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8"/>
  </p:notesMasterIdLst>
  <p:handoutMasterIdLst>
    <p:handoutMasterId r:id="rId69"/>
  </p:handoutMasterIdLst>
  <p:sldIdLst>
    <p:sldId id="257" r:id="rId2"/>
    <p:sldId id="263" r:id="rId3"/>
    <p:sldId id="705" r:id="rId4"/>
    <p:sldId id="698" r:id="rId5"/>
    <p:sldId id="763" r:id="rId6"/>
    <p:sldId id="706" r:id="rId7"/>
    <p:sldId id="579" r:id="rId8"/>
    <p:sldId id="580" r:id="rId9"/>
    <p:sldId id="582" r:id="rId10"/>
    <p:sldId id="588" r:id="rId11"/>
    <p:sldId id="583" r:id="rId12"/>
    <p:sldId id="592" r:id="rId13"/>
    <p:sldId id="700" r:id="rId14"/>
    <p:sldId id="701" r:id="rId15"/>
    <p:sldId id="702" r:id="rId16"/>
    <p:sldId id="594" r:id="rId17"/>
    <p:sldId id="595" r:id="rId18"/>
    <p:sldId id="709" r:id="rId19"/>
    <p:sldId id="704" r:id="rId20"/>
    <p:sldId id="601" r:id="rId21"/>
    <p:sldId id="602" r:id="rId22"/>
    <p:sldId id="710" r:id="rId23"/>
    <p:sldId id="711" r:id="rId24"/>
    <p:sldId id="712" r:id="rId25"/>
    <p:sldId id="713" r:id="rId26"/>
    <p:sldId id="714" r:id="rId27"/>
    <p:sldId id="715" r:id="rId28"/>
    <p:sldId id="716" r:id="rId29"/>
    <p:sldId id="717" r:id="rId30"/>
    <p:sldId id="718" r:id="rId31"/>
    <p:sldId id="719" r:id="rId32"/>
    <p:sldId id="720" r:id="rId33"/>
    <p:sldId id="721" r:id="rId34"/>
    <p:sldId id="722" r:id="rId35"/>
    <p:sldId id="723" r:id="rId36"/>
    <p:sldId id="724" r:id="rId37"/>
    <p:sldId id="725" r:id="rId38"/>
    <p:sldId id="726" r:id="rId39"/>
    <p:sldId id="727" r:id="rId40"/>
    <p:sldId id="728" r:id="rId41"/>
    <p:sldId id="729" r:id="rId42"/>
    <p:sldId id="730" r:id="rId43"/>
    <p:sldId id="732" r:id="rId44"/>
    <p:sldId id="759" r:id="rId45"/>
    <p:sldId id="760" r:id="rId46"/>
    <p:sldId id="733" r:id="rId47"/>
    <p:sldId id="734" r:id="rId48"/>
    <p:sldId id="735" r:id="rId49"/>
    <p:sldId id="736" r:id="rId50"/>
    <p:sldId id="737" r:id="rId51"/>
    <p:sldId id="739" r:id="rId52"/>
    <p:sldId id="740" r:id="rId53"/>
    <p:sldId id="741" r:id="rId54"/>
    <p:sldId id="742" r:id="rId55"/>
    <p:sldId id="743" r:id="rId56"/>
    <p:sldId id="744" r:id="rId57"/>
    <p:sldId id="745" r:id="rId58"/>
    <p:sldId id="746" r:id="rId59"/>
    <p:sldId id="756" r:id="rId60"/>
    <p:sldId id="738" r:id="rId61"/>
    <p:sldId id="757" r:id="rId62"/>
    <p:sldId id="758" r:id="rId63"/>
    <p:sldId id="615" r:id="rId64"/>
    <p:sldId id="625" r:id="rId65"/>
    <p:sldId id="694" r:id="rId66"/>
    <p:sldId id="574" r:id="rId67"/>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0" autoAdjust="0"/>
    <p:restoredTop sz="93846" autoAdjust="0"/>
  </p:normalViewPr>
  <p:slideViewPr>
    <p:cSldViewPr>
      <p:cViewPr varScale="1">
        <p:scale>
          <a:sx n="80" d="100"/>
          <a:sy n="80" d="100"/>
        </p:scale>
        <p:origin x="-678" y="-252"/>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3173" y="-7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8AC5E651-C64A-46AD-A5ED-7585B7F13E91}" type="datetimeFigureOut">
              <a:rPr lang="zh-CN" altLang="en-US"/>
              <a:pPr>
                <a:defRPr/>
              </a:pPr>
              <a:t>2017-6-27</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7179128D-FE47-46A1-A702-BC37878892D1}" type="slidenum">
              <a:rPr lang="zh-CN" altLang="en-US"/>
              <a:pPr>
                <a:defRPr/>
              </a:pPr>
              <a:t>‹#›</a:t>
            </a:fld>
            <a:endParaRPr lang="zh-CN" altLang="en-US"/>
          </a:p>
        </p:txBody>
      </p:sp>
    </p:spTree>
    <p:extLst>
      <p:ext uri="{BB962C8B-B14F-4D97-AF65-F5344CB8AC3E}">
        <p14:creationId xmlns:p14="http://schemas.microsoft.com/office/powerpoint/2010/main" val="19140981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26816CAB-025C-46C8-85E4-C35890148E79}" type="datetimeFigureOut">
              <a:rPr lang="zh-CN" altLang="en-US"/>
              <a:pPr>
                <a:defRPr/>
              </a:pPr>
              <a:t>2017-6-27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8ADBA37B-6249-419F-8913-51ABC252FA16}" type="slidenum">
              <a:rPr lang="zh-CN" altLang="en-US"/>
              <a:pPr>
                <a:defRPr/>
              </a:pPr>
              <a:t>‹#›</a:t>
            </a:fld>
            <a:endParaRPr lang="zh-CN" altLang="en-US"/>
          </a:p>
        </p:txBody>
      </p:sp>
    </p:spTree>
    <p:extLst>
      <p:ext uri="{BB962C8B-B14F-4D97-AF65-F5344CB8AC3E}">
        <p14:creationId xmlns:p14="http://schemas.microsoft.com/office/powerpoint/2010/main" val="18568324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8ADBA37B-6249-419F-8913-51ABC252FA16}" type="slidenum">
              <a:rPr lang="zh-CN" altLang="en-US" smtClean="0"/>
              <a:pPr>
                <a:defRPr/>
              </a:pPr>
              <a:t>3</a:t>
            </a:fld>
            <a:endParaRPr lang="zh-CN" altLang="en-US"/>
          </a:p>
        </p:txBody>
      </p:sp>
    </p:spTree>
    <p:extLst>
      <p:ext uri="{BB962C8B-B14F-4D97-AF65-F5344CB8AC3E}">
        <p14:creationId xmlns:p14="http://schemas.microsoft.com/office/powerpoint/2010/main" val="374308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06D1B9FA-448F-4C10-ADF4-76239C4CDCF8}" type="slidenum">
              <a:rPr lang="zh-CN" altLang="en-US" smtClean="0"/>
              <a:pPr>
                <a:defRPr/>
              </a:pPr>
              <a:t>4</a:t>
            </a:fld>
            <a:endParaRPr lang="zh-CN" altLang="en-US"/>
          </a:p>
        </p:txBody>
      </p:sp>
    </p:spTree>
    <p:extLst>
      <p:ext uri="{BB962C8B-B14F-4D97-AF65-F5344CB8AC3E}">
        <p14:creationId xmlns:p14="http://schemas.microsoft.com/office/powerpoint/2010/main" val="2784446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06D1B9FA-448F-4C10-ADF4-76239C4CDCF8}" type="slidenum">
              <a:rPr lang="zh-CN" altLang="en-US" smtClean="0"/>
              <a:pPr>
                <a:defRPr/>
              </a:pPr>
              <a:t>5</a:t>
            </a:fld>
            <a:endParaRPr lang="zh-CN" altLang="en-US"/>
          </a:p>
        </p:txBody>
      </p:sp>
    </p:spTree>
    <p:extLst>
      <p:ext uri="{BB962C8B-B14F-4D97-AF65-F5344CB8AC3E}">
        <p14:creationId xmlns:p14="http://schemas.microsoft.com/office/powerpoint/2010/main" val="158662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bwMode="auto">
          <a:noFill/>
          <a:ln>
            <a:solidFill>
              <a:srgbClr val="000000"/>
            </a:solidFill>
            <a:miter lim="800000"/>
          </a:ln>
        </p:spPr>
      </p:sp>
      <p:sp>
        <p:nvSpPr>
          <p:cNvPr id="4915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49156" name="灯片编号占位符 3"/>
          <p:cNvSpPr>
            <a:spLocks noGrp="1"/>
          </p:cNvSpPr>
          <p:nvPr>
            <p:ph type="sldNum" sz="quarter" idx="5"/>
          </p:nvPr>
        </p:nvSpPr>
        <p:spPr bwMode="auto">
          <a:noFill/>
          <a:ln>
            <a:miter lim="800000"/>
          </a:ln>
        </p:spPr>
        <p:txBody>
          <a:bodyPr wrap="square" numCol="1" anchorCtr="0" compatLnSpc="1"/>
          <a:lstStyle/>
          <a:p>
            <a:fld id="{8CB26C65-1430-49E0-AAE1-692442A463C3}" type="slidenum">
              <a:rPr lang="zh-CN" altLang="en-US" smtClean="0"/>
              <a:t>6</a:t>
            </a:fld>
            <a:endParaRPr lang="zh-CN" altLang="en-US" smtClean="0"/>
          </a:p>
        </p:txBody>
      </p:sp>
    </p:spTree>
    <p:extLst>
      <p:ext uri="{BB962C8B-B14F-4D97-AF65-F5344CB8AC3E}">
        <p14:creationId xmlns:p14="http://schemas.microsoft.com/office/powerpoint/2010/main" val="1225893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幻灯片图像占位符 256001"/>
          <p:cNvSpPr>
            <a:spLocks noGrp="1" noRot="1" noChangeAspect="1" noTextEdit="1"/>
          </p:cNvSpPr>
          <p:nvPr>
            <p:ph type="sldImg"/>
          </p:nvPr>
        </p:nvSpPr>
        <p:spPr/>
      </p:sp>
      <p:sp>
        <p:nvSpPr>
          <p:cNvPr id="256003" name="文本占位符 256002"/>
          <p:cNvSpPr>
            <a:spLocks noGrp="1"/>
          </p:cNvSpPr>
          <p:nvPr>
            <p:ph type="body" idx="1"/>
          </p:nvPr>
        </p:nvSpPr>
        <p:spPr/>
        <p:txBody>
          <a:bodyPr wrap="none"/>
          <a:lstStyle/>
          <a:p>
            <a:pPr lvl="0"/>
            <a:endParaRPr dirty="0"/>
          </a:p>
        </p:txBody>
      </p:sp>
      <p:sp>
        <p:nvSpPr>
          <p:cNvPr id="2" name="灯片编号占位符 1"/>
          <p:cNvSpPr>
            <a:spLocks noGrp="1"/>
          </p:cNvSpPr>
          <p:nvPr>
            <p:ph type="sldNum" sz="quarter" idx="2"/>
          </p:nvPr>
        </p:nvSpPr>
        <p:spPr/>
        <p:txBody>
          <a:bodyPr/>
          <a:lstStyle/>
          <a:p>
            <a:pPr lvl="0" algn="r" eaLnBrk="0" hangingPunct="0"/>
            <a:fld id="{9A0DB2DC-4C9A-4742-B13C-FB6460FD3503}" type="slidenum">
              <a:rPr lang="en-US" altLang="zh-CN" sz="1200" dirty="0"/>
              <a:t>8</a:t>
            </a:fld>
            <a:endParaRPr lang="zh-CN" sz="1200" dirty="0"/>
          </a:p>
        </p:txBody>
      </p:sp>
    </p:spTree>
    <p:extLst>
      <p:ext uri="{BB962C8B-B14F-4D97-AF65-F5344CB8AC3E}">
        <p14:creationId xmlns:p14="http://schemas.microsoft.com/office/powerpoint/2010/main" val="2377928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249857"/>
          <p:cNvSpPr>
            <a:spLocks noGrp="1" noRot="1" noChangeAspect="1" noTextEdit="1"/>
          </p:cNvSpPr>
          <p:nvPr>
            <p:ph type="sldImg"/>
          </p:nvPr>
        </p:nvSpPr>
        <p:spPr/>
      </p:sp>
      <p:sp>
        <p:nvSpPr>
          <p:cNvPr id="16386" name="文本占位符 249858"/>
          <p:cNvSpPr>
            <a:spLocks noGrp="1"/>
          </p:cNvSpPr>
          <p:nvPr>
            <p:ph type="body"/>
          </p:nvPr>
        </p:nvSpPr>
        <p:spPr/>
        <p:txBody>
          <a:bodyPr wrap="none" anchor="t"/>
          <a:lstStyle/>
          <a:p>
            <a:pPr lvl="0" indent="0"/>
            <a:endParaRPr lang="zh-CN" altLang="en-US" dirty="0"/>
          </a:p>
        </p:txBody>
      </p:sp>
      <p:sp>
        <p:nvSpPr>
          <p:cNvPr id="16387" name="灯片编号占位符 1"/>
          <p:cNvSpPr>
            <a:spLocks noGrp="1"/>
          </p:cNvSpPr>
          <p:nvPr>
            <p:ph type="sldNum" sz="quarter"/>
          </p:nvPr>
        </p:nvSpPr>
        <p:spPr>
          <a:xfrm>
            <a:off x="3886200" y="8686800"/>
            <a:ext cx="2971800" cy="457200"/>
          </a:xfrm>
          <a:prstGeom prst="rect">
            <a:avLst/>
          </a:prstGeom>
          <a:noFill/>
          <a:ln w="12700">
            <a:noFill/>
          </a:ln>
        </p:spPr>
        <p:txBody>
          <a:bodyPr wrap="none" anchor="b"/>
          <a:lstStyle/>
          <a:p>
            <a:pPr lvl="0" indent="0" algn="r" eaLnBrk="0" hangingPunct="0"/>
            <a:fld id="{9A0DB2DC-4C9A-4742-B13C-FB6460FD3503}" type="slidenum">
              <a:rPr lang="zh-CN" altLang="en-US" sz="1200" dirty="0"/>
              <a:t>12</a:t>
            </a:fld>
            <a:endParaRPr lang="zh-CN" altLang="en-US" sz="1200" dirty="0"/>
          </a:p>
        </p:txBody>
      </p:sp>
    </p:spTree>
    <p:extLst>
      <p:ext uri="{BB962C8B-B14F-4D97-AF65-F5344CB8AC3E}">
        <p14:creationId xmlns:p14="http://schemas.microsoft.com/office/powerpoint/2010/main" val="4094858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8ADBA37B-6249-419F-8913-51ABC252FA16}" type="slidenum">
              <a:rPr lang="zh-CN" altLang="en-US" smtClean="0"/>
              <a:pPr>
                <a:defRPr/>
              </a:pPr>
              <a:t>28</a:t>
            </a:fld>
            <a:endParaRPr lang="zh-CN" altLang="en-US"/>
          </a:p>
        </p:txBody>
      </p:sp>
    </p:spTree>
    <p:extLst>
      <p:ext uri="{BB962C8B-B14F-4D97-AF65-F5344CB8AC3E}">
        <p14:creationId xmlns:p14="http://schemas.microsoft.com/office/powerpoint/2010/main" val="4171585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8ADBA37B-6249-419F-8913-51ABC252FA16}" type="slidenum">
              <a:rPr lang="zh-CN" altLang="en-US" smtClean="0"/>
              <a:pPr>
                <a:defRPr/>
              </a:pPr>
              <a:t>33</a:t>
            </a:fld>
            <a:endParaRPr lang="zh-CN" altLang="en-US"/>
          </a:p>
        </p:txBody>
      </p:sp>
    </p:spTree>
    <p:extLst>
      <p:ext uri="{BB962C8B-B14F-4D97-AF65-F5344CB8AC3E}">
        <p14:creationId xmlns:p14="http://schemas.microsoft.com/office/powerpoint/2010/main" val="3608050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smtClean="0"/>
              <a:t>单击此处编辑母版副标题样式</a:t>
            </a:r>
            <a:endParaRPr lang="zh-CN" altLang="en-US" noProof="1"/>
          </a:p>
        </p:txBody>
      </p:sp>
      <p:sp>
        <p:nvSpPr>
          <p:cNvPr id="4" name="Rectangle 4"/>
          <p:cNvSpPr>
            <a:spLocks noGrp="1" noChangeArrowheads="1"/>
          </p:cNvSpPr>
          <p:nvPr>
            <p:ph type="dt" sz="half" idx="10"/>
          </p:nvPr>
        </p:nvSpPr>
        <p:spPr>
          <a:ln/>
        </p:spPr>
        <p:txBody>
          <a:bodyPr/>
          <a:lstStyle>
            <a:lvl1pPr>
              <a:defRPr/>
            </a:lvl1pPr>
          </a:lstStyle>
          <a:p>
            <a:pPr>
              <a:defRPr/>
            </a:pPr>
            <a:fld id="{077538DF-E0D1-4A21-B580-FBB76EBEBEB6}" type="datetime1">
              <a:rPr lang="zh-CN" altLang="en-US"/>
              <a:pPr>
                <a:defRPr/>
              </a:pPr>
              <a:t>2017-6-27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6FC7B6B-BE39-4F7A-9209-8A3CA006AF50}" type="slidenum">
              <a:rPr lang="zh-CN" altLang="en-US"/>
              <a:pPr>
                <a:defRPr/>
              </a:pPr>
              <a:t>‹#›</a:t>
            </a:fld>
            <a:endParaRPr lang="zh-CN" alt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Rectangle 4"/>
          <p:cNvSpPr>
            <a:spLocks noGrp="1" noChangeArrowheads="1"/>
          </p:cNvSpPr>
          <p:nvPr>
            <p:ph type="dt" sz="half" idx="10"/>
          </p:nvPr>
        </p:nvSpPr>
        <p:spPr>
          <a:ln/>
        </p:spPr>
        <p:txBody>
          <a:bodyPr/>
          <a:lstStyle>
            <a:lvl1pPr>
              <a:defRPr/>
            </a:lvl1pPr>
          </a:lstStyle>
          <a:p>
            <a:pPr>
              <a:defRPr/>
            </a:pPr>
            <a:fld id="{593A27B9-F12A-41BF-B766-BA41E63B930A}" type="datetime1">
              <a:rPr lang="zh-CN" altLang="en-US"/>
              <a:pPr>
                <a:defRPr/>
              </a:pPr>
              <a:t>2017-6-27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4962739-ED58-4BE2-B239-14DEEE33B2AA}" type="slidenum">
              <a:rPr lang="zh-CN" altLang="en-US"/>
              <a:pPr>
                <a:defRPr/>
              </a:pPr>
              <a:t>‹#›</a:t>
            </a:fld>
            <a:endParaRPr lang="zh-CN" alt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1D71195-ECCE-4E99-914A-4F6487E3DBC5}" type="datetime1">
              <a:rPr lang="zh-CN" altLang="en-US"/>
              <a:pPr>
                <a:defRPr/>
              </a:pPr>
              <a:t>2017-6-27</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1743F8E-8065-47B0-8E39-1A4B529E5A67}" type="slidenum">
              <a:rPr lang="zh-CN" altLang="en-US"/>
              <a:pPr>
                <a:defRPr/>
              </a:pPr>
              <a:t>‹#›</a:t>
            </a:fld>
            <a:endParaRPr lang="zh-CN" alt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a:p>
        </p:txBody>
      </p:sp>
      <p:sp>
        <p:nvSpPr>
          <p:cNvPr id="6" name="页脚占位符 5"/>
          <p:cNvSpPr>
            <a:spLocks noGrp="1"/>
          </p:cNvSpPr>
          <p:nvPr>
            <p:ph type="ftr" sz="quarter" idx="11"/>
          </p:nvPr>
        </p:nvSpPr>
        <p:spPr/>
        <p:txBody>
          <a:bodyPr/>
          <a:lstStyle/>
          <a:p>
            <a:pPr lvl="0"/>
            <a:endParaRPr lang="zh-CN"/>
          </a:p>
        </p:txBody>
      </p:sp>
      <p:sp>
        <p:nvSpPr>
          <p:cNvPr id="7" name="灯片编号占位符 6"/>
          <p:cNvSpPr>
            <a:spLocks noGrp="1"/>
          </p:cNvSpPr>
          <p:nvPr>
            <p:ph type="sldNum" sz="quarter" idx="12"/>
          </p:nvPr>
        </p:nvSpPr>
        <p:spPr/>
        <p:txBody>
          <a:bodyPr/>
          <a:lstStyle/>
          <a:p>
            <a:pPr lvl="0"/>
            <a:fld id="{9A0DB2DC-4C9A-4742-B13C-FB6460FD3503}" type="slidenum">
              <a:rPr lang="en-US" altLang="zh-CN"/>
              <a:t>‹#›</a:t>
            </a:fld>
            <a:endParaRPr lang="zh-CN"/>
          </a:p>
        </p:txBody>
      </p:sp>
    </p:spTree>
    <p:extLst>
      <p:ext uri="{BB962C8B-B14F-4D97-AF65-F5344CB8AC3E}">
        <p14:creationId xmlns:p14="http://schemas.microsoft.com/office/powerpoint/2010/main" val="2459263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2017-6-27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4368648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idx="4294967295"/>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4294967295"/>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p:spPr>
        <p:txBody>
          <a:bodyPr vert="horz" wrap="square" lIns="91440" tIns="45720" rIns="91440" bIns="45720" numCol="1" anchor="t" anchorCtr="0" compatLnSpc="1"/>
          <a:lstStyle>
            <a:lvl1pPr fontAlgn="auto">
              <a:spcBef>
                <a:spcPts val="0"/>
              </a:spcBef>
              <a:spcAft>
                <a:spcPts val="0"/>
              </a:spcAft>
              <a:defRPr sz="1400">
                <a:latin typeface="+mn-lt"/>
                <a:ea typeface="+mn-ea"/>
              </a:defRPr>
            </a:lvl1pPr>
          </a:lstStyle>
          <a:p>
            <a:pPr>
              <a:defRPr/>
            </a:pPr>
            <a:fld id="{03904E46-1170-4A5B-B2A3-A3704C11F0AF}" type="datetime1">
              <a:rPr lang="zh-CN" altLang="en-US"/>
              <a:pPr>
                <a:defRPr/>
              </a:pPr>
              <a:t>2017-6-27</a:t>
            </a:fld>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p:spPr>
        <p:txBody>
          <a:bodyPr vert="horz" wrap="square" lIns="91440" tIns="45720" rIns="91440" bIns="45720" numCol="1" anchor="t" anchorCtr="0" compatLnSpc="1"/>
          <a:lstStyle>
            <a:lvl1pPr algn="ctr" fontAlgn="auto">
              <a:spcBef>
                <a:spcPts val="0"/>
              </a:spcBef>
              <a:spcAft>
                <a:spcPts val="0"/>
              </a:spcAft>
              <a:defRPr sz="1400">
                <a:latin typeface="+mn-lt"/>
                <a:ea typeface="+mn-ea"/>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ea typeface="+mn-ea"/>
              </a:defRPr>
            </a:lvl1pPr>
          </a:lstStyle>
          <a:p>
            <a:pPr>
              <a:defRPr/>
            </a:pPr>
            <a:fld id="{ED90BB19-CA97-45EC-BFBE-8E6B66343303}"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75" r:id="rId1"/>
    <p:sldLayoutId id="2147483674" r:id="rId2"/>
    <p:sldLayoutId id="2147483673" r:id="rId3"/>
    <p:sldLayoutId id="2147483676" r:id="rId4"/>
    <p:sldLayoutId id="2147483678" r:id="rId5"/>
  </p:sldLayoutIdLst>
  <p:transition spd="med">
    <p:fade/>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hyperlink" Target="http://www.hfxl.net/cnet/dynamic/presentation/net_11/itemviewer.do?unitid=1&amp;id=117"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2"/>
          <p:cNvSpPr txBox="1">
            <a:spLocks/>
          </p:cNvSpPr>
          <p:nvPr/>
        </p:nvSpPr>
        <p:spPr>
          <a:xfrm>
            <a:off x="4592920" y="4792672"/>
            <a:ext cx="6400800" cy="64135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pPr marL="0" indent="0">
              <a:buFontTx/>
              <a:buNone/>
              <a:defRPr/>
            </a:pPr>
            <a:r>
              <a:rPr lang="zh-CN" altLang="en-US" sz="2200" b="1" dirty="0" smtClean="0">
                <a:solidFill>
                  <a:schemeClr val="accent4"/>
                </a:solidFill>
                <a:effectLst>
                  <a:outerShdw blurRad="38100" dist="38100" dir="2700000" algn="tl">
                    <a:srgbClr val="C0C0C0"/>
                  </a:outerShdw>
                </a:effectLst>
                <a:latin typeface="宋体" pitchFamily="2" charset="-122"/>
              </a:rPr>
              <a:t>兰州大学第二医院   王 琛 </a:t>
            </a:r>
            <a:endParaRPr lang="zh-CN" altLang="en-US" sz="2200" b="1" dirty="0">
              <a:solidFill>
                <a:schemeClr val="accent4"/>
              </a:solidFill>
              <a:effectLst>
                <a:outerShdw blurRad="38100" dist="38100" dir="2700000" algn="tl">
                  <a:srgbClr val="C0C0C0"/>
                </a:outerShdw>
              </a:effectLst>
              <a:latin typeface="宋体" pitchFamily="2" charset="-122"/>
            </a:endParaRPr>
          </a:p>
        </p:txBody>
      </p:sp>
      <p:sp>
        <p:nvSpPr>
          <p:cNvPr id="7" name="标题 1"/>
          <p:cNvSpPr txBox="1">
            <a:spLocks/>
          </p:cNvSpPr>
          <p:nvPr/>
        </p:nvSpPr>
        <p:spPr>
          <a:xfrm>
            <a:off x="611560" y="2060848"/>
            <a:ext cx="8153400" cy="147002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a:defRPr/>
            </a:pPr>
            <a:r>
              <a:rPr lang="zh-CN" altLang="en-US" b="1" dirty="0" smtClean="0">
                <a:solidFill>
                  <a:schemeClr val="tx1"/>
                </a:solidFill>
                <a:latin typeface="+mj-ea"/>
                <a:cs typeface="+mn-cs"/>
                <a:sym typeface="Calibri" charset="0"/>
              </a:rPr>
              <a:t>如何做一名优秀的医生</a:t>
            </a:r>
          </a:p>
        </p:txBody>
      </p:sp>
      <p:sp>
        <p:nvSpPr>
          <p:cNvPr id="2" name="单圆角矩形 1"/>
          <p:cNvSpPr/>
          <p:nvPr/>
        </p:nvSpPr>
        <p:spPr bwMode="auto">
          <a:xfrm>
            <a:off x="0" y="-100013"/>
            <a:ext cx="9144000" cy="1225551"/>
          </a:xfrm>
          <a:prstGeom prst="round1Rect">
            <a:avLst/>
          </a:prstGeom>
          <a:solidFill>
            <a:schemeClr val="bg1"/>
          </a:solidFill>
          <a:ln w="0" cap="flat" cmpd="sng" algn="ctr">
            <a:noFill/>
            <a:prstDash val="solid"/>
            <a:round/>
            <a:headEnd type="none" w="med" len="med"/>
            <a:tailEnd type="none" w="med" len="med"/>
          </a:ln>
          <a:effectLst>
            <a:outerShdw dist="53882" dir="13500000" algn="ctr" rotWithShape="0">
              <a:schemeClr val="bg2">
                <a:alpha val="50000"/>
              </a:schemeClr>
            </a:outerShdw>
          </a:effectLst>
        </p:spPr>
        <p:txBody>
          <a:bodyPr anchor="ct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7" name="文本占位符 338946"/>
          <p:cNvSpPr>
            <a:spLocks noGrp="1"/>
          </p:cNvSpPr>
          <p:nvPr>
            <p:ph type="body" idx="1"/>
          </p:nvPr>
        </p:nvSpPr>
        <p:spPr>
          <a:xfrm>
            <a:off x="457200" y="1855365"/>
            <a:ext cx="8229600" cy="4525963"/>
          </a:xfrm>
        </p:spPr>
        <p:txBody>
          <a:bodyPr/>
          <a:lstStyle/>
          <a:p>
            <a:pPr>
              <a:lnSpc>
                <a:spcPts val="3500"/>
              </a:lnSpc>
            </a:pPr>
            <a:r>
              <a:rPr lang="zh-CN" altLang="en-US" sz="2400" b="1" dirty="0">
                <a:solidFill>
                  <a:srgbClr val="FF0000"/>
                </a:solidFill>
              </a:rPr>
              <a:t>管理不善</a:t>
            </a:r>
          </a:p>
          <a:p>
            <a:pPr marL="0" indent="0">
              <a:lnSpc>
                <a:spcPts val="3500"/>
              </a:lnSpc>
              <a:buNone/>
            </a:pPr>
            <a:r>
              <a:rPr lang="zh-CN" altLang="en-US" sz="2400" b="1" dirty="0" smtClean="0"/>
              <a:t>    </a:t>
            </a:r>
            <a:r>
              <a:rPr lang="zh-CN" altLang="en-US" sz="2200" b="1" dirty="0" smtClean="0"/>
              <a:t>重</a:t>
            </a:r>
            <a:r>
              <a:rPr lang="zh-CN" altLang="en-US" sz="2200" b="1" dirty="0"/>
              <a:t>发展，轻事故。组织不健全，人员不配套，职责不明确，管理不到位。或后勤服务失调断档。水、电、气、药品、救护车等得不到有效保障，或医疗质量缺乏监控措施等。</a:t>
            </a:r>
          </a:p>
          <a:p>
            <a:pPr>
              <a:lnSpc>
                <a:spcPts val="3500"/>
              </a:lnSpc>
            </a:pPr>
            <a:r>
              <a:rPr lang="zh-CN" altLang="en-US" sz="2400" b="1" dirty="0">
                <a:solidFill>
                  <a:srgbClr val="FF0000"/>
                </a:solidFill>
              </a:rPr>
              <a:t>制度不健全</a:t>
            </a:r>
          </a:p>
          <a:p>
            <a:pPr marL="0" indent="0">
              <a:lnSpc>
                <a:spcPts val="3500"/>
              </a:lnSpc>
              <a:buNone/>
            </a:pPr>
            <a:r>
              <a:rPr lang="zh-CN" altLang="en-US" sz="2400" b="1" dirty="0" smtClean="0"/>
              <a:t>    </a:t>
            </a:r>
            <a:r>
              <a:rPr lang="zh-CN" altLang="en-US" sz="2200" b="1" dirty="0" smtClean="0"/>
              <a:t>制度</a:t>
            </a:r>
            <a:r>
              <a:rPr lang="zh-CN" altLang="en-US" sz="2200" b="1" dirty="0"/>
              <a:t>空虚或执行不力。对制度缺乏经常性检查及监督体系。对事故直接责任者缺乏惩罚措施，医务人员缺乏紧迫感。</a:t>
            </a:r>
          </a:p>
          <a:p>
            <a:pPr>
              <a:lnSpc>
                <a:spcPts val="3500"/>
              </a:lnSpc>
            </a:pPr>
            <a:endParaRPr lang="zh-CN" altLang="en-US" sz="2400" b="1" dirty="0"/>
          </a:p>
        </p:txBody>
      </p:sp>
      <p:sp>
        <p:nvSpPr>
          <p:cNvPr id="5" name="矩形 4"/>
          <p:cNvSpPr/>
          <p:nvPr/>
        </p:nvSpPr>
        <p:spPr>
          <a:xfrm>
            <a:off x="3484411" y="1071085"/>
            <a:ext cx="1946367" cy="535531"/>
          </a:xfrm>
          <a:prstGeom prst="rect">
            <a:avLst/>
          </a:prstGeom>
        </p:spPr>
        <p:txBody>
          <a:bodyPr wrap="none">
            <a:spAutoFit/>
          </a:bodyPr>
          <a:lstStyle/>
          <a:p>
            <a:pPr marL="0" indent="0" algn="ctr">
              <a:lnSpc>
                <a:spcPct val="90000"/>
              </a:lnSpc>
              <a:buNone/>
            </a:pPr>
            <a:r>
              <a:rPr lang="zh-CN" altLang="en-US" sz="3200" b="1" dirty="0" smtClean="0">
                <a:sym typeface="+mn-ea"/>
              </a:rPr>
              <a:t>医</a:t>
            </a:r>
            <a:r>
              <a:rPr lang="zh-CN" altLang="en-US" sz="3200" b="1" dirty="0">
                <a:sym typeface="+mn-ea"/>
              </a:rPr>
              <a:t>院</a:t>
            </a:r>
            <a:r>
              <a:rPr lang="zh-CN" altLang="en-US" sz="3200" b="1" dirty="0" smtClean="0">
                <a:sym typeface="+mn-ea"/>
              </a:rPr>
              <a:t>因素</a:t>
            </a:r>
            <a:r>
              <a:rPr lang="zh-CN" altLang="en-US" sz="3200" dirty="0" smtClean="0">
                <a:sym typeface="+mn-ea"/>
              </a:rPr>
              <a:t> </a:t>
            </a:r>
            <a:endParaRPr lang="zh-CN" altLang="en-US" sz="3200" dirty="0"/>
          </a:p>
        </p:txBody>
      </p:sp>
      <p:sp>
        <p:nvSpPr>
          <p:cNvPr id="4" name="TextBox 3"/>
          <p:cNvSpPr txBox="1"/>
          <p:nvPr/>
        </p:nvSpPr>
        <p:spPr>
          <a:xfrm>
            <a:off x="2963105" y="-27384"/>
            <a:ext cx="2040943" cy="559769"/>
          </a:xfrm>
          <a:prstGeom prst="rect">
            <a:avLst/>
          </a:prstGeom>
          <a:noFill/>
        </p:spPr>
        <p:txBody>
          <a:bodyPr wrap="none" rtlCol="0">
            <a:spAutoFit/>
          </a:bodyPr>
          <a:lstStyle/>
          <a:p>
            <a:pPr>
              <a:lnSpc>
                <a:spcPct val="150000"/>
              </a:lnSpc>
            </a:pPr>
            <a:r>
              <a:rPr lang="zh-CN" altLang="en-US" sz="2400" b="1" dirty="0">
                <a:solidFill>
                  <a:schemeClr val="bg1"/>
                </a:solidFill>
                <a:latin typeface="宋体" charset="-122"/>
              </a:rPr>
              <a:t>当前医疗环境</a:t>
            </a:r>
          </a:p>
        </p:txBody>
      </p:sp>
    </p:spTree>
    <p:extLst>
      <p:ext uri="{BB962C8B-B14F-4D97-AF65-F5344CB8AC3E}">
        <p14:creationId xmlns:p14="http://schemas.microsoft.com/office/powerpoint/2010/main" val="3649395000"/>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标题 333825"/>
          <p:cNvSpPr>
            <a:spLocks noGrp="1"/>
          </p:cNvSpPr>
          <p:nvPr>
            <p:ph type="title"/>
          </p:nvPr>
        </p:nvSpPr>
        <p:spPr>
          <a:xfrm>
            <a:off x="-2628800" y="747702"/>
            <a:ext cx="9803432" cy="1143000"/>
          </a:xfrm>
        </p:spPr>
        <p:txBody>
          <a:bodyPr lIns="92075" tIns="46038" rIns="92075" bIns="46038" anchor="ctr"/>
          <a:lstStyle/>
          <a:p>
            <a:r>
              <a:rPr lang="en-US" altLang="zh-CN" sz="4800" b="1" dirty="0"/>
              <a:t>                             </a:t>
            </a:r>
            <a:r>
              <a:rPr lang="zh-CN" altLang="en-US" sz="3200" b="1" dirty="0">
                <a:solidFill>
                  <a:schemeClr val="tx1"/>
                </a:solidFill>
              </a:rPr>
              <a:t>医务人员因素 </a:t>
            </a:r>
          </a:p>
        </p:txBody>
      </p:sp>
      <p:sp>
        <p:nvSpPr>
          <p:cNvPr id="333827" name="文本占位符 333826"/>
          <p:cNvSpPr>
            <a:spLocks noGrp="1"/>
          </p:cNvSpPr>
          <p:nvPr>
            <p:ph type="body" idx="1"/>
          </p:nvPr>
        </p:nvSpPr>
        <p:spPr>
          <a:xfrm>
            <a:off x="1115616" y="1927373"/>
            <a:ext cx="8748464" cy="4525963"/>
          </a:xfrm>
        </p:spPr>
        <p:txBody>
          <a:bodyPr/>
          <a:lstStyle/>
          <a:p>
            <a:pPr>
              <a:lnSpc>
                <a:spcPct val="150000"/>
              </a:lnSpc>
            </a:pPr>
            <a:r>
              <a:rPr lang="zh-CN" altLang="en-US" sz="2400" b="1" dirty="0" smtClean="0">
                <a:solidFill>
                  <a:srgbClr val="FF0000"/>
                </a:solidFill>
                <a:latin typeface="+mj-ea"/>
                <a:ea typeface="+mj-ea"/>
              </a:rPr>
              <a:t>医疗</a:t>
            </a:r>
            <a:r>
              <a:rPr lang="zh-CN" altLang="en-US" sz="2400" b="1" dirty="0">
                <a:solidFill>
                  <a:srgbClr val="FF0000"/>
                </a:solidFill>
                <a:latin typeface="+mj-ea"/>
                <a:ea typeface="+mj-ea"/>
              </a:rPr>
              <a:t>技术水平有限</a:t>
            </a:r>
            <a:r>
              <a:rPr lang="zh-CN" altLang="en-US" sz="2400" dirty="0">
                <a:solidFill>
                  <a:srgbClr val="FF0000"/>
                </a:solidFill>
                <a:latin typeface="+mj-ea"/>
                <a:ea typeface="+mj-ea"/>
              </a:rPr>
              <a:t> </a:t>
            </a:r>
          </a:p>
          <a:p>
            <a:pPr>
              <a:lnSpc>
                <a:spcPct val="150000"/>
              </a:lnSpc>
            </a:pPr>
            <a:r>
              <a:rPr lang="zh-CN" altLang="en-US" sz="2400" b="1" dirty="0" smtClean="0">
                <a:solidFill>
                  <a:srgbClr val="FF0000"/>
                </a:solidFill>
                <a:latin typeface="+mj-ea"/>
                <a:ea typeface="+mj-ea"/>
              </a:rPr>
              <a:t>缺乏</a:t>
            </a:r>
            <a:r>
              <a:rPr lang="zh-CN" altLang="en-US" sz="2400" b="1" dirty="0">
                <a:solidFill>
                  <a:srgbClr val="FF0000"/>
                </a:solidFill>
                <a:latin typeface="+mj-ea"/>
                <a:ea typeface="+mj-ea"/>
              </a:rPr>
              <a:t>责任感</a:t>
            </a:r>
            <a:endParaRPr lang="zh-CN" altLang="en-US" sz="2400" dirty="0">
              <a:solidFill>
                <a:srgbClr val="FF0000"/>
              </a:solidFill>
              <a:latin typeface="+mj-ea"/>
              <a:ea typeface="+mj-ea"/>
            </a:endParaRPr>
          </a:p>
          <a:p>
            <a:pPr>
              <a:lnSpc>
                <a:spcPct val="150000"/>
              </a:lnSpc>
            </a:pPr>
            <a:r>
              <a:rPr lang="zh-CN" altLang="en-US" sz="2400" b="1" dirty="0" smtClean="0">
                <a:solidFill>
                  <a:srgbClr val="FF0000"/>
                </a:solidFill>
                <a:latin typeface="+mj-ea"/>
                <a:ea typeface="+mj-ea"/>
              </a:rPr>
              <a:t>语言</a:t>
            </a:r>
            <a:r>
              <a:rPr lang="zh-CN" altLang="en-US" sz="2400" b="1" dirty="0">
                <a:solidFill>
                  <a:srgbClr val="FF0000"/>
                </a:solidFill>
                <a:latin typeface="+mj-ea"/>
                <a:ea typeface="+mj-ea"/>
              </a:rPr>
              <a:t>简单，不顾</a:t>
            </a:r>
            <a:r>
              <a:rPr lang="zh-CN" altLang="en-US" sz="2400" b="1" dirty="0" smtClean="0">
                <a:solidFill>
                  <a:srgbClr val="FF0000"/>
                </a:solidFill>
                <a:latin typeface="+mj-ea"/>
                <a:ea typeface="+mj-ea"/>
              </a:rPr>
              <a:t>后果</a:t>
            </a:r>
            <a:endParaRPr lang="en-US" altLang="zh-CN" sz="2400" b="1" dirty="0" smtClean="0">
              <a:solidFill>
                <a:srgbClr val="FF0000"/>
              </a:solidFill>
              <a:latin typeface="+mj-ea"/>
              <a:ea typeface="+mj-ea"/>
            </a:endParaRPr>
          </a:p>
          <a:p>
            <a:pPr>
              <a:lnSpc>
                <a:spcPct val="150000"/>
              </a:lnSpc>
            </a:pPr>
            <a:r>
              <a:rPr lang="zh-CN" altLang="en-US" sz="2400" b="1" dirty="0">
                <a:solidFill>
                  <a:srgbClr val="FF0000"/>
                </a:solidFill>
                <a:latin typeface="+mj-ea"/>
                <a:ea typeface="+mj-ea"/>
              </a:rPr>
              <a:t>医德</a:t>
            </a:r>
            <a:r>
              <a:rPr lang="zh-CN" altLang="en-US" sz="2400" b="1" dirty="0" smtClean="0">
                <a:solidFill>
                  <a:srgbClr val="FF0000"/>
                </a:solidFill>
                <a:latin typeface="+mj-ea"/>
                <a:ea typeface="+mj-ea"/>
              </a:rPr>
              <a:t>低劣</a:t>
            </a:r>
            <a:endParaRPr lang="zh-CN" altLang="en-US" sz="2400" dirty="0">
              <a:solidFill>
                <a:srgbClr val="FF0000"/>
              </a:solidFill>
              <a:latin typeface="+mj-ea"/>
              <a:ea typeface="+mj-ea"/>
            </a:endParaRPr>
          </a:p>
          <a:p>
            <a:pPr>
              <a:lnSpc>
                <a:spcPct val="150000"/>
              </a:lnSpc>
            </a:pPr>
            <a:r>
              <a:rPr lang="zh-CN" altLang="en-US" sz="2400" b="1" dirty="0">
                <a:solidFill>
                  <a:srgbClr val="FF0000"/>
                </a:solidFill>
                <a:latin typeface="+mj-ea"/>
                <a:ea typeface="+mj-ea"/>
              </a:rPr>
              <a:t>经济利益</a:t>
            </a:r>
            <a:r>
              <a:rPr lang="zh-CN" altLang="en-US" sz="2400" b="1" dirty="0" smtClean="0">
                <a:solidFill>
                  <a:srgbClr val="FF0000"/>
                </a:solidFill>
                <a:latin typeface="+mj-ea"/>
                <a:ea typeface="+mj-ea"/>
              </a:rPr>
              <a:t>驱动</a:t>
            </a:r>
            <a:endParaRPr lang="en-US" altLang="zh-CN" sz="2400" b="1" dirty="0" smtClean="0">
              <a:solidFill>
                <a:srgbClr val="FF0000"/>
              </a:solidFill>
              <a:latin typeface="+mj-ea"/>
              <a:ea typeface="+mj-ea"/>
            </a:endParaRPr>
          </a:p>
          <a:p>
            <a:pPr>
              <a:lnSpc>
                <a:spcPct val="150000"/>
              </a:lnSpc>
            </a:pPr>
            <a:r>
              <a:rPr lang="zh-CN" altLang="en-US" sz="2400" b="1" dirty="0">
                <a:solidFill>
                  <a:srgbClr val="FF0000"/>
                </a:solidFill>
                <a:latin typeface="+mj-ea"/>
                <a:ea typeface="+mj-ea"/>
                <a:sym typeface="+mn-ea"/>
              </a:rPr>
              <a:t>病历资料</a:t>
            </a:r>
            <a:r>
              <a:rPr lang="zh-CN" altLang="en-US" sz="2400" b="1" dirty="0" smtClean="0">
                <a:solidFill>
                  <a:srgbClr val="FF0000"/>
                </a:solidFill>
                <a:latin typeface="+mj-ea"/>
                <a:ea typeface="+mj-ea"/>
                <a:sym typeface="+mn-ea"/>
              </a:rPr>
              <a:t>缺陷</a:t>
            </a:r>
            <a:endParaRPr lang="en-US" altLang="zh-CN" sz="2400" b="1" dirty="0" smtClean="0">
              <a:solidFill>
                <a:srgbClr val="FF0000"/>
              </a:solidFill>
              <a:latin typeface="+mj-ea"/>
              <a:ea typeface="+mj-ea"/>
              <a:sym typeface="+mn-ea"/>
            </a:endParaRPr>
          </a:p>
          <a:p>
            <a:pPr marL="0" indent="0">
              <a:buNone/>
            </a:pPr>
            <a:endParaRPr lang="zh-CN" altLang="en-US" sz="2400" b="1" dirty="0"/>
          </a:p>
          <a:p>
            <a:endParaRPr lang="en-US" altLang="zh-CN" sz="2400" dirty="0"/>
          </a:p>
          <a:p>
            <a:pPr marL="0" indent="0">
              <a:buNone/>
            </a:pPr>
            <a:r>
              <a:rPr lang="en-US" altLang="zh-CN" sz="2400" dirty="0"/>
              <a:t>    </a:t>
            </a:r>
            <a:endParaRPr lang="zh-CN" altLang="en-US" sz="2400" dirty="0"/>
          </a:p>
          <a:p>
            <a:pPr>
              <a:lnSpc>
                <a:spcPts val="3000"/>
              </a:lnSpc>
            </a:pPr>
            <a:endParaRPr lang="zh-CN" altLang="en-US" sz="2400" dirty="0"/>
          </a:p>
          <a:p>
            <a:pPr marL="0" indent="0">
              <a:lnSpc>
                <a:spcPts val="3000"/>
              </a:lnSpc>
              <a:buNone/>
            </a:pPr>
            <a:r>
              <a:rPr lang="zh-CN" altLang="en-US" sz="2400" dirty="0"/>
              <a:t>   </a:t>
            </a:r>
          </a:p>
        </p:txBody>
      </p:sp>
      <p:sp>
        <p:nvSpPr>
          <p:cNvPr id="4" name="TextBox 3"/>
          <p:cNvSpPr txBox="1"/>
          <p:nvPr/>
        </p:nvSpPr>
        <p:spPr>
          <a:xfrm>
            <a:off x="2963105" y="-27384"/>
            <a:ext cx="2040943" cy="559769"/>
          </a:xfrm>
          <a:prstGeom prst="rect">
            <a:avLst/>
          </a:prstGeom>
          <a:noFill/>
        </p:spPr>
        <p:txBody>
          <a:bodyPr wrap="none" rtlCol="0">
            <a:spAutoFit/>
          </a:bodyPr>
          <a:lstStyle/>
          <a:p>
            <a:pPr>
              <a:lnSpc>
                <a:spcPct val="150000"/>
              </a:lnSpc>
            </a:pPr>
            <a:r>
              <a:rPr lang="zh-CN" altLang="en-US" sz="2400" b="1" dirty="0">
                <a:solidFill>
                  <a:schemeClr val="bg1"/>
                </a:solidFill>
                <a:latin typeface="宋体" charset="-122"/>
              </a:rPr>
              <a:t>当前医疗环境</a:t>
            </a: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8184" y="2780928"/>
            <a:ext cx="2085614" cy="1944216"/>
          </a:xfrm>
          <a:prstGeom prst="rect">
            <a:avLst/>
          </a:prstGeom>
        </p:spPr>
      </p:pic>
    </p:spTree>
    <p:extLst>
      <p:ext uri="{BB962C8B-B14F-4D97-AF65-F5344CB8AC3E}">
        <p14:creationId xmlns:p14="http://schemas.microsoft.com/office/powerpoint/2010/main" val="3157817675"/>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文本框 142337"/>
          <p:cNvSpPr txBox="1"/>
          <p:nvPr/>
        </p:nvSpPr>
        <p:spPr>
          <a:xfrm>
            <a:off x="1403648" y="1052736"/>
            <a:ext cx="6336704" cy="584775"/>
          </a:xfrm>
          <a:prstGeom prst="rect">
            <a:avLst/>
          </a:prstGeom>
          <a:solidFill>
            <a:schemeClr val="bg1"/>
          </a:solidFill>
          <a:ln w="9525">
            <a:noFill/>
          </a:ln>
        </p:spPr>
        <p:txBody>
          <a:bodyPr wrap="square" anchor="t">
            <a:spAutoFit/>
          </a:bodyPr>
          <a:lstStyle/>
          <a:p>
            <a:pPr lvl="0" indent="0" algn="l"/>
            <a:r>
              <a:rPr lang="zh-CN" altLang="en-US" sz="2800" b="1" dirty="0" smtClean="0">
                <a:latin typeface="+mj-ea"/>
                <a:ea typeface="+mj-ea"/>
                <a:sym typeface="+mn-ea"/>
              </a:rPr>
              <a:t>        </a:t>
            </a:r>
            <a:r>
              <a:rPr lang="zh-CN" altLang="en-US" sz="3200" b="1" dirty="0" smtClean="0">
                <a:latin typeface="+mj-ea"/>
                <a:ea typeface="+mj-ea"/>
                <a:sym typeface="+mn-ea"/>
              </a:rPr>
              <a:t>防范</a:t>
            </a:r>
            <a:r>
              <a:rPr lang="zh-CN" altLang="en-US" sz="3200" b="1" dirty="0">
                <a:latin typeface="+mj-ea"/>
                <a:ea typeface="+mj-ea"/>
                <a:sym typeface="+mn-ea"/>
              </a:rPr>
              <a:t>医疗纠纷</a:t>
            </a:r>
            <a:r>
              <a:rPr lang="zh-CN" altLang="en-US" sz="3200" b="1" dirty="0" smtClean="0">
                <a:latin typeface="+mj-ea"/>
                <a:ea typeface="+mj-ea"/>
                <a:sym typeface="+mn-ea"/>
              </a:rPr>
              <a:t>的措施</a:t>
            </a:r>
            <a:endParaRPr lang="zh-CN" altLang="en-US" sz="3200" b="1" dirty="0">
              <a:latin typeface="+mj-ea"/>
              <a:ea typeface="+mj-ea"/>
            </a:endParaRPr>
          </a:p>
        </p:txBody>
      </p:sp>
      <p:sp>
        <p:nvSpPr>
          <p:cNvPr id="15362" name="文本框 142338"/>
          <p:cNvSpPr txBox="1"/>
          <p:nvPr/>
        </p:nvSpPr>
        <p:spPr>
          <a:xfrm>
            <a:off x="-396552" y="2087904"/>
            <a:ext cx="5722144" cy="3933384"/>
          </a:xfrm>
          <a:prstGeom prst="rect">
            <a:avLst/>
          </a:prstGeom>
          <a:noFill/>
          <a:ln w="9525">
            <a:noFill/>
          </a:ln>
        </p:spPr>
        <p:txBody>
          <a:bodyPr anchor="t">
            <a:spAutoFit/>
          </a:bodyPr>
          <a:lstStyle/>
          <a:p>
            <a:pPr lvl="0" indent="0" algn="ctr">
              <a:lnSpc>
                <a:spcPct val="130000"/>
              </a:lnSpc>
            </a:pPr>
            <a:r>
              <a:rPr lang="zh-CN" altLang="en-US" sz="2400" dirty="0">
                <a:latin typeface="宋体" panose="02010600030101010101" pitchFamily="2" charset="-122"/>
                <a:ea typeface="仿宋_GB2312" pitchFamily="49" charset="-122"/>
              </a:rPr>
              <a:t> </a:t>
            </a:r>
            <a:r>
              <a:rPr lang="zh-CN" altLang="en-US" sz="2400" b="1" dirty="0" smtClean="0">
                <a:latin typeface="+mj-ea"/>
                <a:ea typeface="+mj-ea"/>
              </a:rPr>
              <a:t>严格</a:t>
            </a:r>
            <a:r>
              <a:rPr lang="zh-CN" altLang="en-US" sz="2400" b="1" dirty="0">
                <a:latin typeface="+mj-ea"/>
                <a:ea typeface="+mj-ea"/>
              </a:rPr>
              <a:t>依法行医</a:t>
            </a:r>
          </a:p>
          <a:p>
            <a:pPr lvl="0" indent="0" algn="ctr">
              <a:lnSpc>
                <a:spcPct val="130000"/>
              </a:lnSpc>
            </a:pPr>
            <a:r>
              <a:rPr lang="zh-CN" altLang="en-US" sz="2400" b="1" dirty="0">
                <a:latin typeface="+mj-ea"/>
                <a:ea typeface="+mj-ea"/>
              </a:rPr>
              <a:t> </a:t>
            </a:r>
            <a:r>
              <a:rPr lang="zh-CN" altLang="en-US" sz="2400" b="1" dirty="0" smtClean="0">
                <a:latin typeface="+mj-ea"/>
                <a:ea typeface="+mj-ea"/>
              </a:rPr>
              <a:t>提高</a:t>
            </a:r>
            <a:r>
              <a:rPr lang="zh-CN" altLang="en-US" sz="2400" b="1" dirty="0">
                <a:latin typeface="+mj-ea"/>
                <a:ea typeface="+mj-ea"/>
              </a:rPr>
              <a:t>医疗质量</a:t>
            </a:r>
          </a:p>
          <a:p>
            <a:pPr lvl="0" indent="0" algn="ctr">
              <a:lnSpc>
                <a:spcPct val="130000"/>
              </a:lnSpc>
            </a:pPr>
            <a:r>
              <a:rPr lang="zh-CN" altLang="en-US" sz="2400" b="1" dirty="0" smtClean="0">
                <a:latin typeface="+mj-ea"/>
                <a:ea typeface="+mj-ea"/>
              </a:rPr>
              <a:t> 提高</a:t>
            </a:r>
            <a:r>
              <a:rPr lang="zh-CN" altLang="en-US" sz="2400" b="1" dirty="0">
                <a:latin typeface="+mj-ea"/>
                <a:ea typeface="+mj-ea"/>
              </a:rPr>
              <a:t>服务质量</a:t>
            </a:r>
          </a:p>
          <a:p>
            <a:pPr lvl="0" indent="0" algn="ctr">
              <a:lnSpc>
                <a:spcPct val="130000"/>
              </a:lnSpc>
            </a:pPr>
            <a:r>
              <a:rPr lang="zh-CN" altLang="en-US" sz="2400" b="1" dirty="0">
                <a:latin typeface="+mj-ea"/>
                <a:ea typeface="+mj-ea"/>
              </a:rPr>
              <a:t> </a:t>
            </a:r>
            <a:r>
              <a:rPr lang="zh-CN" altLang="en-US" sz="2400" b="1" dirty="0" smtClean="0">
                <a:latin typeface="+mj-ea"/>
                <a:ea typeface="+mj-ea"/>
              </a:rPr>
              <a:t>遵守</a:t>
            </a:r>
            <a:r>
              <a:rPr lang="zh-CN" altLang="en-US" sz="2400" b="1" dirty="0">
                <a:latin typeface="+mj-ea"/>
                <a:ea typeface="+mj-ea"/>
              </a:rPr>
              <a:t>医疗规范</a:t>
            </a:r>
          </a:p>
          <a:p>
            <a:pPr lvl="0" indent="0" algn="ctr">
              <a:lnSpc>
                <a:spcPct val="130000"/>
              </a:lnSpc>
            </a:pPr>
            <a:r>
              <a:rPr lang="zh-CN" altLang="en-US" sz="2400" b="1" dirty="0">
                <a:latin typeface="+mj-ea"/>
                <a:ea typeface="+mj-ea"/>
              </a:rPr>
              <a:t> </a:t>
            </a:r>
            <a:r>
              <a:rPr lang="zh-CN" altLang="en-US" sz="2400" b="1" dirty="0" smtClean="0">
                <a:latin typeface="+mj-ea"/>
                <a:ea typeface="+mj-ea"/>
              </a:rPr>
              <a:t>履行</a:t>
            </a:r>
            <a:r>
              <a:rPr lang="zh-CN" altLang="en-US" sz="2400" b="1" dirty="0">
                <a:latin typeface="+mj-ea"/>
                <a:ea typeface="+mj-ea"/>
              </a:rPr>
              <a:t>告知义务</a:t>
            </a:r>
          </a:p>
          <a:p>
            <a:pPr lvl="0" indent="0" algn="ctr">
              <a:lnSpc>
                <a:spcPct val="130000"/>
              </a:lnSpc>
            </a:pPr>
            <a:r>
              <a:rPr lang="zh-CN" altLang="en-US" sz="2400" b="1" dirty="0">
                <a:latin typeface="+mj-ea"/>
                <a:ea typeface="+mj-ea"/>
              </a:rPr>
              <a:t> </a:t>
            </a:r>
            <a:r>
              <a:rPr lang="zh-CN" altLang="en-US" sz="2400" b="1" dirty="0" smtClean="0">
                <a:latin typeface="+mj-ea"/>
                <a:ea typeface="+mj-ea"/>
              </a:rPr>
              <a:t>加强</a:t>
            </a:r>
            <a:r>
              <a:rPr lang="zh-CN" altLang="en-US" sz="2400" b="1" dirty="0">
                <a:latin typeface="+mj-ea"/>
                <a:ea typeface="+mj-ea"/>
              </a:rPr>
              <a:t>医患沟通</a:t>
            </a:r>
          </a:p>
          <a:p>
            <a:pPr lvl="0" indent="0" algn="ctr">
              <a:lnSpc>
                <a:spcPct val="130000"/>
              </a:lnSpc>
            </a:pPr>
            <a:r>
              <a:rPr lang="zh-CN" altLang="en-US" sz="2400" b="1" dirty="0">
                <a:latin typeface="+mj-ea"/>
                <a:ea typeface="+mj-ea"/>
              </a:rPr>
              <a:t> </a:t>
            </a:r>
            <a:r>
              <a:rPr lang="zh-CN" altLang="en-US" sz="2400" b="1" dirty="0" smtClean="0">
                <a:latin typeface="+mj-ea"/>
                <a:ea typeface="+mj-ea"/>
              </a:rPr>
              <a:t>尊重</a:t>
            </a:r>
            <a:r>
              <a:rPr lang="zh-CN" altLang="en-US" sz="2400" b="1" dirty="0">
                <a:latin typeface="+mj-ea"/>
                <a:ea typeface="+mj-ea"/>
              </a:rPr>
              <a:t>患者选择</a:t>
            </a:r>
          </a:p>
          <a:p>
            <a:pPr lvl="0" indent="0" algn="ctr">
              <a:lnSpc>
                <a:spcPct val="130000"/>
              </a:lnSpc>
            </a:pPr>
            <a:r>
              <a:rPr lang="zh-CN" altLang="en-US" sz="2400" b="1" dirty="0">
                <a:latin typeface="+mj-ea"/>
                <a:ea typeface="+mj-ea"/>
              </a:rPr>
              <a:t> </a:t>
            </a:r>
            <a:r>
              <a:rPr lang="zh-CN" altLang="en-US" sz="2400" b="1" dirty="0" smtClean="0">
                <a:latin typeface="+mj-ea"/>
                <a:ea typeface="+mj-ea"/>
              </a:rPr>
              <a:t>强化</a:t>
            </a:r>
            <a:r>
              <a:rPr lang="zh-CN" altLang="en-US" sz="2400" b="1" dirty="0">
                <a:latin typeface="+mj-ea"/>
                <a:ea typeface="+mj-ea"/>
              </a:rPr>
              <a:t>行风建设</a:t>
            </a:r>
          </a:p>
        </p:txBody>
      </p:sp>
      <p:sp>
        <p:nvSpPr>
          <p:cNvPr id="2" name="右大括号 1"/>
          <p:cNvSpPr/>
          <p:nvPr/>
        </p:nvSpPr>
        <p:spPr bwMode="auto">
          <a:xfrm>
            <a:off x="4283968" y="2132855"/>
            <a:ext cx="576064" cy="3865289"/>
          </a:xfrm>
          <a:prstGeom prst="rightBrace">
            <a:avLst/>
          </a:prstGeom>
          <a:noFill/>
          <a:ln w="9525" cap="flat" cmpd="sng" algn="ctr">
            <a:solidFill>
              <a:schemeClr val="tx1"/>
            </a:solidFill>
            <a:prstDash val="solid"/>
            <a:round/>
            <a:headEnd type="none" w="med" len="med"/>
            <a:tailEnd type="none" w="med" len="med"/>
          </a:ln>
          <a:effectLst>
            <a:outerShdw dist="53882" dir="13500000" algn="ctr" rotWithShape="0">
              <a:schemeClr val="bg2">
                <a:alpha val="50000"/>
              </a:schemeClr>
            </a:outerShdw>
          </a:effectLst>
        </p:spPr>
        <p:txBody>
          <a:bodyPr vert="horz" wrap="squar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6" name="矩形 5"/>
          <p:cNvSpPr/>
          <p:nvPr/>
        </p:nvSpPr>
        <p:spPr>
          <a:xfrm>
            <a:off x="4970454" y="3825433"/>
            <a:ext cx="2348720" cy="480131"/>
          </a:xfrm>
          <a:prstGeom prst="rect">
            <a:avLst/>
          </a:prstGeom>
        </p:spPr>
        <p:txBody>
          <a:bodyPr wrap="none">
            <a:spAutoFit/>
          </a:bodyPr>
          <a:lstStyle/>
          <a:p>
            <a:pPr marL="0" indent="0" algn="ctr">
              <a:lnSpc>
                <a:spcPct val="90000"/>
              </a:lnSpc>
              <a:buNone/>
            </a:pPr>
            <a:r>
              <a:rPr lang="zh-CN" altLang="en-US" sz="2800" b="1" dirty="0" smtClean="0">
                <a:solidFill>
                  <a:srgbClr val="FF0000"/>
                </a:solidFill>
              </a:rPr>
              <a:t>提高自身素质</a:t>
            </a:r>
            <a:endParaRPr lang="zh-CN" altLang="en-US" sz="2800" b="1" dirty="0">
              <a:solidFill>
                <a:srgbClr val="FF0000"/>
              </a:solidFill>
            </a:endParaRPr>
          </a:p>
        </p:txBody>
      </p:sp>
      <p:sp>
        <p:nvSpPr>
          <p:cNvPr id="7" name="TextBox 6"/>
          <p:cNvSpPr txBox="1"/>
          <p:nvPr/>
        </p:nvSpPr>
        <p:spPr>
          <a:xfrm>
            <a:off x="2963105" y="-27384"/>
            <a:ext cx="2040943" cy="559769"/>
          </a:xfrm>
          <a:prstGeom prst="rect">
            <a:avLst/>
          </a:prstGeom>
          <a:noFill/>
        </p:spPr>
        <p:txBody>
          <a:bodyPr wrap="none" rtlCol="0">
            <a:spAutoFit/>
          </a:bodyPr>
          <a:lstStyle/>
          <a:p>
            <a:pPr>
              <a:lnSpc>
                <a:spcPct val="150000"/>
              </a:lnSpc>
            </a:pPr>
            <a:r>
              <a:rPr lang="zh-CN" altLang="en-US" sz="2400" b="1" dirty="0">
                <a:solidFill>
                  <a:schemeClr val="bg1"/>
                </a:solidFill>
                <a:latin typeface="宋体" charset="-122"/>
              </a:rPr>
              <a:t>当前医疗环境</a:t>
            </a:r>
          </a:p>
        </p:txBody>
      </p:sp>
    </p:spTree>
    <p:extLst>
      <p:ext uri="{BB962C8B-B14F-4D97-AF65-F5344CB8AC3E}">
        <p14:creationId xmlns:p14="http://schemas.microsoft.com/office/powerpoint/2010/main" val="3377703240"/>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4400" y="1052736"/>
            <a:ext cx="7690048" cy="5256584"/>
          </a:xfrm>
        </p:spPr>
        <p:txBody>
          <a:bodyPr/>
          <a:lstStyle/>
          <a:p>
            <a:pPr marL="0" indent="0">
              <a:buNone/>
            </a:pPr>
            <a:r>
              <a:rPr lang="zh-CN" altLang="zh-CN" b="1" dirty="0" smtClean="0"/>
              <a:t>“医生”</a:t>
            </a:r>
            <a:r>
              <a:rPr lang="zh-CN" altLang="zh-CN" b="1" dirty="0"/>
              <a:t>的神圣使命和信誉是什么</a:t>
            </a:r>
            <a:r>
              <a:rPr lang="zh-CN" altLang="zh-CN" b="1" dirty="0" smtClean="0"/>
              <a:t>？</a:t>
            </a:r>
            <a:endParaRPr lang="en-US" altLang="zh-CN" b="1" dirty="0" smtClean="0"/>
          </a:p>
          <a:p>
            <a:pPr marL="0" indent="0">
              <a:buNone/>
            </a:pPr>
            <a:endParaRPr lang="en-US" altLang="zh-CN" b="1" dirty="0" smtClean="0"/>
          </a:p>
          <a:p>
            <a:pPr>
              <a:buFont typeface="Arial" panose="020B0604020202020204" pitchFamily="34" charset="0"/>
              <a:buChar char="•"/>
            </a:pPr>
            <a:r>
              <a:rPr lang="zh-CN" altLang="zh-CN" sz="2400" b="1" dirty="0" smtClean="0">
                <a:solidFill>
                  <a:srgbClr val="FF0000"/>
                </a:solidFill>
              </a:rPr>
              <a:t>“救死扶伤，治病救人”</a:t>
            </a:r>
            <a:r>
              <a:rPr lang="en-US" altLang="zh-CN" sz="2400" b="1" dirty="0" smtClean="0">
                <a:solidFill>
                  <a:srgbClr val="FF0000"/>
                </a:solidFill>
              </a:rPr>
              <a:t>——</a:t>
            </a:r>
            <a:r>
              <a:rPr lang="zh-CN" altLang="zh-CN" sz="2400" b="1" dirty="0" smtClean="0">
                <a:solidFill>
                  <a:srgbClr val="FF0000"/>
                </a:solidFill>
              </a:rPr>
              <a:t>“天职”</a:t>
            </a:r>
            <a:endParaRPr lang="en-US" altLang="zh-CN" sz="2400" b="1" dirty="0">
              <a:solidFill>
                <a:srgbClr val="FF0000"/>
              </a:solidFill>
            </a:endParaRPr>
          </a:p>
          <a:p>
            <a:pPr>
              <a:buFont typeface="Arial" panose="020B0604020202020204" pitchFamily="34" charset="0"/>
              <a:buChar char="•"/>
            </a:pPr>
            <a:r>
              <a:rPr lang="zh-CN" altLang="zh-CN" sz="2400" b="1" dirty="0" smtClean="0">
                <a:solidFill>
                  <a:srgbClr val="FF0000"/>
                </a:solidFill>
              </a:rPr>
              <a:t>“</a:t>
            </a:r>
            <a:r>
              <a:rPr lang="zh-CN" altLang="zh-CN" sz="2400" b="1" dirty="0">
                <a:solidFill>
                  <a:srgbClr val="FF0000"/>
                </a:solidFill>
              </a:rPr>
              <a:t>医者仁心”、“医为仁术</a:t>
            </a:r>
            <a:r>
              <a:rPr lang="zh-CN" altLang="zh-CN" sz="2400" b="1" dirty="0" smtClean="0">
                <a:solidFill>
                  <a:srgbClr val="FF0000"/>
                </a:solidFill>
              </a:rPr>
              <a:t>”</a:t>
            </a:r>
            <a:r>
              <a:rPr lang="en-US" altLang="zh-CN" sz="2400" b="1" dirty="0" smtClean="0">
                <a:solidFill>
                  <a:srgbClr val="FF0000"/>
                </a:solidFill>
              </a:rPr>
              <a:t>—— </a:t>
            </a:r>
            <a:r>
              <a:rPr lang="zh-CN" altLang="zh-CN" sz="2400" b="1" dirty="0" smtClean="0">
                <a:solidFill>
                  <a:srgbClr val="FF0000"/>
                </a:solidFill>
              </a:rPr>
              <a:t>医学精神</a:t>
            </a:r>
            <a:endParaRPr lang="en-US" altLang="zh-CN" sz="2400" b="1" dirty="0" smtClean="0">
              <a:solidFill>
                <a:srgbClr val="FF0000"/>
              </a:solidFill>
            </a:endParaRPr>
          </a:p>
          <a:p>
            <a:pPr>
              <a:buFont typeface="Arial" panose="020B0604020202020204" pitchFamily="34" charset="0"/>
              <a:buChar char="•"/>
            </a:pPr>
            <a:r>
              <a:rPr lang="zh-CN" altLang="zh-CN" sz="2400" b="1" dirty="0" smtClean="0">
                <a:solidFill>
                  <a:srgbClr val="FF0000"/>
                </a:solidFill>
              </a:rPr>
              <a:t>“</a:t>
            </a:r>
            <a:r>
              <a:rPr lang="zh-CN" altLang="zh-CN" sz="2400" b="1" dirty="0">
                <a:solidFill>
                  <a:srgbClr val="FF0000"/>
                </a:solidFill>
              </a:rPr>
              <a:t>医德、医风、医术</a:t>
            </a:r>
            <a:r>
              <a:rPr lang="zh-CN" altLang="zh-CN" sz="2400" b="1" dirty="0" smtClean="0">
                <a:solidFill>
                  <a:srgbClr val="FF0000"/>
                </a:solidFill>
              </a:rPr>
              <a:t>”</a:t>
            </a:r>
            <a:endParaRPr lang="en-US" altLang="zh-CN" sz="2400" b="1" dirty="0" smtClean="0">
              <a:solidFill>
                <a:srgbClr val="FF0000"/>
              </a:solidFill>
            </a:endParaRPr>
          </a:p>
          <a:p>
            <a:pPr>
              <a:buFont typeface="Arial" panose="020B0604020202020204" pitchFamily="34" charset="0"/>
              <a:buChar char="•"/>
            </a:pPr>
            <a:endParaRPr lang="en-US" altLang="zh-CN" sz="2400" b="1" dirty="0"/>
          </a:p>
          <a:p>
            <a:pPr>
              <a:buFont typeface="Wingdings" panose="05000000000000000000" pitchFamily="2" charset="2"/>
              <a:buChar char="ü"/>
            </a:pPr>
            <a:r>
              <a:rPr lang="zh-CN" altLang="zh-CN" sz="2000" b="1" dirty="0">
                <a:solidFill>
                  <a:schemeClr val="tx2"/>
                </a:solidFill>
              </a:rPr>
              <a:t>神农尝</a:t>
            </a:r>
            <a:r>
              <a:rPr lang="zh-CN" altLang="zh-CN" sz="2000" b="1" dirty="0" smtClean="0">
                <a:solidFill>
                  <a:schemeClr val="tx2"/>
                </a:solidFill>
              </a:rPr>
              <a:t>“百草”</a:t>
            </a:r>
            <a:endParaRPr lang="en-US" altLang="zh-CN" sz="2000" b="1" dirty="0" smtClean="0">
              <a:solidFill>
                <a:schemeClr val="tx2"/>
              </a:solidFill>
            </a:endParaRPr>
          </a:p>
          <a:p>
            <a:pPr>
              <a:buFont typeface="Wingdings" panose="05000000000000000000" pitchFamily="2" charset="2"/>
              <a:buChar char="ü"/>
            </a:pPr>
            <a:r>
              <a:rPr lang="zh-CN" altLang="zh-CN" sz="2000" b="1" dirty="0" smtClean="0">
                <a:solidFill>
                  <a:schemeClr val="tx2"/>
                </a:solidFill>
              </a:rPr>
              <a:t>战争</a:t>
            </a:r>
            <a:r>
              <a:rPr lang="zh-CN" altLang="zh-CN" sz="2000" b="1" dirty="0">
                <a:solidFill>
                  <a:schemeClr val="tx2"/>
                </a:solidFill>
              </a:rPr>
              <a:t>时期白求恩</a:t>
            </a:r>
            <a:r>
              <a:rPr lang="zh-CN" altLang="zh-CN" sz="2000" b="1" dirty="0" smtClean="0">
                <a:solidFill>
                  <a:schemeClr val="tx2"/>
                </a:solidFill>
              </a:rPr>
              <a:t>大夫</a:t>
            </a:r>
            <a:endParaRPr lang="en-US" altLang="zh-CN" sz="2000" b="1" dirty="0" smtClean="0">
              <a:solidFill>
                <a:schemeClr val="tx2"/>
              </a:solidFill>
            </a:endParaRPr>
          </a:p>
          <a:p>
            <a:pPr>
              <a:buFont typeface="Wingdings" panose="05000000000000000000" pitchFamily="2" charset="2"/>
              <a:buChar char="ü"/>
            </a:pPr>
            <a:r>
              <a:rPr lang="zh-CN" altLang="zh-CN" sz="2000" b="1" dirty="0" smtClean="0">
                <a:solidFill>
                  <a:schemeClr val="tx2"/>
                </a:solidFill>
              </a:rPr>
              <a:t>协和医院</a:t>
            </a:r>
            <a:r>
              <a:rPr lang="zh-CN" altLang="zh-CN" sz="2000" b="1" dirty="0">
                <a:solidFill>
                  <a:schemeClr val="tx2"/>
                </a:solidFill>
              </a:rPr>
              <a:t>的林巧稚</a:t>
            </a:r>
            <a:r>
              <a:rPr lang="zh-CN" altLang="zh-CN" sz="2000" b="1" dirty="0" smtClean="0">
                <a:solidFill>
                  <a:schemeClr val="tx2"/>
                </a:solidFill>
              </a:rPr>
              <a:t>教授</a:t>
            </a:r>
            <a:endParaRPr lang="en-US" altLang="zh-CN" sz="2000" b="1" dirty="0" smtClean="0">
              <a:solidFill>
                <a:schemeClr val="tx2"/>
              </a:solidFill>
            </a:endParaRPr>
          </a:p>
          <a:p>
            <a:pPr>
              <a:buFont typeface="Wingdings" panose="05000000000000000000" pitchFamily="2" charset="2"/>
              <a:buChar char="ü"/>
            </a:pPr>
            <a:r>
              <a:rPr lang="zh-CN" altLang="zh-CN" sz="2000" b="1" dirty="0" smtClean="0">
                <a:solidFill>
                  <a:schemeClr val="tx2"/>
                </a:solidFill>
              </a:rPr>
              <a:t>中国人民</a:t>
            </a:r>
            <a:r>
              <a:rPr lang="en-US" altLang="zh-CN" sz="2000" b="1" dirty="0" err="1" smtClean="0">
                <a:solidFill>
                  <a:schemeClr val="tx2"/>
                </a:solidFill>
              </a:rPr>
              <a:t>解放军</a:t>
            </a:r>
            <a:r>
              <a:rPr lang="en-US" altLang="zh-CN" sz="2000" b="1" dirty="0" err="1">
                <a:solidFill>
                  <a:schemeClr val="tx2"/>
                </a:solidFill>
              </a:rPr>
              <a:t>总医院</a:t>
            </a:r>
            <a:r>
              <a:rPr lang="zh-CN" altLang="zh-CN" sz="2000" b="1" dirty="0">
                <a:solidFill>
                  <a:schemeClr val="tx2"/>
                </a:solidFill>
              </a:rPr>
              <a:t>黄志强</a:t>
            </a:r>
            <a:r>
              <a:rPr lang="zh-CN" altLang="zh-CN" sz="2000" b="1" dirty="0" smtClean="0">
                <a:solidFill>
                  <a:schemeClr val="tx2"/>
                </a:solidFill>
              </a:rPr>
              <a:t>院士</a:t>
            </a:r>
            <a:endParaRPr lang="en-US" altLang="zh-CN" sz="2000" b="1" dirty="0" smtClean="0">
              <a:solidFill>
                <a:schemeClr val="tx2"/>
              </a:solidFill>
            </a:endParaRPr>
          </a:p>
          <a:p>
            <a:pPr>
              <a:buFont typeface="Wingdings" panose="05000000000000000000" pitchFamily="2" charset="2"/>
              <a:buChar char="ü"/>
            </a:pPr>
            <a:r>
              <a:rPr lang="zh-CN" altLang="en-US" sz="2000" b="1" dirty="0">
                <a:ea typeface="宋体" panose="02010600030101010101" pitchFamily="2" charset="-122"/>
              </a:rPr>
              <a:t>外科之父”的裘法祖院士</a:t>
            </a:r>
            <a:endParaRPr lang="zh-CN" altLang="en-US" sz="2000" b="1" dirty="0">
              <a:solidFill>
                <a:schemeClr val="tx2"/>
              </a:solidFill>
            </a:endParaRPr>
          </a:p>
        </p:txBody>
      </p:sp>
      <p:sp>
        <p:nvSpPr>
          <p:cNvPr id="4" name="TextBox 3"/>
          <p:cNvSpPr txBox="1"/>
          <p:nvPr/>
        </p:nvSpPr>
        <p:spPr>
          <a:xfrm>
            <a:off x="2963105" y="-27384"/>
            <a:ext cx="2040943" cy="559769"/>
          </a:xfrm>
          <a:prstGeom prst="rect">
            <a:avLst/>
          </a:prstGeom>
          <a:noFill/>
        </p:spPr>
        <p:txBody>
          <a:bodyPr wrap="none" rtlCol="0">
            <a:spAutoFit/>
          </a:bodyPr>
          <a:lstStyle/>
          <a:p>
            <a:pPr>
              <a:lnSpc>
                <a:spcPct val="150000"/>
              </a:lnSpc>
            </a:pPr>
            <a:r>
              <a:rPr lang="zh-CN" altLang="en-US" sz="2400" b="1" dirty="0">
                <a:solidFill>
                  <a:schemeClr val="bg1"/>
                </a:solidFill>
                <a:latin typeface="宋体" charset="-122"/>
              </a:rPr>
              <a:t>当前医疗环境</a:t>
            </a:r>
          </a:p>
        </p:txBody>
      </p:sp>
    </p:spTree>
    <p:extLst>
      <p:ext uri="{BB962C8B-B14F-4D97-AF65-F5344CB8AC3E}">
        <p14:creationId xmlns:p14="http://schemas.microsoft.com/office/powerpoint/2010/main" val="799420604"/>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14576" y="557808"/>
            <a:ext cx="8229600" cy="1143000"/>
          </a:xfrm>
        </p:spPr>
        <p:txBody>
          <a:bodyPr/>
          <a:lstStyle/>
          <a:p>
            <a:r>
              <a:rPr lang="zh-CN" altLang="en-US" sz="3200" b="1" dirty="0" smtClean="0">
                <a:solidFill>
                  <a:schemeClr val="tx1"/>
                </a:solidFill>
              </a:rPr>
              <a:t>王陇德院士</a:t>
            </a:r>
            <a:endParaRPr lang="zh-CN" altLang="en-US" sz="3200" b="1" dirty="0">
              <a:solidFill>
                <a:schemeClr val="tx1"/>
              </a:solidFill>
            </a:endParaRPr>
          </a:p>
        </p:txBody>
      </p:sp>
      <p:pic>
        <p:nvPicPr>
          <p:cNvPr id="4" name="内容占位符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9905" y="1700808"/>
            <a:ext cx="2743200" cy="2057400"/>
          </a:xfrm>
        </p:spPr>
      </p:pic>
      <p:sp>
        <p:nvSpPr>
          <p:cNvPr id="5" name="矩形 4"/>
          <p:cNvSpPr/>
          <p:nvPr/>
        </p:nvSpPr>
        <p:spPr>
          <a:xfrm>
            <a:off x="323528" y="4221088"/>
            <a:ext cx="9217024" cy="2031325"/>
          </a:xfrm>
          <a:prstGeom prst="rect">
            <a:avLst/>
          </a:prstGeom>
        </p:spPr>
        <p:txBody>
          <a:bodyPr wrap="square">
            <a:spAutoFit/>
          </a:bodyPr>
          <a:lstStyle/>
          <a:p>
            <a:r>
              <a:rPr lang="en-US" altLang="zh-CN" b="1" dirty="0"/>
              <a:t>1969</a:t>
            </a:r>
            <a:r>
              <a:rPr lang="zh-CN" altLang="en-US" b="1" dirty="0"/>
              <a:t>年毕业于原</a:t>
            </a:r>
            <a:r>
              <a:rPr lang="zh-CN" altLang="en-US" b="1" dirty="0">
                <a:solidFill>
                  <a:srgbClr val="FF0000"/>
                </a:solidFill>
              </a:rPr>
              <a:t>兰州医学院</a:t>
            </a:r>
            <a:r>
              <a:rPr lang="en-US" altLang="zh-CN" b="1" dirty="0">
                <a:solidFill>
                  <a:srgbClr val="FF0000"/>
                </a:solidFill>
              </a:rPr>
              <a:t>(</a:t>
            </a:r>
            <a:r>
              <a:rPr lang="zh-CN" altLang="en-US" b="1" dirty="0">
                <a:solidFill>
                  <a:srgbClr val="FF0000"/>
                </a:solidFill>
              </a:rPr>
              <a:t>兰州大学医学院</a:t>
            </a:r>
            <a:r>
              <a:rPr lang="en-US" altLang="zh-CN" b="1" dirty="0">
                <a:solidFill>
                  <a:srgbClr val="FF0000"/>
                </a:solidFill>
              </a:rPr>
              <a:t>)</a:t>
            </a:r>
            <a:r>
              <a:rPr lang="zh-CN" altLang="en-US" b="1" dirty="0"/>
              <a:t>医疗系</a:t>
            </a:r>
            <a:r>
              <a:rPr lang="en-US" altLang="zh-CN" b="1" dirty="0"/>
              <a:t>;</a:t>
            </a:r>
          </a:p>
          <a:p>
            <a:r>
              <a:rPr lang="en-US" altLang="zh-CN" b="1" dirty="0"/>
              <a:t>1978</a:t>
            </a:r>
            <a:r>
              <a:rPr lang="zh-CN" altLang="en-US" b="1" dirty="0"/>
              <a:t>年就读于中国医学科学院， 研究生毕业并获医学硕士学位</a:t>
            </a:r>
            <a:r>
              <a:rPr lang="en-US" altLang="zh-CN" b="1" dirty="0"/>
              <a:t>;</a:t>
            </a:r>
          </a:p>
          <a:p>
            <a:r>
              <a:rPr lang="en-US" altLang="zh-CN" b="1" dirty="0"/>
              <a:t>1980</a:t>
            </a:r>
            <a:r>
              <a:rPr lang="zh-CN" altLang="en-US" b="1" dirty="0"/>
              <a:t>年作为交换学者，赴美国纽约市大学西奈山医学院进修两年</a:t>
            </a:r>
            <a:r>
              <a:rPr lang="en-US" altLang="zh-CN" b="1" dirty="0"/>
              <a:t>;</a:t>
            </a:r>
          </a:p>
          <a:p>
            <a:r>
              <a:rPr lang="en-US" altLang="zh-CN" b="1" dirty="0"/>
              <a:t>1982</a:t>
            </a:r>
            <a:r>
              <a:rPr lang="zh-CN" altLang="en-US" b="1" dirty="0"/>
              <a:t>年</a:t>
            </a:r>
            <a:r>
              <a:rPr lang="zh-CN" altLang="en-US" b="1" dirty="0" smtClean="0"/>
              <a:t>归国从事</a:t>
            </a:r>
            <a:r>
              <a:rPr lang="zh-CN" altLang="en-US" b="1" dirty="0"/>
              <a:t>卫生行政管理工作。历任甘肃省卫生厅副处长、副厅长、厅长</a:t>
            </a:r>
            <a:r>
              <a:rPr lang="en-US" altLang="zh-CN" b="1" dirty="0"/>
              <a:t>;</a:t>
            </a:r>
          </a:p>
          <a:p>
            <a:r>
              <a:rPr lang="en-US" altLang="zh-CN" b="1" dirty="0"/>
              <a:t>1995</a:t>
            </a:r>
            <a:r>
              <a:rPr lang="zh-CN" altLang="en-US" b="1" dirty="0"/>
              <a:t>年调任国家卫生部副部长</a:t>
            </a:r>
            <a:r>
              <a:rPr lang="en-US" altLang="zh-CN" b="1" dirty="0"/>
              <a:t>;</a:t>
            </a:r>
          </a:p>
          <a:p>
            <a:r>
              <a:rPr lang="en-US" altLang="zh-CN" b="1" dirty="0"/>
              <a:t>1998</a:t>
            </a:r>
            <a:r>
              <a:rPr lang="zh-CN" altLang="en-US" b="1" dirty="0"/>
              <a:t>年至</a:t>
            </a:r>
            <a:r>
              <a:rPr lang="en-US" altLang="zh-CN" b="1" dirty="0"/>
              <a:t>2007</a:t>
            </a:r>
            <a:r>
              <a:rPr lang="zh-CN" altLang="en-US" b="1" dirty="0"/>
              <a:t>年任卫生部党组副书记、副部长</a:t>
            </a:r>
            <a:r>
              <a:rPr lang="en-US" altLang="zh-CN" b="1" dirty="0"/>
              <a:t>;</a:t>
            </a:r>
          </a:p>
          <a:p>
            <a:r>
              <a:rPr lang="en-US" altLang="zh-CN" b="1" dirty="0"/>
              <a:t>2013</a:t>
            </a:r>
            <a:r>
              <a:rPr lang="zh-CN" altLang="en-US" b="1" dirty="0"/>
              <a:t>年</a:t>
            </a:r>
            <a:r>
              <a:rPr lang="en-US" altLang="zh-CN" b="1" dirty="0"/>
              <a:t>3</a:t>
            </a:r>
            <a:r>
              <a:rPr lang="zh-CN" altLang="en-US" b="1" dirty="0"/>
              <a:t>月当选第十二届全国人大常委会委员。</a:t>
            </a:r>
          </a:p>
        </p:txBody>
      </p:sp>
      <p:sp>
        <p:nvSpPr>
          <p:cNvPr id="6" name="矩形 5"/>
          <p:cNvSpPr/>
          <p:nvPr/>
        </p:nvSpPr>
        <p:spPr>
          <a:xfrm>
            <a:off x="2963105" y="1700808"/>
            <a:ext cx="6433431" cy="2092881"/>
          </a:xfrm>
          <a:prstGeom prst="rect">
            <a:avLst/>
          </a:prstGeom>
        </p:spPr>
        <p:txBody>
          <a:bodyPr wrap="square">
            <a:spAutoFit/>
          </a:bodyPr>
          <a:lstStyle/>
          <a:p>
            <a:pPr marL="285750" indent="-285750">
              <a:lnSpc>
                <a:spcPts val="2600"/>
              </a:lnSpc>
              <a:buFont typeface="Arial" panose="020B0604020202020204" pitchFamily="34" charset="0"/>
              <a:buChar char="•"/>
            </a:pPr>
            <a:r>
              <a:rPr lang="en-US" altLang="zh-CN" sz="2000" b="1" dirty="0" smtClean="0">
                <a:solidFill>
                  <a:srgbClr val="FF0000"/>
                </a:solidFill>
              </a:rPr>
              <a:t>2009</a:t>
            </a:r>
            <a:r>
              <a:rPr lang="zh-CN" altLang="en-US" sz="2000" b="1" dirty="0">
                <a:solidFill>
                  <a:srgbClr val="FF0000"/>
                </a:solidFill>
              </a:rPr>
              <a:t>年当选为中国工程院工程管理学部</a:t>
            </a:r>
            <a:r>
              <a:rPr lang="zh-CN" altLang="en-US" sz="2000" b="1" dirty="0" smtClean="0">
                <a:solidFill>
                  <a:srgbClr val="FF0000"/>
                </a:solidFill>
              </a:rPr>
              <a:t>院士</a:t>
            </a:r>
            <a:endParaRPr lang="en-US" altLang="zh-CN" sz="2000" b="1" dirty="0" smtClean="0">
              <a:solidFill>
                <a:srgbClr val="FF0000"/>
              </a:solidFill>
            </a:endParaRPr>
          </a:p>
          <a:p>
            <a:pPr marL="285750" indent="-285750">
              <a:lnSpc>
                <a:spcPts val="2600"/>
              </a:lnSpc>
              <a:buFont typeface="Arial" panose="020B0604020202020204" pitchFamily="34" charset="0"/>
              <a:buChar char="•"/>
            </a:pPr>
            <a:r>
              <a:rPr lang="zh-CN" altLang="en-US" sz="2000" b="1" dirty="0" smtClean="0"/>
              <a:t>第十二</a:t>
            </a:r>
            <a:r>
              <a:rPr lang="zh-CN" altLang="en-US" sz="2000" b="1" dirty="0"/>
              <a:t>届全国人大</a:t>
            </a:r>
            <a:r>
              <a:rPr lang="zh-CN" altLang="en-US" sz="2000" b="1" dirty="0" smtClean="0"/>
              <a:t>常委</a:t>
            </a:r>
            <a:endParaRPr lang="en-US" altLang="zh-CN" sz="2000" b="1" dirty="0" smtClean="0"/>
          </a:p>
          <a:p>
            <a:pPr marL="285750" indent="-285750">
              <a:lnSpc>
                <a:spcPts val="2600"/>
              </a:lnSpc>
              <a:buFont typeface="Arial" panose="020B0604020202020204" pitchFamily="34" charset="0"/>
              <a:buChar char="•"/>
            </a:pPr>
            <a:r>
              <a:rPr lang="zh-CN" altLang="en-US" b="1" dirty="0" smtClean="0"/>
              <a:t>中华</a:t>
            </a:r>
            <a:r>
              <a:rPr lang="zh-CN" altLang="en-US" b="1" dirty="0"/>
              <a:t>预防医学会会长、中国老年保健医学</a:t>
            </a:r>
            <a:r>
              <a:rPr lang="zh-CN" altLang="en-US" b="1" dirty="0" smtClean="0"/>
              <a:t>研究会会长</a:t>
            </a:r>
            <a:endParaRPr lang="en-US" altLang="zh-CN" b="1" dirty="0" smtClean="0"/>
          </a:p>
          <a:p>
            <a:pPr marL="285750" indent="-285750">
              <a:lnSpc>
                <a:spcPts val="2600"/>
              </a:lnSpc>
              <a:buFont typeface="Arial" panose="020B0604020202020204" pitchFamily="34" charset="0"/>
              <a:buChar char="•"/>
            </a:pPr>
            <a:r>
              <a:rPr lang="zh-CN" altLang="en-US" b="1" dirty="0" smtClean="0"/>
              <a:t>世界卫生组织</a:t>
            </a:r>
            <a:r>
              <a:rPr lang="zh-CN" altLang="en-US" b="1" dirty="0"/>
              <a:t>结核病控制</a:t>
            </a:r>
            <a:r>
              <a:rPr lang="zh-CN" altLang="en-US" b="1" dirty="0" smtClean="0"/>
              <a:t>技术</a:t>
            </a:r>
            <a:r>
              <a:rPr lang="zh-CN" altLang="en-US" b="1" dirty="0"/>
              <a:t>和策略专家组</a:t>
            </a:r>
            <a:r>
              <a:rPr lang="zh-CN" altLang="en-US" b="1" dirty="0" smtClean="0"/>
              <a:t>成员</a:t>
            </a:r>
            <a:endParaRPr lang="en-US" altLang="zh-CN" b="1" dirty="0" smtClean="0"/>
          </a:p>
          <a:p>
            <a:pPr marL="285750" indent="-285750">
              <a:lnSpc>
                <a:spcPts val="2600"/>
              </a:lnSpc>
              <a:buFont typeface="Arial" panose="020B0604020202020204" pitchFamily="34" charset="0"/>
              <a:buChar char="•"/>
            </a:pPr>
            <a:r>
              <a:rPr lang="zh-CN" altLang="en-US" b="1" dirty="0" smtClean="0"/>
              <a:t>卫生部</a:t>
            </a:r>
            <a:r>
              <a:rPr lang="en-US" altLang="zh-CN" b="1" dirty="0"/>
              <a:t>"</a:t>
            </a:r>
            <a:r>
              <a:rPr lang="zh-CN" altLang="en-US" b="1" dirty="0"/>
              <a:t>健康中国</a:t>
            </a:r>
            <a:r>
              <a:rPr lang="en-US" altLang="zh-CN" b="1" dirty="0"/>
              <a:t>2020</a:t>
            </a:r>
            <a:r>
              <a:rPr lang="zh-CN" altLang="en-US" b="1" dirty="0"/>
              <a:t>战略研究组</a:t>
            </a:r>
            <a:r>
              <a:rPr lang="en-US" altLang="zh-CN" b="1" dirty="0"/>
              <a:t>"</a:t>
            </a:r>
            <a:r>
              <a:rPr lang="zh-CN" altLang="en-US" b="1" dirty="0"/>
              <a:t>首席</a:t>
            </a:r>
            <a:r>
              <a:rPr lang="zh-CN" altLang="en-US" b="1" dirty="0" smtClean="0"/>
              <a:t>专家</a:t>
            </a:r>
            <a:endParaRPr lang="en-US" altLang="zh-CN" b="1" dirty="0" smtClean="0"/>
          </a:p>
          <a:p>
            <a:pPr marL="285750" indent="-285750">
              <a:lnSpc>
                <a:spcPts val="2600"/>
              </a:lnSpc>
              <a:buFont typeface="Arial" panose="020B0604020202020204" pitchFamily="34" charset="0"/>
              <a:buChar char="•"/>
            </a:pPr>
            <a:r>
              <a:rPr lang="zh-CN" altLang="en-US" b="1" dirty="0" smtClean="0"/>
              <a:t>中国</a:t>
            </a:r>
            <a:r>
              <a:rPr lang="zh-CN" altLang="en-US" b="1" dirty="0"/>
              <a:t>疾病预防控制中心健康教育首席专家等</a:t>
            </a:r>
            <a:r>
              <a:rPr lang="zh-CN" altLang="en-US" b="1" dirty="0" smtClean="0"/>
              <a:t>职</a:t>
            </a:r>
            <a:endParaRPr lang="zh-CN" altLang="en-US" b="1" dirty="0"/>
          </a:p>
        </p:txBody>
      </p:sp>
      <p:sp>
        <p:nvSpPr>
          <p:cNvPr id="7" name="TextBox 6"/>
          <p:cNvSpPr txBox="1"/>
          <p:nvPr/>
        </p:nvSpPr>
        <p:spPr>
          <a:xfrm>
            <a:off x="2963105" y="-27384"/>
            <a:ext cx="2040943" cy="559769"/>
          </a:xfrm>
          <a:prstGeom prst="rect">
            <a:avLst/>
          </a:prstGeom>
          <a:noFill/>
        </p:spPr>
        <p:txBody>
          <a:bodyPr wrap="none" rtlCol="0">
            <a:spAutoFit/>
          </a:bodyPr>
          <a:lstStyle/>
          <a:p>
            <a:pPr>
              <a:lnSpc>
                <a:spcPct val="150000"/>
              </a:lnSpc>
            </a:pPr>
            <a:r>
              <a:rPr lang="zh-CN" altLang="en-US" sz="2400" b="1" dirty="0">
                <a:solidFill>
                  <a:schemeClr val="bg1"/>
                </a:solidFill>
                <a:latin typeface="宋体" charset="-122"/>
              </a:rPr>
              <a:t>当前医疗环境</a:t>
            </a:r>
          </a:p>
        </p:txBody>
      </p:sp>
    </p:spTree>
    <p:extLst>
      <p:ext uri="{BB962C8B-B14F-4D97-AF65-F5344CB8AC3E}">
        <p14:creationId xmlns:p14="http://schemas.microsoft.com/office/powerpoint/2010/main" val="3187929485"/>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文本框 55"/>
          <p:cNvSpPr txBox="1">
            <a:spLocks noChangeArrowheads="1"/>
          </p:cNvSpPr>
          <p:nvPr/>
        </p:nvSpPr>
        <p:spPr bwMode="auto">
          <a:xfrm>
            <a:off x="1204913" y="3054350"/>
            <a:ext cx="7615237" cy="2031325"/>
          </a:xfrm>
          <a:prstGeom prst="rect">
            <a:avLst/>
          </a:prstGeom>
          <a:noFill/>
          <a:ln w="9525">
            <a:noFill/>
            <a:miter lim="800000"/>
            <a:headEnd/>
            <a:tailEnd/>
          </a:ln>
        </p:spPr>
        <p:txBody>
          <a:bodyPr>
            <a:spAutoFit/>
          </a:bodyPr>
          <a:lstStyle/>
          <a:p>
            <a:pPr>
              <a:lnSpc>
                <a:spcPct val="150000"/>
              </a:lnSpc>
            </a:pPr>
            <a:r>
              <a:rPr lang="zh-CN" altLang="en-US" sz="2800" b="1" dirty="0">
                <a:solidFill>
                  <a:srgbClr val="FF0000"/>
                </a:solidFill>
                <a:latin typeface="楷体_GB2312" pitchFamily="49" charset="-122"/>
                <a:ea typeface="楷体_GB2312" pitchFamily="49" charset="-122"/>
                <a:sym typeface="Calibri" pitchFamily="34" charset="0"/>
              </a:rPr>
              <a:t>  </a:t>
            </a:r>
            <a:r>
              <a:rPr lang="zh-CN" altLang="en-US" sz="2800" b="1" dirty="0">
                <a:latin typeface="宋体" charset="-122"/>
                <a:sym typeface="Calibri" pitchFamily="34" charset="0"/>
              </a:rPr>
              <a:t>第一部分   </a:t>
            </a:r>
            <a:r>
              <a:rPr lang="zh-CN" altLang="en-US" sz="2800" b="1" dirty="0" smtClean="0">
                <a:latin typeface="宋体" charset="-122"/>
              </a:rPr>
              <a:t>当前</a:t>
            </a:r>
            <a:r>
              <a:rPr lang="zh-CN" altLang="en-US" sz="2800" b="1" dirty="0">
                <a:latin typeface="宋体" charset="-122"/>
              </a:rPr>
              <a:t>医疗环境</a:t>
            </a:r>
          </a:p>
          <a:p>
            <a:pPr>
              <a:lnSpc>
                <a:spcPct val="150000"/>
              </a:lnSpc>
            </a:pPr>
            <a:r>
              <a:rPr lang="zh-CN" altLang="en-US" sz="2800" b="1" dirty="0" smtClean="0">
                <a:latin typeface="宋体" charset="-122"/>
                <a:sym typeface="Calibri" pitchFamily="34" charset="0"/>
              </a:rPr>
              <a:t>  </a:t>
            </a:r>
            <a:r>
              <a:rPr lang="zh-CN" altLang="en-US" sz="2800" b="1" dirty="0">
                <a:solidFill>
                  <a:srgbClr val="FF0000"/>
                </a:solidFill>
                <a:latin typeface="宋体" charset="-122"/>
                <a:sym typeface="Calibri" pitchFamily="34" charset="0"/>
              </a:rPr>
              <a:t>第二部分   </a:t>
            </a:r>
            <a:r>
              <a:rPr lang="zh-CN" altLang="en-US" sz="2800" b="1" dirty="0" smtClean="0">
                <a:solidFill>
                  <a:srgbClr val="FF0000"/>
                </a:solidFill>
                <a:latin typeface="宋体" charset="-122"/>
                <a:sym typeface="Calibri" pitchFamily="34" charset="0"/>
              </a:rPr>
              <a:t>好医生应具备的素质</a:t>
            </a:r>
            <a:endParaRPr lang="en-US" altLang="zh-CN" sz="2800" b="1" dirty="0" smtClean="0">
              <a:solidFill>
                <a:srgbClr val="FF0000"/>
              </a:solidFill>
              <a:latin typeface="宋体" charset="-122"/>
              <a:sym typeface="Calibri" pitchFamily="34" charset="0"/>
            </a:endParaRPr>
          </a:p>
          <a:p>
            <a:pPr>
              <a:lnSpc>
                <a:spcPct val="150000"/>
              </a:lnSpc>
            </a:pPr>
            <a:r>
              <a:rPr lang="zh-CN" altLang="en-US" sz="2800" b="1" dirty="0" smtClean="0">
                <a:latin typeface="宋体" charset="-122"/>
                <a:sym typeface="Calibri" pitchFamily="34" charset="0"/>
              </a:rPr>
              <a:t>  </a:t>
            </a:r>
            <a:r>
              <a:rPr lang="zh-CN" altLang="en-US" sz="2800" b="1" dirty="0">
                <a:latin typeface="宋体" charset="-122"/>
                <a:sym typeface="Calibri" pitchFamily="34" charset="0"/>
              </a:rPr>
              <a:t>第三部分   </a:t>
            </a:r>
            <a:r>
              <a:rPr lang="zh-CN" altLang="en-US" sz="2800" b="1" dirty="0" smtClean="0">
                <a:latin typeface="宋体" charset="-122"/>
                <a:sym typeface="Calibri" pitchFamily="34" charset="0"/>
              </a:rPr>
              <a:t>如何成为一名好医生</a:t>
            </a:r>
            <a:endParaRPr lang="zh-CN" altLang="en-US" sz="2800" b="1" dirty="0">
              <a:latin typeface="宋体" charset="-122"/>
              <a:sym typeface="Calibri" pitchFamily="34" charset="0"/>
            </a:endParaRPr>
          </a:p>
        </p:txBody>
      </p:sp>
      <p:sp>
        <p:nvSpPr>
          <p:cNvPr id="30723" name="矩形 60"/>
          <p:cNvSpPr>
            <a:spLocks noChangeArrowheads="1"/>
          </p:cNvSpPr>
          <p:nvPr/>
        </p:nvSpPr>
        <p:spPr bwMode="auto">
          <a:xfrm flipH="1">
            <a:off x="971550" y="1697038"/>
            <a:ext cx="2665413" cy="598487"/>
          </a:xfrm>
          <a:prstGeom prst="rect">
            <a:avLst/>
          </a:prstGeom>
          <a:solidFill>
            <a:srgbClr val="2D65B4"/>
          </a:solidFill>
          <a:ln>
            <a:noFill/>
          </a:ln>
          <a:effectLst>
            <a:outerShdw dist="38100" dir="2700000" algn="ctr" rotWithShape="0">
              <a:srgbClr val="000000">
                <a:alpha val="39000"/>
              </a:srgbClr>
            </a:outerShdw>
          </a:effectLs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auto" hangingPunct="1">
              <a:spcBef>
                <a:spcPts val="0"/>
              </a:spcBef>
              <a:spcAft>
                <a:spcPts val="0"/>
              </a:spcAft>
              <a:defRPr/>
            </a:pPr>
            <a:r>
              <a:rPr lang="zh-CN" altLang="en-US" sz="3600">
                <a:solidFill>
                  <a:schemeClr val="bg1"/>
                </a:solidFill>
                <a:latin typeface="黑体" pitchFamily="2" charset="-122"/>
                <a:ea typeface="黑体" pitchFamily="2" charset="-122"/>
              </a:rPr>
              <a:t>目  录</a:t>
            </a:r>
          </a:p>
        </p:txBody>
      </p:sp>
      <p:cxnSp>
        <p:nvCxnSpPr>
          <p:cNvPr id="2" name="直接连接符 61"/>
          <p:cNvCxnSpPr>
            <a:cxnSpLocks noChangeShapeType="1"/>
          </p:cNvCxnSpPr>
          <p:nvPr/>
        </p:nvCxnSpPr>
        <p:spPr bwMode="auto">
          <a:xfrm>
            <a:off x="3835400" y="1997075"/>
            <a:ext cx="5308600" cy="0"/>
          </a:xfrm>
          <a:prstGeom prst="line">
            <a:avLst/>
          </a:prstGeom>
          <a:noFill/>
          <a:ln w="19050">
            <a:solidFill>
              <a:schemeClr val="tx1"/>
            </a:solidFill>
            <a:round/>
            <a:headEnd/>
            <a:tailEnd/>
          </a:ln>
        </p:spPr>
      </p:cxnSp>
      <p:cxnSp>
        <p:nvCxnSpPr>
          <p:cNvPr id="30724" name="直接连接符 62"/>
          <p:cNvCxnSpPr>
            <a:cxnSpLocks noChangeShapeType="1"/>
          </p:cNvCxnSpPr>
          <p:nvPr/>
        </p:nvCxnSpPr>
        <p:spPr bwMode="auto">
          <a:xfrm>
            <a:off x="0" y="1997075"/>
            <a:ext cx="827088" cy="0"/>
          </a:xfrm>
          <a:prstGeom prst="line">
            <a:avLst/>
          </a:prstGeom>
          <a:noFill/>
          <a:ln w="19050">
            <a:solidFill>
              <a:srgbClr val="2F2F98"/>
            </a:solidFill>
            <a:round/>
            <a:headEnd/>
            <a:tailEnd/>
          </a:ln>
        </p:spPr>
      </p:cxnSp>
    </p:spTree>
    <p:extLst>
      <p:ext uri="{BB962C8B-B14F-4D97-AF65-F5344CB8AC3E}">
        <p14:creationId xmlns:p14="http://schemas.microsoft.com/office/powerpoint/2010/main" val="2229791923"/>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95" name="文本占位符 827394"/>
          <p:cNvSpPr>
            <a:spLocks noGrp="1"/>
          </p:cNvSpPr>
          <p:nvPr>
            <p:ph type="body" idx="4294967295"/>
          </p:nvPr>
        </p:nvSpPr>
        <p:spPr>
          <a:xfrm>
            <a:off x="1342825" y="1880654"/>
            <a:ext cx="4322246" cy="4114800"/>
          </a:xfrm>
        </p:spPr>
        <p:txBody>
          <a:bodyPr/>
          <a:lstStyle/>
          <a:p>
            <a:endParaRPr lang="zh-CN" altLang="en-US" b="1" dirty="0"/>
          </a:p>
          <a:p>
            <a:pPr>
              <a:lnSpc>
                <a:spcPct val="150000"/>
              </a:lnSpc>
            </a:pPr>
            <a:r>
              <a:rPr lang="zh-CN" altLang="en-US" sz="2800" b="1" dirty="0"/>
              <a:t>高尚的</a:t>
            </a:r>
            <a:r>
              <a:rPr lang="zh-CN" altLang="en-US" sz="2800" b="1" dirty="0" smtClean="0"/>
              <a:t>医德</a:t>
            </a:r>
            <a:endParaRPr lang="en-US" altLang="zh-CN" sz="2800" b="1" dirty="0" smtClean="0"/>
          </a:p>
          <a:p>
            <a:pPr>
              <a:lnSpc>
                <a:spcPct val="150000"/>
              </a:lnSpc>
            </a:pPr>
            <a:r>
              <a:rPr lang="zh-CN" altLang="en-US" sz="2800" b="1" dirty="0" smtClean="0"/>
              <a:t>精湛</a:t>
            </a:r>
            <a:r>
              <a:rPr lang="zh-CN" altLang="en-US" sz="2800" b="1" dirty="0"/>
              <a:t>的</a:t>
            </a:r>
            <a:r>
              <a:rPr lang="zh-CN" altLang="en-US" sz="2800" b="1" dirty="0" smtClean="0"/>
              <a:t>技术</a:t>
            </a:r>
            <a:endParaRPr lang="en-US" altLang="zh-CN" sz="2800" b="1" dirty="0" smtClean="0"/>
          </a:p>
          <a:p>
            <a:pPr>
              <a:lnSpc>
                <a:spcPct val="150000"/>
              </a:lnSpc>
            </a:pPr>
            <a:r>
              <a:rPr lang="zh-CN" altLang="en-US" sz="2800" b="1" dirty="0" smtClean="0"/>
              <a:t>良好</a:t>
            </a:r>
            <a:r>
              <a:rPr lang="zh-CN" altLang="en-US" sz="2800" b="1" dirty="0"/>
              <a:t>的</a:t>
            </a:r>
            <a:r>
              <a:rPr lang="zh-CN" altLang="en-US" sz="2800" b="1" dirty="0" smtClean="0"/>
              <a:t>服务</a:t>
            </a:r>
            <a:endParaRPr lang="en-US" altLang="zh-CN" sz="2800" b="1" dirty="0" smtClean="0"/>
          </a:p>
        </p:txBody>
      </p:sp>
      <p:pic>
        <p:nvPicPr>
          <p:cNvPr id="827396" name="图片 82739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199" y="1450892"/>
            <a:ext cx="2736304" cy="3773107"/>
          </a:xfrm>
          <a:prstGeom prst="rect">
            <a:avLst/>
          </a:prstGeom>
          <a:noFill/>
          <a:ln w="9525">
            <a:noFill/>
          </a:ln>
        </p:spPr>
      </p:pic>
      <p:sp>
        <p:nvSpPr>
          <p:cNvPr id="2" name="灯片编号占位符 1"/>
          <p:cNvSpPr>
            <a:spLocks noGrp="1"/>
          </p:cNvSpPr>
          <p:nvPr>
            <p:ph type="sldNum" sz="quarter" idx="12"/>
          </p:nvPr>
        </p:nvSpPr>
        <p:spPr>
          <a:xfrm>
            <a:off x="5426392" y="5407444"/>
            <a:ext cx="3159919" cy="1176020"/>
          </a:xfrm>
        </p:spPr>
        <p:txBody>
          <a:bodyPr/>
          <a:lstStyle/>
          <a:p>
            <a:pPr lvl="0" algn="ctr" fontAlgn="auto"/>
            <a:r>
              <a:rPr lang="zh-CN" altLang="en-US" sz="2000" b="1" dirty="0">
                <a:sym typeface="+mn-ea"/>
              </a:rPr>
              <a:t>著名的泌尿外科专家</a:t>
            </a:r>
          </a:p>
          <a:p>
            <a:pPr lvl="0" algn="ctr" fontAlgn="auto"/>
            <a:r>
              <a:rPr lang="zh-CN" altLang="en-US" sz="2000" b="1" dirty="0">
                <a:sym typeface="+mn-ea"/>
              </a:rPr>
              <a:t>吴阶平院士</a:t>
            </a:r>
            <a:endParaRPr lang="zh-CN" altLang="en-US" sz="2000" b="1" dirty="0"/>
          </a:p>
        </p:txBody>
      </p:sp>
      <p:sp>
        <p:nvSpPr>
          <p:cNvPr id="5" name="TextBox 4"/>
          <p:cNvSpPr txBox="1"/>
          <p:nvPr/>
        </p:nvSpPr>
        <p:spPr>
          <a:xfrm>
            <a:off x="2963105" y="-27384"/>
            <a:ext cx="2969083" cy="559769"/>
          </a:xfrm>
          <a:prstGeom prst="rect">
            <a:avLst/>
          </a:prstGeom>
          <a:noFill/>
        </p:spPr>
        <p:txBody>
          <a:bodyPr wrap="none" rtlCol="0">
            <a:spAutoFit/>
          </a:bodyPr>
          <a:lstStyle/>
          <a:p>
            <a:pPr>
              <a:lnSpc>
                <a:spcPct val="150000"/>
              </a:lnSpc>
            </a:pPr>
            <a:r>
              <a:rPr lang="zh-CN" altLang="en-US" sz="2400" b="1" dirty="0">
                <a:solidFill>
                  <a:schemeClr val="bg1"/>
                </a:solidFill>
                <a:latin typeface="宋体" charset="-122"/>
                <a:sym typeface="Calibri" pitchFamily="34" charset="0"/>
              </a:rPr>
              <a:t>好医生应具备的素质</a:t>
            </a:r>
            <a:endParaRPr lang="en-US" altLang="zh-CN" sz="2400" b="1" dirty="0">
              <a:solidFill>
                <a:schemeClr val="bg1"/>
              </a:solidFill>
              <a:latin typeface="宋体" charset="-122"/>
              <a:sym typeface="Calibri" pitchFamily="34" charset="0"/>
            </a:endParaRPr>
          </a:p>
        </p:txBody>
      </p:sp>
      <p:sp>
        <p:nvSpPr>
          <p:cNvPr id="3" name="文本框 2"/>
          <p:cNvSpPr txBox="1"/>
          <p:nvPr/>
        </p:nvSpPr>
        <p:spPr>
          <a:xfrm>
            <a:off x="539552" y="1454569"/>
            <a:ext cx="4304383" cy="861774"/>
          </a:xfrm>
          <a:prstGeom prst="rect">
            <a:avLst/>
          </a:prstGeom>
          <a:noFill/>
        </p:spPr>
        <p:txBody>
          <a:bodyPr wrap="none" rtlCol="0">
            <a:spAutoFit/>
          </a:bodyPr>
          <a:lstStyle/>
          <a:p>
            <a:r>
              <a:rPr lang="zh-CN" altLang="en-US" sz="3200" b="1" dirty="0"/>
              <a:t>做一个好医生的三要素</a:t>
            </a:r>
          </a:p>
          <a:p>
            <a:endParaRPr lang="zh-CN" altLang="en-US" dirty="0"/>
          </a:p>
        </p:txBody>
      </p:sp>
    </p:spTree>
    <p:extLst>
      <p:ext uri="{BB962C8B-B14F-4D97-AF65-F5344CB8AC3E}">
        <p14:creationId xmlns:p14="http://schemas.microsoft.com/office/powerpoint/2010/main" val="370668920"/>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22529"/>
          <p:cNvSpPr>
            <a:spLocks noGrp="1"/>
          </p:cNvSpPr>
          <p:nvPr>
            <p:ph type="title" idx="4294967295"/>
          </p:nvPr>
        </p:nvSpPr>
        <p:spPr>
          <a:xfrm>
            <a:off x="49054" y="692150"/>
            <a:ext cx="9094946" cy="1143000"/>
          </a:xfrm>
        </p:spPr>
        <p:txBody>
          <a:bodyPr anchor="ctr"/>
          <a:lstStyle/>
          <a:p>
            <a:r>
              <a:rPr lang="zh-CN" altLang="en-US" sz="4800" b="1" dirty="0">
                <a:solidFill>
                  <a:srgbClr val="FFFF00"/>
                </a:solidFill>
              </a:rPr>
              <a:t/>
            </a:r>
            <a:br>
              <a:rPr lang="zh-CN" altLang="en-US" sz="4800" b="1" dirty="0">
                <a:solidFill>
                  <a:srgbClr val="FFFF00"/>
                </a:solidFill>
              </a:rPr>
            </a:br>
            <a:r>
              <a:rPr lang="zh-CN" altLang="en-US" sz="4800" b="1" dirty="0">
                <a:solidFill>
                  <a:srgbClr val="FFFF00"/>
                </a:solidFill>
              </a:rPr>
              <a:t>         </a:t>
            </a:r>
          </a:p>
        </p:txBody>
      </p:sp>
      <p:sp>
        <p:nvSpPr>
          <p:cNvPr id="22531" name="文本占位符 22530"/>
          <p:cNvSpPr>
            <a:spLocks noGrp="1"/>
          </p:cNvSpPr>
          <p:nvPr>
            <p:ph type="body" idx="4294967295"/>
          </p:nvPr>
        </p:nvSpPr>
        <p:spPr>
          <a:xfrm>
            <a:off x="76905" y="2193942"/>
            <a:ext cx="5439551" cy="4065905"/>
          </a:xfrm>
        </p:spPr>
        <p:txBody>
          <a:bodyPr/>
          <a:lstStyle/>
          <a:p>
            <a:pPr>
              <a:lnSpc>
                <a:spcPct val="150000"/>
              </a:lnSpc>
              <a:buNone/>
            </a:pPr>
            <a:r>
              <a:rPr lang="en-US" altLang="zh-CN" sz="2400" b="1" dirty="0">
                <a:latin typeface="+mn-ea"/>
              </a:rPr>
              <a:t> </a:t>
            </a:r>
            <a:r>
              <a:rPr lang="en-US" altLang="zh-CN" sz="2400" b="1" dirty="0" smtClean="0">
                <a:latin typeface="+mn-ea"/>
              </a:rPr>
              <a:t>    </a:t>
            </a:r>
            <a:r>
              <a:rPr lang="zh-CN" altLang="en-US" sz="2400" b="1" dirty="0" smtClean="0">
                <a:latin typeface="+mn-ea"/>
              </a:rPr>
              <a:t>自古</a:t>
            </a:r>
            <a:r>
              <a:rPr lang="zh-CN" altLang="en-US" sz="2400" b="1" dirty="0">
                <a:latin typeface="+mn-ea"/>
              </a:rPr>
              <a:t>至今，人们都认为医生是一个崇高的职业。但医生的成材之路是一个漫长而非常辛苦的过程</a:t>
            </a:r>
            <a:r>
              <a:rPr lang="zh-CN" altLang="en-US" sz="2400" b="1" dirty="0" smtClean="0">
                <a:latin typeface="+mn-ea"/>
              </a:rPr>
              <a:t>。</a:t>
            </a:r>
            <a:endParaRPr lang="en-US" altLang="zh-CN" sz="2400" b="1" dirty="0" smtClean="0">
              <a:latin typeface="+mn-ea"/>
            </a:endParaRPr>
          </a:p>
          <a:p>
            <a:pPr>
              <a:lnSpc>
                <a:spcPct val="150000"/>
              </a:lnSpc>
              <a:buNone/>
            </a:pPr>
            <a:r>
              <a:rPr lang="en-US" altLang="zh-CN" sz="2400" b="1" dirty="0">
                <a:latin typeface="+mn-ea"/>
              </a:rPr>
              <a:t> </a:t>
            </a:r>
            <a:r>
              <a:rPr lang="en-US" altLang="zh-CN" sz="2400" b="1" dirty="0" smtClean="0">
                <a:latin typeface="+mn-ea"/>
              </a:rPr>
              <a:t>     </a:t>
            </a:r>
            <a:r>
              <a:rPr lang="zh-CN" altLang="en-US" sz="2400" b="1" dirty="0" smtClean="0">
                <a:latin typeface="+mn-ea"/>
              </a:rPr>
              <a:t>我国</a:t>
            </a:r>
            <a:r>
              <a:rPr lang="zh-CN" altLang="en-US" sz="2400" b="1" dirty="0">
                <a:latin typeface="+mn-ea"/>
              </a:rPr>
              <a:t>外科鼻祖裘法祖院士曾经说过：《作医生不难，做好医生很难，永远做好医生就更难》</a:t>
            </a:r>
            <a:r>
              <a:rPr lang="zh-CN" altLang="en-US" sz="2400" b="1" dirty="0">
                <a:latin typeface="+mn-ea"/>
                <a:sym typeface="+mn-ea"/>
              </a:rPr>
              <a:t>。</a:t>
            </a:r>
          </a:p>
        </p:txBody>
      </p:sp>
      <p:grpSp>
        <p:nvGrpSpPr>
          <p:cNvPr id="22532" name="组合 22531"/>
          <p:cNvGrpSpPr/>
          <p:nvPr/>
        </p:nvGrpSpPr>
        <p:grpSpPr>
          <a:xfrm>
            <a:off x="4740200" y="5310588"/>
            <a:ext cx="1376363" cy="1149350"/>
            <a:chOff x="2784" y="2519"/>
            <a:chExt cx="1153" cy="722"/>
          </a:xfrm>
        </p:grpSpPr>
        <p:sp>
          <p:nvSpPr>
            <p:cNvPr id="22533" name="任意多边形 22532"/>
            <p:cNvSpPr/>
            <p:nvPr/>
          </p:nvSpPr>
          <p:spPr>
            <a:xfrm>
              <a:off x="3346" y="2628"/>
              <a:ext cx="87" cy="82"/>
            </a:xfrm>
            <a:custGeom>
              <a:avLst/>
              <a:gdLst/>
              <a:ahLst/>
              <a:cxnLst/>
              <a:rect l="0" t="0" r="0" b="0"/>
              <a:pathLst>
                <a:path w="87" h="82">
                  <a:moveTo>
                    <a:pt x="82" y="72"/>
                  </a:moveTo>
                  <a:lnTo>
                    <a:pt x="65" y="59"/>
                  </a:lnTo>
                  <a:lnTo>
                    <a:pt x="86" y="41"/>
                  </a:lnTo>
                  <a:lnTo>
                    <a:pt x="86" y="36"/>
                  </a:lnTo>
                  <a:lnTo>
                    <a:pt x="82" y="23"/>
                  </a:lnTo>
                  <a:lnTo>
                    <a:pt x="73" y="9"/>
                  </a:lnTo>
                  <a:lnTo>
                    <a:pt x="65" y="5"/>
                  </a:lnTo>
                  <a:lnTo>
                    <a:pt x="53" y="0"/>
                  </a:lnTo>
                  <a:lnTo>
                    <a:pt x="37" y="0"/>
                  </a:lnTo>
                  <a:lnTo>
                    <a:pt x="24" y="5"/>
                  </a:lnTo>
                  <a:lnTo>
                    <a:pt x="16" y="23"/>
                  </a:lnTo>
                  <a:lnTo>
                    <a:pt x="4" y="54"/>
                  </a:lnTo>
                  <a:lnTo>
                    <a:pt x="0" y="81"/>
                  </a:lnTo>
                  <a:lnTo>
                    <a:pt x="25" y="81"/>
                  </a:lnTo>
                  <a:lnTo>
                    <a:pt x="49" y="77"/>
                  </a:lnTo>
                  <a:lnTo>
                    <a:pt x="78" y="72"/>
                  </a:lnTo>
                  <a:lnTo>
                    <a:pt x="82" y="72"/>
                  </a:lnTo>
                  <a:lnTo>
                    <a:pt x="82" y="72"/>
                  </a:lnTo>
                  <a:close/>
                </a:path>
              </a:pathLst>
            </a:custGeom>
            <a:solidFill>
              <a:srgbClr val="FFFFFF">
                <a:alpha val="100000"/>
              </a:srgbClr>
            </a:solidFill>
            <a:ln w="3175" cap="flat" cmpd="sng">
              <a:solidFill>
                <a:srgbClr val="99CC00">
                  <a:alpha val="100000"/>
                </a:srgbClr>
              </a:solidFill>
              <a:prstDash val="solid"/>
              <a:headEnd type="none" w="med" len="med"/>
              <a:tailEnd type="none" w="med" len="med"/>
            </a:ln>
          </p:spPr>
          <p:txBody>
            <a:bodyPr/>
            <a:lstStyle/>
            <a:p>
              <a:endParaRPr lang="zh-CN" altLang="en-US"/>
            </a:p>
          </p:txBody>
        </p:sp>
        <p:sp>
          <p:nvSpPr>
            <p:cNvPr id="22534" name="任意多边形 22533"/>
            <p:cNvSpPr/>
            <p:nvPr/>
          </p:nvSpPr>
          <p:spPr>
            <a:xfrm>
              <a:off x="3411" y="2574"/>
              <a:ext cx="526" cy="393"/>
            </a:xfrm>
            <a:custGeom>
              <a:avLst/>
              <a:gdLst/>
              <a:ahLst/>
              <a:cxnLst/>
              <a:rect l="0" t="0" r="0" b="0"/>
              <a:pathLst>
                <a:path w="526" h="393">
                  <a:moveTo>
                    <a:pt x="525" y="0"/>
                  </a:moveTo>
                  <a:lnTo>
                    <a:pt x="525" y="27"/>
                  </a:lnTo>
                  <a:lnTo>
                    <a:pt x="525" y="59"/>
                  </a:lnTo>
                  <a:lnTo>
                    <a:pt x="509" y="108"/>
                  </a:lnTo>
                  <a:lnTo>
                    <a:pt x="484" y="162"/>
                  </a:lnTo>
                  <a:lnTo>
                    <a:pt x="455" y="207"/>
                  </a:lnTo>
                  <a:lnTo>
                    <a:pt x="431" y="225"/>
                  </a:lnTo>
                  <a:lnTo>
                    <a:pt x="402" y="248"/>
                  </a:lnTo>
                  <a:lnTo>
                    <a:pt x="353" y="275"/>
                  </a:lnTo>
                  <a:lnTo>
                    <a:pt x="312" y="288"/>
                  </a:lnTo>
                  <a:lnTo>
                    <a:pt x="263" y="293"/>
                  </a:lnTo>
                  <a:lnTo>
                    <a:pt x="263" y="311"/>
                  </a:lnTo>
                  <a:lnTo>
                    <a:pt x="250" y="324"/>
                  </a:lnTo>
                  <a:lnTo>
                    <a:pt x="230" y="333"/>
                  </a:lnTo>
                  <a:lnTo>
                    <a:pt x="213" y="342"/>
                  </a:lnTo>
                  <a:lnTo>
                    <a:pt x="201" y="347"/>
                  </a:lnTo>
                  <a:lnTo>
                    <a:pt x="185" y="347"/>
                  </a:lnTo>
                  <a:lnTo>
                    <a:pt x="168" y="347"/>
                  </a:lnTo>
                  <a:lnTo>
                    <a:pt x="160" y="347"/>
                  </a:lnTo>
                  <a:lnTo>
                    <a:pt x="156" y="360"/>
                  </a:lnTo>
                  <a:lnTo>
                    <a:pt x="148" y="365"/>
                  </a:lnTo>
                  <a:lnTo>
                    <a:pt x="131" y="378"/>
                  </a:lnTo>
                  <a:lnTo>
                    <a:pt x="127" y="383"/>
                  </a:lnTo>
                  <a:lnTo>
                    <a:pt x="86" y="392"/>
                  </a:lnTo>
                  <a:lnTo>
                    <a:pt x="41" y="392"/>
                  </a:lnTo>
                  <a:lnTo>
                    <a:pt x="0" y="392"/>
                  </a:lnTo>
                  <a:lnTo>
                    <a:pt x="4" y="374"/>
                  </a:lnTo>
                  <a:lnTo>
                    <a:pt x="13" y="360"/>
                  </a:lnTo>
                  <a:lnTo>
                    <a:pt x="17" y="342"/>
                  </a:lnTo>
                  <a:lnTo>
                    <a:pt x="17" y="324"/>
                  </a:lnTo>
                  <a:lnTo>
                    <a:pt x="21" y="306"/>
                  </a:lnTo>
                  <a:lnTo>
                    <a:pt x="21" y="288"/>
                  </a:lnTo>
                  <a:lnTo>
                    <a:pt x="21" y="270"/>
                  </a:lnTo>
                  <a:lnTo>
                    <a:pt x="21" y="252"/>
                  </a:lnTo>
                  <a:lnTo>
                    <a:pt x="21" y="230"/>
                  </a:lnTo>
                  <a:lnTo>
                    <a:pt x="17" y="203"/>
                  </a:lnTo>
                  <a:lnTo>
                    <a:pt x="17" y="185"/>
                  </a:lnTo>
                  <a:lnTo>
                    <a:pt x="17" y="185"/>
                  </a:lnTo>
                  <a:lnTo>
                    <a:pt x="25" y="162"/>
                  </a:lnTo>
                  <a:lnTo>
                    <a:pt x="29" y="158"/>
                  </a:lnTo>
                  <a:lnTo>
                    <a:pt x="33" y="149"/>
                  </a:lnTo>
                  <a:lnTo>
                    <a:pt x="33" y="149"/>
                  </a:lnTo>
                  <a:lnTo>
                    <a:pt x="37" y="158"/>
                  </a:lnTo>
                  <a:lnTo>
                    <a:pt x="33" y="149"/>
                  </a:lnTo>
                  <a:lnTo>
                    <a:pt x="45" y="140"/>
                  </a:lnTo>
                  <a:lnTo>
                    <a:pt x="70" y="126"/>
                  </a:lnTo>
                  <a:lnTo>
                    <a:pt x="136" y="122"/>
                  </a:lnTo>
                  <a:lnTo>
                    <a:pt x="279" y="126"/>
                  </a:lnTo>
                  <a:lnTo>
                    <a:pt x="308" y="126"/>
                  </a:lnTo>
                  <a:lnTo>
                    <a:pt x="332" y="126"/>
                  </a:lnTo>
                  <a:lnTo>
                    <a:pt x="361" y="122"/>
                  </a:lnTo>
                  <a:lnTo>
                    <a:pt x="394" y="113"/>
                  </a:lnTo>
                  <a:lnTo>
                    <a:pt x="418" y="104"/>
                  </a:lnTo>
                  <a:lnTo>
                    <a:pt x="443" y="90"/>
                  </a:lnTo>
                  <a:lnTo>
                    <a:pt x="468" y="72"/>
                  </a:lnTo>
                  <a:lnTo>
                    <a:pt x="492" y="50"/>
                  </a:lnTo>
                  <a:lnTo>
                    <a:pt x="509" y="23"/>
                  </a:lnTo>
                  <a:lnTo>
                    <a:pt x="525" y="0"/>
                  </a:lnTo>
                  <a:lnTo>
                    <a:pt x="525" y="0"/>
                  </a:lnTo>
                  <a:close/>
                </a:path>
              </a:pathLst>
            </a:custGeom>
            <a:solidFill>
              <a:srgbClr val="FFFFFF">
                <a:alpha val="100000"/>
              </a:srgbClr>
            </a:solidFill>
            <a:ln w="3175" cap="flat" cmpd="sng">
              <a:solidFill>
                <a:srgbClr val="99CC00">
                  <a:alpha val="100000"/>
                </a:srgbClr>
              </a:solidFill>
              <a:prstDash val="solid"/>
              <a:headEnd type="none" w="med" len="med"/>
              <a:tailEnd type="none" w="med" len="med"/>
            </a:ln>
          </p:spPr>
          <p:txBody>
            <a:bodyPr/>
            <a:lstStyle/>
            <a:p>
              <a:endParaRPr lang="zh-CN" altLang="en-US"/>
            </a:p>
          </p:txBody>
        </p:sp>
        <p:sp>
          <p:nvSpPr>
            <p:cNvPr id="22535" name="任意多边形 22534"/>
            <p:cNvSpPr/>
            <p:nvPr/>
          </p:nvSpPr>
          <p:spPr>
            <a:xfrm>
              <a:off x="3346" y="2628"/>
              <a:ext cx="87" cy="82"/>
            </a:xfrm>
            <a:custGeom>
              <a:avLst/>
              <a:gdLst/>
              <a:ahLst/>
              <a:cxnLst/>
              <a:rect l="0" t="0" r="0" b="0"/>
              <a:pathLst>
                <a:path w="87" h="82">
                  <a:moveTo>
                    <a:pt x="82" y="72"/>
                  </a:moveTo>
                  <a:lnTo>
                    <a:pt x="65" y="59"/>
                  </a:lnTo>
                  <a:lnTo>
                    <a:pt x="86" y="41"/>
                  </a:lnTo>
                  <a:lnTo>
                    <a:pt x="86" y="36"/>
                  </a:lnTo>
                  <a:lnTo>
                    <a:pt x="82" y="23"/>
                  </a:lnTo>
                  <a:lnTo>
                    <a:pt x="73" y="9"/>
                  </a:lnTo>
                  <a:lnTo>
                    <a:pt x="65" y="5"/>
                  </a:lnTo>
                  <a:lnTo>
                    <a:pt x="53" y="0"/>
                  </a:lnTo>
                  <a:lnTo>
                    <a:pt x="37" y="0"/>
                  </a:lnTo>
                  <a:lnTo>
                    <a:pt x="24" y="5"/>
                  </a:lnTo>
                  <a:lnTo>
                    <a:pt x="16" y="23"/>
                  </a:lnTo>
                  <a:lnTo>
                    <a:pt x="4" y="54"/>
                  </a:lnTo>
                  <a:lnTo>
                    <a:pt x="0" y="81"/>
                  </a:lnTo>
                  <a:lnTo>
                    <a:pt x="24" y="79"/>
                  </a:lnTo>
                  <a:lnTo>
                    <a:pt x="49" y="77"/>
                  </a:lnTo>
                  <a:lnTo>
                    <a:pt x="78" y="72"/>
                  </a:lnTo>
                  <a:lnTo>
                    <a:pt x="82" y="72"/>
                  </a:lnTo>
                  <a:close/>
                </a:path>
              </a:pathLst>
            </a:custGeom>
            <a:solidFill>
              <a:srgbClr val="FFFFFF">
                <a:alpha val="100000"/>
              </a:srgbClr>
            </a:solidFill>
            <a:ln w="3175" cap="flat" cmpd="sng">
              <a:solidFill>
                <a:srgbClr val="99CC00">
                  <a:alpha val="100000"/>
                </a:srgbClr>
              </a:solidFill>
              <a:prstDash val="solid"/>
              <a:headEnd type="none" w="med" len="med"/>
              <a:tailEnd type="none" w="med" len="med"/>
            </a:ln>
          </p:spPr>
          <p:txBody>
            <a:bodyPr/>
            <a:lstStyle/>
            <a:p>
              <a:endParaRPr lang="zh-CN" altLang="en-US"/>
            </a:p>
          </p:txBody>
        </p:sp>
        <p:sp>
          <p:nvSpPr>
            <p:cNvPr id="22536" name="任意多边形 22535"/>
            <p:cNvSpPr/>
            <p:nvPr/>
          </p:nvSpPr>
          <p:spPr>
            <a:xfrm>
              <a:off x="3034" y="2705"/>
              <a:ext cx="423" cy="536"/>
            </a:xfrm>
            <a:custGeom>
              <a:avLst/>
              <a:gdLst/>
              <a:ahLst/>
              <a:cxnLst/>
              <a:rect l="0" t="0" r="0" b="0"/>
              <a:pathLst>
                <a:path w="423" h="536">
                  <a:moveTo>
                    <a:pt x="283" y="76"/>
                  </a:moveTo>
                  <a:lnTo>
                    <a:pt x="193" y="256"/>
                  </a:lnTo>
                  <a:lnTo>
                    <a:pt x="176" y="288"/>
                  </a:lnTo>
                  <a:lnTo>
                    <a:pt x="160" y="306"/>
                  </a:lnTo>
                  <a:lnTo>
                    <a:pt x="135" y="328"/>
                  </a:lnTo>
                  <a:lnTo>
                    <a:pt x="111" y="346"/>
                  </a:lnTo>
                  <a:lnTo>
                    <a:pt x="86" y="360"/>
                  </a:lnTo>
                  <a:lnTo>
                    <a:pt x="62" y="369"/>
                  </a:lnTo>
                  <a:lnTo>
                    <a:pt x="33" y="378"/>
                  </a:lnTo>
                  <a:lnTo>
                    <a:pt x="0" y="378"/>
                  </a:lnTo>
                  <a:lnTo>
                    <a:pt x="12" y="405"/>
                  </a:lnTo>
                  <a:lnTo>
                    <a:pt x="21" y="427"/>
                  </a:lnTo>
                  <a:lnTo>
                    <a:pt x="37" y="450"/>
                  </a:lnTo>
                  <a:lnTo>
                    <a:pt x="53" y="468"/>
                  </a:lnTo>
                  <a:lnTo>
                    <a:pt x="70" y="486"/>
                  </a:lnTo>
                  <a:lnTo>
                    <a:pt x="94" y="499"/>
                  </a:lnTo>
                  <a:lnTo>
                    <a:pt x="111" y="508"/>
                  </a:lnTo>
                  <a:lnTo>
                    <a:pt x="131" y="522"/>
                  </a:lnTo>
                  <a:lnTo>
                    <a:pt x="160" y="526"/>
                  </a:lnTo>
                  <a:lnTo>
                    <a:pt x="180" y="531"/>
                  </a:lnTo>
                  <a:lnTo>
                    <a:pt x="209" y="535"/>
                  </a:lnTo>
                  <a:lnTo>
                    <a:pt x="230" y="535"/>
                  </a:lnTo>
                  <a:lnTo>
                    <a:pt x="254" y="535"/>
                  </a:lnTo>
                  <a:lnTo>
                    <a:pt x="279" y="531"/>
                  </a:lnTo>
                  <a:lnTo>
                    <a:pt x="303" y="522"/>
                  </a:lnTo>
                  <a:lnTo>
                    <a:pt x="328" y="517"/>
                  </a:lnTo>
                  <a:lnTo>
                    <a:pt x="349" y="504"/>
                  </a:lnTo>
                  <a:lnTo>
                    <a:pt x="369" y="490"/>
                  </a:lnTo>
                  <a:lnTo>
                    <a:pt x="385" y="481"/>
                  </a:lnTo>
                  <a:lnTo>
                    <a:pt x="398" y="472"/>
                  </a:lnTo>
                  <a:lnTo>
                    <a:pt x="410" y="459"/>
                  </a:lnTo>
                  <a:lnTo>
                    <a:pt x="422" y="450"/>
                  </a:lnTo>
                  <a:lnTo>
                    <a:pt x="344" y="315"/>
                  </a:lnTo>
                  <a:lnTo>
                    <a:pt x="361" y="297"/>
                  </a:lnTo>
                  <a:lnTo>
                    <a:pt x="381" y="261"/>
                  </a:lnTo>
                  <a:lnTo>
                    <a:pt x="394" y="225"/>
                  </a:lnTo>
                  <a:lnTo>
                    <a:pt x="398" y="180"/>
                  </a:lnTo>
                  <a:lnTo>
                    <a:pt x="398" y="148"/>
                  </a:lnTo>
                  <a:lnTo>
                    <a:pt x="398" y="99"/>
                  </a:lnTo>
                  <a:lnTo>
                    <a:pt x="394" y="72"/>
                  </a:lnTo>
                  <a:lnTo>
                    <a:pt x="390" y="36"/>
                  </a:lnTo>
                  <a:lnTo>
                    <a:pt x="377" y="0"/>
                  </a:lnTo>
                  <a:lnTo>
                    <a:pt x="353" y="4"/>
                  </a:lnTo>
                  <a:lnTo>
                    <a:pt x="312" y="4"/>
                  </a:lnTo>
                  <a:lnTo>
                    <a:pt x="295" y="54"/>
                  </a:lnTo>
                  <a:lnTo>
                    <a:pt x="283" y="76"/>
                  </a:lnTo>
                  <a:lnTo>
                    <a:pt x="283" y="76"/>
                  </a:lnTo>
                  <a:lnTo>
                    <a:pt x="283" y="76"/>
                  </a:lnTo>
                  <a:close/>
                </a:path>
              </a:pathLst>
            </a:custGeom>
            <a:solidFill>
              <a:srgbClr val="FFFFFF">
                <a:alpha val="100000"/>
              </a:srgbClr>
            </a:solidFill>
            <a:ln w="3175" cap="flat" cmpd="sng">
              <a:solidFill>
                <a:srgbClr val="99CC00">
                  <a:alpha val="100000"/>
                </a:srgbClr>
              </a:solidFill>
              <a:prstDash val="solid"/>
              <a:headEnd type="none" w="med" len="med"/>
              <a:tailEnd type="none" w="med" len="med"/>
            </a:ln>
          </p:spPr>
          <p:txBody>
            <a:bodyPr/>
            <a:lstStyle/>
            <a:p>
              <a:endParaRPr lang="zh-CN" altLang="en-US"/>
            </a:p>
          </p:txBody>
        </p:sp>
        <p:sp>
          <p:nvSpPr>
            <p:cNvPr id="22537" name="任意多边形 22536"/>
            <p:cNvSpPr/>
            <p:nvPr/>
          </p:nvSpPr>
          <p:spPr>
            <a:xfrm>
              <a:off x="2784" y="2561"/>
              <a:ext cx="534" cy="401"/>
            </a:xfrm>
            <a:custGeom>
              <a:avLst/>
              <a:gdLst/>
              <a:ahLst/>
              <a:cxnLst/>
              <a:rect l="0" t="0" r="0" b="0"/>
              <a:pathLst>
                <a:path w="534" h="401">
                  <a:moveTo>
                    <a:pt x="533" y="220"/>
                  </a:moveTo>
                  <a:lnTo>
                    <a:pt x="529" y="225"/>
                  </a:lnTo>
                  <a:lnTo>
                    <a:pt x="521" y="225"/>
                  </a:lnTo>
                  <a:lnTo>
                    <a:pt x="512" y="220"/>
                  </a:lnTo>
                  <a:lnTo>
                    <a:pt x="508" y="211"/>
                  </a:lnTo>
                  <a:lnTo>
                    <a:pt x="508" y="193"/>
                  </a:lnTo>
                  <a:lnTo>
                    <a:pt x="508" y="175"/>
                  </a:lnTo>
                  <a:lnTo>
                    <a:pt x="504" y="162"/>
                  </a:lnTo>
                  <a:lnTo>
                    <a:pt x="504" y="162"/>
                  </a:lnTo>
                  <a:lnTo>
                    <a:pt x="496" y="157"/>
                  </a:lnTo>
                  <a:lnTo>
                    <a:pt x="492" y="148"/>
                  </a:lnTo>
                  <a:lnTo>
                    <a:pt x="471" y="144"/>
                  </a:lnTo>
                  <a:lnTo>
                    <a:pt x="455" y="139"/>
                  </a:lnTo>
                  <a:lnTo>
                    <a:pt x="430" y="135"/>
                  </a:lnTo>
                  <a:lnTo>
                    <a:pt x="410" y="135"/>
                  </a:lnTo>
                  <a:lnTo>
                    <a:pt x="381" y="135"/>
                  </a:lnTo>
                  <a:lnTo>
                    <a:pt x="250" y="139"/>
                  </a:lnTo>
                  <a:lnTo>
                    <a:pt x="201" y="135"/>
                  </a:lnTo>
                  <a:lnTo>
                    <a:pt x="168" y="130"/>
                  </a:lnTo>
                  <a:lnTo>
                    <a:pt x="135" y="126"/>
                  </a:lnTo>
                  <a:lnTo>
                    <a:pt x="107" y="112"/>
                  </a:lnTo>
                  <a:lnTo>
                    <a:pt x="78" y="94"/>
                  </a:lnTo>
                  <a:lnTo>
                    <a:pt x="57" y="76"/>
                  </a:lnTo>
                  <a:lnTo>
                    <a:pt x="37" y="54"/>
                  </a:lnTo>
                  <a:lnTo>
                    <a:pt x="16" y="27"/>
                  </a:lnTo>
                  <a:lnTo>
                    <a:pt x="0" y="0"/>
                  </a:lnTo>
                  <a:lnTo>
                    <a:pt x="0" y="18"/>
                  </a:lnTo>
                  <a:lnTo>
                    <a:pt x="0" y="36"/>
                  </a:lnTo>
                  <a:lnTo>
                    <a:pt x="4" y="58"/>
                  </a:lnTo>
                  <a:lnTo>
                    <a:pt x="4" y="76"/>
                  </a:lnTo>
                  <a:lnTo>
                    <a:pt x="12" y="99"/>
                  </a:lnTo>
                  <a:lnTo>
                    <a:pt x="20" y="117"/>
                  </a:lnTo>
                  <a:lnTo>
                    <a:pt x="41" y="162"/>
                  </a:lnTo>
                  <a:lnTo>
                    <a:pt x="61" y="193"/>
                  </a:lnTo>
                  <a:lnTo>
                    <a:pt x="86" y="220"/>
                  </a:lnTo>
                  <a:lnTo>
                    <a:pt x="98" y="234"/>
                  </a:lnTo>
                  <a:lnTo>
                    <a:pt x="119" y="252"/>
                  </a:lnTo>
                  <a:lnTo>
                    <a:pt x="135" y="261"/>
                  </a:lnTo>
                  <a:lnTo>
                    <a:pt x="152" y="270"/>
                  </a:lnTo>
                  <a:lnTo>
                    <a:pt x="197" y="288"/>
                  </a:lnTo>
                  <a:lnTo>
                    <a:pt x="217" y="292"/>
                  </a:lnTo>
                  <a:lnTo>
                    <a:pt x="234" y="297"/>
                  </a:lnTo>
                  <a:lnTo>
                    <a:pt x="258" y="301"/>
                  </a:lnTo>
                  <a:lnTo>
                    <a:pt x="258" y="306"/>
                  </a:lnTo>
                  <a:lnTo>
                    <a:pt x="258" y="315"/>
                  </a:lnTo>
                  <a:lnTo>
                    <a:pt x="262" y="324"/>
                  </a:lnTo>
                  <a:lnTo>
                    <a:pt x="266" y="328"/>
                  </a:lnTo>
                  <a:lnTo>
                    <a:pt x="283" y="342"/>
                  </a:lnTo>
                  <a:lnTo>
                    <a:pt x="299" y="346"/>
                  </a:lnTo>
                  <a:lnTo>
                    <a:pt x="316" y="351"/>
                  </a:lnTo>
                  <a:lnTo>
                    <a:pt x="340" y="355"/>
                  </a:lnTo>
                  <a:lnTo>
                    <a:pt x="361" y="360"/>
                  </a:lnTo>
                  <a:lnTo>
                    <a:pt x="361" y="364"/>
                  </a:lnTo>
                  <a:lnTo>
                    <a:pt x="369" y="378"/>
                  </a:lnTo>
                  <a:lnTo>
                    <a:pt x="385" y="391"/>
                  </a:lnTo>
                  <a:lnTo>
                    <a:pt x="418" y="400"/>
                  </a:lnTo>
                  <a:lnTo>
                    <a:pt x="443" y="400"/>
                  </a:lnTo>
                  <a:lnTo>
                    <a:pt x="496" y="310"/>
                  </a:lnTo>
                  <a:lnTo>
                    <a:pt x="533" y="220"/>
                  </a:lnTo>
                  <a:lnTo>
                    <a:pt x="533" y="220"/>
                  </a:lnTo>
                  <a:lnTo>
                    <a:pt x="533" y="220"/>
                  </a:lnTo>
                  <a:close/>
                </a:path>
              </a:pathLst>
            </a:custGeom>
            <a:solidFill>
              <a:srgbClr val="FFFFFF">
                <a:alpha val="100000"/>
              </a:srgbClr>
            </a:solidFill>
            <a:ln w="3175" cap="flat" cmpd="sng">
              <a:solidFill>
                <a:srgbClr val="99CC00">
                  <a:alpha val="100000"/>
                </a:srgbClr>
              </a:solidFill>
              <a:prstDash val="solid"/>
              <a:headEnd type="none" w="med" len="med"/>
              <a:tailEnd type="none" w="med" len="med"/>
            </a:ln>
          </p:spPr>
          <p:txBody>
            <a:bodyPr/>
            <a:lstStyle/>
            <a:p>
              <a:endParaRPr lang="zh-CN" altLang="en-US"/>
            </a:p>
          </p:txBody>
        </p:sp>
        <p:grpSp>
          <p:nvGrpSpPr>
            <p:cNvPr id="22538" name="组合 22537"/>
            <p:cNvGrpSpPr/>
            <p:nvPr/>
          </p:nvGrpSpPr>
          <p:grpSpPr>
            <a:xfrm>
              <a:off x="3171" y="2519"/>
              <a:ext cx="490" cy="280"/>
              <a:chOff x="3171" y="2519"/>
              <a:chExt cx="490" cy="280"/>
            </a:xfrm>
          </p:grpSpPr>
          <p:sp>
            <p:nvSpPr>
              <p:cNvPr id="22539" name="任意多边形 22538"/>
              <p:cNvSpPr/>
              <p:nvPr/>
            </p:nvSpPr>
            <p:spPr>
              <a:xfrm>
                <a:off x="3435" y="2596"/>
                <a:ext cx="161" cy="107"/>
              </a:xfrm>
              <a:custGeom>
                <a:avLst/>
                <a:gdLst/>
                <a:ahLst/>
                <a:cxnLst/>
                <a:rect l="0" t="0" r="0" b="0"/>
                <a:pathLst>
                  <a:path w="161" h="107">
                    <a:moveTo>
                      <a:pt x="160" y="0"/>
                    </a:moveTo>
                    <a:lnTo>
                      <a:pt x="159" y="0"/>
                    </a:lnTo>
                    <a:lnTo>
                      <a:pt x="159" y="1"/>
                    </a:lnTo>
                    <a:lnTo>
                      <a:pt x="158" y="2"/>
                    </a:lnTo>
                    <a:lnTo>
                      <a:pt x="157" y="2"/>
                    </a:lnTo>
                    <a:lnTo>
                      <a:pt x="157" y="3"/>
                    </a:lnTo>
                    <a:lnTo>
                      <a:pt x="156" y="4"/>
                    </a:lnTo>
                    <a:lnTo>
                      <a:pt x="155" y="5"/>
                    </a:lnTo>
                    <a:lnTo>
                      <a:pt x="155" y="6"/>
                    </a:lnTo>
                    <a:lnTo>
                      <a:pt x="154" y="7"/>
                    </a:lnTo>
                    <a:lnTo>
                      <a:pt x="153" y="9"/>
                    </a:lnTo>
                    <a:lnTo>
                      <a:pt x="152" y="10"/>
                    </a:lnTo>
                    <a:lnTo>
                      <a:pt x="151" y="11"/>
                    </a:lnTo>
                    <a:lnTo>
                      <a:pt x="150" y="13"/>
                    </a:lnTo>
                    <a:lnTo>
                      <a:pt x="149" y="14"/>
                    </a:lnTo>
                    <a:lnTo>
                      <a:pt x="148" y="16"/>
                    </a:lnTo>
                    <a:lnTo>
                      <a:pt x="147" y="18"/>
                    </a:lnTo>
                    <a:lnTo>
                      <a:pt x="146" y="19"/>
                    </a:lnTo>
                    <a:lnTo>
                      <a:pt x="145" y="21"/>
                    </a:lnTo>
                    <a:lnTo>
                      <a:pt x="144" y="22"/>
                    </a:lnTo>
                    <a:lnTo>
                      <a:pt x="143" y="24"/>
                    </a:lnTo>
                    <a:lnTo>
                      <a:pt x="142" y="26"/>
                    </a:lnTo>
                    <a:lnTo>
                      <a:pt x="140" y="27"/>
                    </a:lnTo>
                    <a:lnTo>
                      <a:pt x="139" y="29"/>
                    </a:lnTo>
                    <a:lnTo>
                      <a:pt x="138" y="30"/>
                    </a:lnTo>
                    <a:lnTo>
                      <a:pt x="136" y="32"/>
                    </a:lnTo>
                    <a:lnTo>
                      <a:pt x="135" y="33"/>
                    </a:lnTo>
                    <a:lnTo>
                      <a:pt x="133" y="35"/>
                    </a:lnTo>
                    <a:lnTo>
                      <a:pt x="132" y="36"/>
                    </a:lnTo>
                    <a:lnTo>
                      <a:pt x="130" y="38"/>
                    </a:lnTo>
                    <a:lnTo>
                      <a:pt x="128" y="39"/>
                    </a:lnTo>
                    <a:lnTo>
                      <a:pt x="127" y="41"/>
                    </a:lnTo>
                    <a:lnTo>
                      <a:pt x="125" y="42"/>
                    </a:lnTo>
                    <a:lnTo>
                      <a:pt x="123" y="44"/>
                    </a:lnTo>
                    <a:lnTo>
                      <a:pt x="121" y="45"/>
                    </a:lnTo>
                    <a:lnTo>
                      <a:pt x="119" y="46"/>
                    </a:lnTo>
                    <a:lnTo>
                      <a:pt x="117" y="48"/>
                    </a:lnTo>
                    <a:lnTo>
                      <a:pt x="116" y="49"/>
                    </a:lnTo>
                    <a:lnTo>
                      <a:pt x="114" y="50"/>
                    </a:lnTo>
                    <a:lnTo>
                      <a:pt x="112" y="52"/>
                    </a:lnTo>
                    <a:lnTo>
                      <a:pt x="110" y="53"/>
                    </a:lnTo>
                    <a:lnTo>
                      <a:pt x="107" y="54"/>
                    </a:lnTo>
                    <a:lnTo>
                      <a:pt x="105" y="55"/>
                    </a:lnTo>
                    <a:lnTo>
                      <a:pt x="103" y="57"/>
                    </a:lnTo>
                    <a:lnTo>
                      <a:pt x="101" y="58"/>
                    </a:lnTo>
                    <a:lnTo>
                      <a:pt x="99" y="59"/>
                    </a:lnTo>
                    <a:lnTo>
                      <a:pt x="97" y="60"/>
                    </a:lnTo>
                    <a:lnTo>
                      <a:pt x="94" y="61"/>
                    </a:lnTo>
                    <a:lnTo>
                      <a:pt x="92" y="63"/>
                    </a:lnTo>
                    <a:lnTo>
                      <a:pt x="90" y="64"/>
                    </a:lnTo>
                    <a:lnTo>
                      <a:pt x="88" y="65"/>
                    </a:lnTo>
                    <a:lnTo>
                      <a:pt x="85" y="66"/>
                    </a:lnTo>
                    <a:lnTo>
                      <a:pt x="83" y="67"/>
                    </a:lnTo>
                    <a:lnTo>
                      <a:pt x="81" y="68"/>
                    </a:lnTo>
                    <a:lnTo>
                      <a:pt x="79" y="69"/>
                    </a:lnTo>
                    <a:lnTo>
                      <a:pt x="76" y="70"/>
                    </a:lnTo>
                    <a:lnTo>
                      <a:pt x="74" y="72"/>
                    </a:lnTo>
                    <a:lnTo>
                      <a:pt x="72" y="73"/>
                    </a:lnTo>
                    <a:lnTo>
                      <a:pt x="70" y="74"/>
                    </a:lnTo>
                    <a:lnTo>
                      <a:pt x="68" y="75"/>
                    </a:lnTo>
                    <a:lnTo>
                      <a:pt x="66" y="76"/>
                    </a:lnTo>
                    <a:lnTo>
                      <a:pt x="63" y="77"/>
                    </a:lnTo>
                    <a:lnTo>
                      <a:pt x="61" y="78"/>
                    </a:lnTo>
                    <a:lnTo>
                      <a:pt x="59" y="79"/>
                    </a:lnTo>
                    <a:lnTo>
                      <a:pt x="57" y="81"/>
                    </a:lnTo>
                    <a:lnTo>
                      <a:pt x="55" y="82"/>
                    </a:lnTo>
                    <a:lnTo>
                      <a:pt x="53" y="83"/>
                    </a:lnTo>
                    <a:lnTo>
                      <a:pt x="51" y="84"/>
                    </a:lnTo>
                    <a:lnTo>
                      <a:pt x="49" y="85"/>
                    </a:lnTo>
                    <a:lnTo>
                      <a:pt x="47" y="86"/>
                    </a:lnTo>
                    <a:lnTo>
                      <a:pt x="44" y="87"/>
                    </a:lnTo>
                    <a:lnTo>
                      <a:pt x="42" y="88"/>
                    </a:lnTo>
                    <a:lnTo>
                      <a:pt x="40" y="89"/>
                    </a:lnTo>
                    <a:lnTo>
                      <a:pt x="37" y="90"/>
                    </a:lnTo>
                    <a:lnTo>
                      <a:pt x="35" y="91"/>
                    </a:lnTo>
                    <a:lnTo>
                      <a:pt x="33" y="92"/>
                    </a:lnTo>
                    <a:lnTo>
                      <a:pt x="30" y="93"/>
                    </a:lnTo>
                    <a:lnTo>
                      <a:pt x="28" y="94"/>
                    </a:lnTo>
                    <a:lnTo>
                      <a:pt x="25" y="95"/>
                    </a:lnTo>
                    <a:lnTo>
                      <a:pt x="23" y="95"/>
                    </a:lnTo>
                    <a:lnTo>
                      <a:pt x="20" y="96"/>
                    </a:lnTo>
                    <a:lnTo>
                      <a:pt x="18" y="97"/>
                    </a:lnTo>
                    <a:lnTo>
                      <a:pt x="16" y="98"/>
                    </a:lnTo>
                    <a:lnTo>
                      <a:pt x="13" y="99"/>
                    </a:lnTo>
                    <a:lnTo>
                      <a:pt x="11" y="99"/>
                    </a:lnTo>
                    <a:lnTo>
                      <a:pt x="10" y="100"/>
                    </a:lnTo>
                    <a:lnTo>
                      <a:pt x="8" y="100"/>
                    </a:lnTo>
                    <a:lnTo>
                      <a:pt x="6" y="101"/>
                    </a:lnTo>
                    <a:lnTo>
                      <a:pt x="5" y="101"/>
                    </a:lnTo>
                    <a:lnTo>
                      <a:pt x="4" y="102"/>
                    </a:lnTo>
                    <a:lnTo>
                      <a:pt x="3" y="102"/>
                    </a:lnTo>
                    <a:lnTo>
                      <a:pt x="2" y="102"/>
                    </a:lnTo>
                    <a:lnTo>
                      <a:pt x="1" y="103"/>
                    </a:lnTo>
                    <a:lnTo>
                      <a:pt x="1" y="103"/>
                    </a:lnTo>
                    <a:lnTo>
                      <a:pt x="0" y="103"/>
                    </a:lnTo>
                    <a:lnTo>
                      <a:pt x="0" y="103"/>
                    </a:lnTo>
                    <a:lnTo>
                      <a:pt x="0" y="103"/>
                    </a:lnTo>
                    <a:lnTo>
                      <a:pt x="0" y="103"/>
                    </a:lnTo>
                    <a:lnTo>
                      <a:pt x="0" y="103"/>
                    </a:lnTo>
                    <a:lnTo>
                      <a:pt x="0" y="103"/>
                    </a:lnTo>
                    <a:lnTo>
                      <a:pt x="0" y="103"/>
                    </a:lnTo>
                    <a:lnTo>
                      <a:pt x="0" y="103"/>
                    </a:lnTo>
                    <a:lnTo>
                      <a:pt x="0" y="103"/>
                    </a:lnTo>
                    <a:lnTo>
                      <a:pt x="0" y="103"/>
                    </a:lnTo>
                    <a:lnTo>
                      <a:pt x="0" y="104"/>
                    </a:lnTo>
                    <a:lnTo>
                      <a:pt x="0" y="104"/>
                    </a:lnTo>
                    <a:lnTo>
                      <a:pt x="1" y="104"/>
                    </a:lnTo>
                    <a:lnTo>
                      <a:pt x="1" y="104"/>
                    </a:lnTo>
                    <a:lnTo>
                      <a:pt x="1" y="104"/>
                    </a:lnTo>
                    <a:lnTo>
                      <a:pt x="1" y="104"/>
                    </a:lnTo>
                    <a:lnTo>
                      <a:pt x="1" y="105"/>
                    </a:lnTo>
                    <a:lnTo>
                      <a:pt x="2" y="105"/>
                    </a:lnTo>
                    <a:lnTo>
                      <a:pt x="2" y="105"/>
                    </a:lnTo>
                    <a:lnTo>
                      <a:pt x="2" y="106"/>
                    </a:lnTo>
                    <a:lnTo>
                      <a:pt x="3" y="106"/>
                    </a:lnTo>
                    <a:lnTo>
                      <a:pt x="3" y="106"/>
                    </a:lnTo>
                    <a:lnTo>
                      <a:pt x="3" y="106"/>
                    </a:lnTo>
                    <a:lnTo>
                      <a:pt x="4" y="106"/>
                    </a:lnTo>
                    <a:lnTo>
                      <a:pt x="5" y="106"/>
                    </a:lnTo>
                    <a:lnTo>
                      <a:pt x="5" y="106"/>
                    </a:lnTo>
                    <a:lnTo>
                      <a:pt x="6" y="106"/>
                    </a:lnTo>
                    <a:lnTo>
                      <a:pt x="7" y="106"/>
                    </a:lnTo>
                    <a:lnTo>
                      <a:pt x="8" y="106"/>
                    </a:lnTo>
                    <a:lnTo>
                      <a:pt x="9" y="106"/>
                    </a:lnTo>
                    <a:lnTo>
                      <a:pt x="10" y="106"/>
                    </a:lnTo>
                    <a:lnTo>
                      <a:pt x="11" y="106"/>
                    </a:lnTo>
                    <a:lnTo>
                      <a:pt x="12" y="106"/>
                    </a:lnTo>
                    <a:lnTo>
                      <a:pt x="13" y="106"/>
                    </a:lnTo>
                    <a:lnTo>
                      <a:pt x="14" y="105"/>
                    </a:lnTo>
                    <a:lnTo>
                      <a:pt x="16" y="105"/>
                    </a:lnTo>
                    <a:lnTo>
                      <a:pt x="17" y="105"/>
                    </a:lnTo>
                    <a:lnTo>
                      <a:pt x="18" y="104"/>
                    </a:lnTo>
                    <a:lnTo>
                      <a:pt x="20" y="104"/>
                    </a:lnTo>
                    <a:lnTo>
                      <a:pt x="21" y="103"/>
                    </a:lnTo>
                    <a:lnTo>
                      <a:pt x="23" y="103"/>
                    </a:lnTo>
                    <a:lnTo>
                      <a:pt x="25" y="102"/>
                    </a:lnTo>
                    <a:lnTo>
                      <a:pt x="26" y="102"/>
                    </a:lnTo>
                    <a:lnTo>
                      <a:pt x="28" y="101"/>
                    </a:lnTo>
                    <a:lnTo>
                      <a:pt x="30" y="101"/>
                    </a:lnTo>
                    <a:lnTo>
                      <a:pt x="32" y="100"/>
                    </a:lnTo>
                    <a:lnTo>
                      <a:pt x="34" y="99"/>
                    </a:lnTo>
                    <a:lnTo>
                      <a:pt x="36" y="99"/>
                    </a:lnTo>
                    <a:lnTo>
                      <a:pt x="38" y="98"/>
                    </a:lnTo>
                    <a:lnTo>
                      <a:pt x="41" y="97"/>
                    </a:lnTo>
                    <a:lnTo>
                      <a:pt x="43" y="96"/>
                    </a:lnTo>
                    <a:lnTo>
                      <a:pt x="45" y="95"/>
                    </a:lnTo>
                    <a:lnTo>
                      <a:pt x="48" y="94"/>
                    </a:lnTo>
                    <a:lnTo>
                      <a:pt x="50" y="94"/>
                    </a:lnTo>
                    <a:lnTo>
                      <a:pt x="52" y="93"/>
                    </a:lnTo>
                    <a:lnTo>
                      <a:pt x="54" y="92"/>
                    </a:lnTo>
                    <a:lnTo>
                      <a:pt x="57" y="91"/>
                    </a:lnTo>
                    <a:lnTo>
                      <a:pt x="59" y="89"/>
                    </a:lnTo>
                    <a:lnTo>
                      <a:pt x="61" y="88"/>
                    </a:lnTo>
                    <a:lnTo>
                      <a:pt x="64" y="87"/>
                    </a:lnTo>
                    <a:lnTo>
                      <a:pt x="66" y="86"/>
                    </a:lnTo>
                    <a:lnTo>
                      <a:pt x="68" y="85"/>
                    </a:lnTo>
                    <a:lnTo>
                      <a:pt x="71" y="84"/>
                    </a:lnTo>
                    <a:lnTo>
                      <a:pt x="73" y="82"/>
                    </a:lnTo>
                    <a:lnTo>
                      <a:pt x="75" y="81"/>
                    </a:lnTo>
                    <a:lnTo>
                      <a:pt x="77" y="80"/>
                    </a:lnTo>
                    <a:lnTo>
                      <a:pt x="80" y="78"/>
                    </a:lnTo>
                    <a:lnTo>
                      <a:pt x="82" y="77"/>
                    </a:lnTo>
                    <a:lnTo>
                      <a:pt x="84" y="75"/>
                    </a:lnTo>
                    <a:lnTo>
                      <a:pt x="87" y="74"/>
                    </a:lnTo>
                    <a:lnTo>
                      <a:pt x="89" y="72"/>
                    </a:lnTo>
                    <a:lnTo>
                      <a:pt x="91" y="71"/>
                    </a:lnTo>
                    <a:lnTo>
                      <a:pt x="94" y="69"/>
                    </a:lnTo>
                    <a:lnTo>
                      <a:pt x="96" y="68"/>
                    </a:lnTo>
                    <a:lnTo>
                      <a:pt x="98" y="66"/>
                    </a:lnTo>
                    <a:lnTo>
                      <a:pt x="101" y="64"/>
                    </a:lnTo>
                    <a:lnTo>
                      <a:pt x="103" y="62"/>
                    </a:lnTo>
                    <a:lnTo>
                      <a:pt x="105" y="61"/>
                    </a:lnTo>
                    <a:lnTo>
                      <a:pt x="107" y="59"/>
                    </a:lnTo>
                    <a:lnTo>
                      <a:pt x="110" y="57"/>
                    </a:lnTo>
                    <a:lnTo>
                      <a:pt x="112" y="55"/>
                    </a:lnTo>
                    <a:lnTo>
                      <a:pt x="114" y="53"/>
                    </a:lnTo>
                    <a:lnTo>
                      <a:pt x="117" y="51"/>
                    </a:lnTo>
                    <a:lnTo>
                      <a:pt x="119" y="49"/>
                    </a:lnTo>
                    <a:lnTo>
                      <a:pt x="121" y="47"/>
                    </a:lnTo>
                    <a:lnTo>
                      <a:pt x="123" y="45"/>
                    </a:lnTo>
                    <a:lnTo>
                      <a:pt x="126" y="43"/>
                    </a:lnTo>
                    <a:lnTo>
                      <a:pt x="128" y="41"/>
                    </a:lnTo>
                    <a:lnTo>
                      <a:pt x="130" y="39"/>
                    </a:lnTo>
                    <a:lnTo>
                      <a:pt x="132" y="37"/>
                    </a:lnTo>
                    <a:lnTo>
                      <a:pt x="134" y="35"/>
                    </a:lnTo>
                    <a:lnTo>
                      <a:pt x="135" y="33"/>
                    </a:lnTo>
                    <a:lnTo>
                      <a:pt x="137" y="31"/>
                    </a:lnTo>
                    <a:lnTo>
                      <a:pt x="139" y="29"/>
                    </a:lnTo>
                    <a:lnTo>
                      <a:pt x="141" y="26"/>
                    </a:lnTo>
                    <a:lnTo>
                      <a:pt x="143" y="24"/>
                    </a:lnTo>
                    <a:lnTo>
                      <a:pt x="144" y="22"/>
                    </a:lnTo>
                    <a:lnTo>
                      <a:pt x="146" y="20"/>
                    </a:lnTo>
                    <a:lnTo>
                      <a:pt x="147" y="18"/>
                    </a:lnTo>
                    <a:lnTo>
                      <a:pt x="149" y="15"/>
                    </a:lnTo>
                    <a:lnTo>
                      <a:pt x="150" y="13"/>
                    </a:lnTo>
                    <a:lnTo>
                      <a:pt x="152" y="11"/>
                    </a:lnTo>
                    <a:lnTo>
                      <a:pt x="153" y="10"/>
                    </a:lnTo>
                    <a:lnTo>
                      <a:pt x="154" y="8"/>
                    </a:lnTo>
                    <a:lnTo>
                      <a:pt x="155" y="7"/>
                    </a:lnTo>
                    <a:lnTo>
                      <a:pt x="156" y="5"/>
                    </a:lnTo>
                    <a:lnTo>
                      <a:pt x="157" y="4"/>
                    </a:lnTo>
                    <a:lnTo>
                      <a:pt x="157" y="3"/>
                    </a:lnTo>
                    <a:lnTo>
                      <a:pt x="158" y="2"/>
                    </a:lnTo>
                    <a:lnTo>
                      <a:pt x="159" y="1"/>
                    </a:lnTo>
                    <a:lnTo>
                      <a:pt x="159" y="1"/>
                    </a:lnTo>
                    <a:lnTo>
                      <a:pt x="159" y="0"/>
                    </a:lnTo>
                    <a:lnTo>
                      <a:pt x="160" y="0"/>
                    </a:lnTo>
                    <a:lnTo>
                      <a:pt x="160" y="0"/>
                    </a:lnTo>
                    <a:lnTo>
                      <a:pt x="160" y="0"/>
                    </a:lnTo>
                    <a:lnTo>
                      <a:pt x="160" y="0"/>
                    </a:lnTo>
                    <a:lnTo>
                      <a:pt x="160" y="0"/>
                    </a:lnTo>
                    <a:lnTo>
                      <a:pt x="160" y="0"/>
                    </a:lnTo>
                    <a:lnTo>
                      <a:pt x="160" y="0"/>
                    </a:lnTo>
                    <a:lnTo>
                      <a:pt x="160" y="0"/>
                    </a:lnTo>
                    <a:lnTo>
                      <a:pt x="160" y="0"/>
                    </a:lnTo>
                    <a:lnTo>
                      <a:pt x="160" y="0"/>
                    </a:lnTo>
                    <a:lnTo>
                      <a:pt x="160" y="0"/>
                    </a:lnTo>
                    <a:lnTo>
                      <a:pt x="160" y="0"/>
                    </a:lnTo>
                    <a:lnTo>
                      <a:pt x="160" y="0"/>
                    </a:lnTo>
                    <a:lnTo>
                      <a:pt x="160" y="0"/>
                    </a:lnTo>
                    <a:lnTo>
                      <a:pt x="160" y="0"/>
                    </a:lnTo>
                    <a:lnTo>
                      <a:pt x="160" y="0"/>
                    </a:lnTo>
                    <a:lnTo>
                      <a:pt x="160" y="0"/>
                    </a:lnTo>
                    <a:lnTo>
                      <a:pt x="160" y="0"/>
                    </a:lnTo>
                    <a:lnTo>
                      <a:pt x="160" y="0"/>
                    </a:lnTo>
                    <a:close/>
                  </a:path>
                </a:pathLst>
              </a:custGeom>
              <a:solidFill>
                <a:srgbClr val="BBBBBB">
                  <a:alpha val="100000"/>
                </a:srgbClr>
              </a:solidFill>
              <a:ln w="3175" cap="flat" cmpd="sng">
                <a:solidFill>
                  <a:srgbClr val="99CC00">
                    <a:alpha val="100000"/>
                  </a:srgbClr>
                </a:solidFill>
                <a:prstDash val="solid"/>
                <a:headEnd type="none" w="med" len="med"/>
                <a:tailEnd type="none" w="med" len="med"/>
              </a:ln>
            </p:spPr>
            <p:txBody>
              <a:bodyPr/>
              <a:lstStyle/>
              <a:p>
                <a:endParaRPr lang="zh-CN" altLang="en-US"/>
              </a:p>
            </p:txBody>
          </p:sp>
          <p:sp>
            <p:nvSpPr>
              <p:cNvPr id="22540" name="任意多边形 22539"/>
              <p:cNvSpPr/>
              <p:nvPr/>
            </p:nvSpPr>
            <p:spPr>
              <a:xfrm>
                <a:off x="3451" y="2596"/>
                <a:ext cx="34" cy="86"/>
              </a:xfrm>
              <a:custGeom>
                <a:avLst/>
                <a:gdLst/>
                <a:ahLst/>
                <a:cxnLst/>
                <a:rect l="0" t="0" r="0" b="0"/>
                <a:pathLst>
                  <a:path w="34" h="86">
                    <a:moveTo>
                      <a:pt x="33" y="0"/>
                    </a:moveTo>
                    <a:lnTo>
                      <a:pt x="33" y="1"/>
                    </a:lnTo>
                    <a:lnTo>
                      <a:pt x="33" y="3"/>
                    </a:lnTo>
                    <a:lnTo>
                      <a:pt x="33" y="4"/>
                    </a:lnTo>
                    <a:lnTo>
                      <a:pt x="33" y="6"/>
                    </a:lnTo>
                    <a:lnTo>
                      <a:pt x="33" y="7"/>
                    </a:lnTo>
                    <a:lnTo>
                      <a:pt x="33" y="8"/>
                    </a:lnTo>
                    <a:lnTo>
                      <a:pt x="33" y="10"/>
                    </a:lnTo>
                    <a:lnTo>
                      <a:pt x="33" y="11"/>
                    </a:lnTo>
                    <a:lnTo>
                      <a:pt x="33" y="12"/>
                    </a:lnTo>
                    <a:lnTo>
                      <a:pt x="33" y="13"/>
                    </a:lnTo>
                    <a:lnTo>
                      <a:pt x="33" y="14"/>
                    </a:lnTo>
                    <a:lnTo>
                      <a:pt x="33" y="15"/>
                    </a:lnTo>
                    <a:lnTo>
                      <a:pt x="33" y="15"/>
                    </a:lnTo>
                    <a:lnTo>
                      <a:pt x="33" y="16"/>
                    </a:lnTo>
                    <a:lnTo>
                      <a:pt x="33" y="17"/>
                    </a:lnTo>
                    <a:lnTo>
                      <a:pt x="33" y="18"/>
                    </a:lnTo>
                    <a:lnTo>
                      <a:pt x="33" y="18"/>
                    </a:lnTo>
                    <a:lnTo>
                      <a:pt x="33" y="19"/>
                    </a:lnTo>
                    <a:lnTo>
                      <a:pt x="33" y="19"/>
                    </a:lnTo>
                    <a:lnTo>
                      <a:pt x="33" y="20"/>
                    </a:lnTo>
                    <a:lnTo>
                      <a:pt x="33" y="21"/>
                    </a:lnTo>
                    <a:lnTo>
                      <a:pt x="33" y="21"/>
                    </a:lnTo>
                    <a:lnTo>
                      <a:pt x="33" y="22"/>
                    </a:lnTo>
                    <a:lnTo>
                      <a:pt x="33" y="23"/>
                    </a:lnTo>
                    <a:lnTo>
                      <a:pt x="32" y="23"/>
                    </a:lnTo>
                    <a:lnTo>
                      <a:pt x="32" y="24"/>
                    </a:lnTo>
                    <a:lnTo>
                      <a:pt x="32" y="25"/>
                    </a:lnTo>
                    <a:lnTo>
                      <a:pt x="32" y="26"/>
                    </a:lnTo>
                    <a:lnTo>
                      <a:pt x="32" y="26"/>
                    </a:lnTo>
                    <a:lnTo>
                      <a:pt x="31" y="27"/>
                    </a:lnTo>
                    <a:lnTo>
                      <a:pt x="31" y="28"/>
                    </a:lnTo>
                    <a:lnTo>
                      <a:pt x="31" y="29"/>
                    </a:lnTo>
                    <a:lnTo>
                      <a:pt x="31" y="30"/>
                    </a:lnTo>
                    <a:lnTo>
                      <a:pt x="30" y="30"/>
                    </a:lnTo>
                    <a:lnTo>
                      <a:pt x="30" y="31"/>
                    </a:lnTo>
                    <a:lnTo>
                      <a:pt x="30" y="32"/>
                    </a:lnTo>
                    <a:lnTo>
                      <a:pt x="30" y="33"/>
                    </a:lnTo>
                    <a:lnTo>
                      <a:pt x="29" y="33"/>
                    </a:lnTo>
                    <a:lnTo>
                      <a:pt x="29" y="34"/>
                    </a:lnTo>
                    <a:lnTo>
                      <a:pt x="29" y="35"/>
                    </a:lnTo>
                    <a:lnTo>
                      <a:pt x="29" y="36"/>
                    </a:lnTo>
                    <a:lnTo>
                      <a:pt x="28" y="36"/>
                    </a:lnTo>
                    <a:lnTo>
                      <a:pt x="28" y="37"/>
                    </a:lnTo>
                    <a:lnTo>
                      <a:pt x="28" y="38"/>
                    </a:lnTo>
                    <a:lnTo>
                      <a:pt x="28" y="38"/>
                    </a:lnTo>
                    <a:lnTo>
                      <a:pt x="27" y="39"/>
                    </a:lnTo>
                    <a:lnTo>
                      <a:pt x="27" y="39"/>
                    </a:lnTo>
                    <a:lnTo>
                      <a:pt x="27" y="40"/>
                    </a:lnTo>
                    <a:lnTo>
                      <a:pt x="27" y="41"/>
                    </a:lnTo>
                    <a:lnTo>
                      <a:pt x="26" y="41"/>
                    </a:lnTo>
                    <a:lnTo>
                      <a:pt x="26" y="42"/>
                    </a:lnTo>
                    <a:lnTo>
                      <a:pt x="26" y="43"/>
                    </a:lnTo>
                    <a:lnTo>
                      <a:pt x="25" y="43"/>
                    </a:lnTo>
                    <a:lnTo>
                      <a:pt x="25" y="44"/>
                    </a:lnTo>
                    <a:lnTo>
                      <a:pt x="25" y="45"/>
                    </a:lnTo>
                    <a:lnTo>
                      <a:pt x="24" y="46"/>
                    </a:lnTo>
                    <a:lnTo>
                      <a:pt x="24" y="47"/>
                    </a:lnTo>
                    <a:lnTo>
                      <a:pt x="24" y="48"/>
                    </a:lnTo>
                    <a:lnTo>
                      <a:pt x="23" y="49"/>
                    </a:lnTo>
                    <a:lnTo>
                      <a:pt x="23" y="51"/>
                    </a:lnTo>
                    <a:lnTo>
                      <a:pt x="22" y="52"/>
                    </a:lnTo>
                    <a:lnTo>
                      <a:pt x="22" y="53"/>
                    </a:lnTo>
                    <a:lnTo>
                      <a:pt x="21" y="54"/>
                    </a:lnTo>
                    <a:lnTo>
                      <a:pt x="21" y="56"/>
                    </a:lnTo>
                    <a:lnTo>
                      <a:pt x="20" y="57"/>
                    </a:lnTo>
                    <a:lnTo>
                      <a:pt x="20" y="59"/>
                    </a:lnTo>
                    <a:lnTo>
                      <a:pt x="19" y="60"/>
                    </a:lnTo>
                    <a:lnTo>
                      <a:pt x="19" y="61"/>
                    </a:lnTo>
                    <a:lnTo>
                      <a:pt x="18" y="63"/>
                    </a:lnTo>
                    <a:lnTo>
                      <a:pt x="17" y="64"/>
                    </a:lnTo>
                    <a:lnTo>
                      <a:pt x="17" y="65"/>
                    </a:lnTo>
                    <a:lnTo>
                      <a:pt x="16" y="66"/>
                    </a:lnTo>
                    <a:lnTo>
                      <a:pt x="15" y="68"/>
                    </a:lnTo>
                    <a:lnTo>
                      <a:pt x="15" y="69"/>
                    </a:lnTo>
                    <a:lnTo>
                      <a:pt x="14" y="70"/>
                    </a:lnTo>
                    <a:lnTo>
                      <a:pt x="13" y="71"/>
                    </a:lnTo>
                    <a:lnTo>
                      <a:pt x="13" y="73"/>
                    </a:lnTo>
                    <a:lnTo>
                      <a:pt x="12" y="74"/>
                    </a:lnTo>
                    <a:lnTo>
                      <a:pt x="11" y="75"/>
                    </a:lnTo>
                    <a:lnTo>
                      <a:pt x="10" y="76"/>
                    </a:lnTo>
                    <a:lnTo>
                      <a:pt x="10" y="77"/>
                    </a:lnTo>
                    <a:lnTo>
                      <a:pt x="9" y="78"/>
                    </a:lnTo>
                    <a:lnTo>
                      <a:pt x="8" y="79"/>
                    </a:lnTo>
                    <a:lnTo>
                      <a:pt x="8" y="80"/>
                    </a:lnTo>
                    <a:lnTo>
                      <a:pt x="7" y="81"/>
                    </a:lnTo>
                    <a:lnTo>
                      <a:pt x="6" y="81"/>
                    </a:lnTo>
                    <a:lnTo>
                      <a:pt x="6" y="82"/>
                    </a:lnTo>
                    <a:lnTo>
                      <a:pt x="5" y="83"/>
                    </a:lnTo>
                    <a:lnTo>
                      <a:pt x="5" y="83"/>
                    </a:lnTo>
                    <a:lnTo>
                      <a:pt x="4" y="84"/>
                    </a:lnTo>
                    <a:lnTo>
                      <a:pt x="4" y="84"/>
                    </a:lnTo>
                    <a:lnTo>
                      <a:pt x="4" y="84"/>
                    </a:lnTo>
                    <a:lnTo>
                      <a:pt x="3" y="85"/>
                    </a:lnTo>
                    <a:lnTo>
                      <a:pt x="3" y="85"/>
                    </a:lnTo>
                    <a:lnTo>
                      <a:pt x="3" y="85"/>
                    </a:lnTo>
                    <a:lnTo>
                      <a:pt x="2" y="85"/>
                    </a:lnTo>
                    <a:lnTo>
                      <a:pt x="2" y="85"/>
                    </a:lnTo>
                    <a:lnTo>
                      <a:pt x="2" y="85"/>
                    </a:lnTo>
                    <a:lnTo>
                      <a:pt x="2" y="85"/>
                    </a:lnTo>
                    <a:lnTo>
                      <a:pt x="1" y="85"/>
                    </a:lnTo>
                    <a:lnTo>
                      <a:pt x="1" y="85"/>
                    </a:lnTo>
                    <a:lnTo>
                      <a:pt x="1" y="84"/>
                    </a:lnTo>
                    <a:lnTo>
                      <a:pt x="1" y="84"/>
                    </a:lnTo>
                    <a:lnTo>
                      <a:pt x="1" y="84"/>
                    </a:lnTo>
                    <a:lnTo>
                      <a:pt x="1" y="84"/>
                    </a:lnTo>
                    <a:lnTo>
                      <a:pt x="1" y="83"/>
                    </a:lnTo>
                    <a:lnTo>
                      <a:pt x="0" y="83"/>
                    </a:lnTo>
                    <a:lnTo>
                      <a:pt x="0" y="82"/>
                    </a:lnTo>
                    <a:lnTo>
                      <a:pt x="0" y="82"/>
                    </a:lnTo>
                    <a:lnTo>
                      <a:pt x="0" y="82"/>
                    </a:lnTo>
                    <a:lnTo>
                      <a:pt x="0" y="81"/>
                    </a:lnTo>
                    <a:lnTo>
                      <a:pt x="0" y="81"/>
                    </a:lnTo>
                    <a:lnTo>
                      <a:pt x="0" y="80"/>
                    </a:lnTo>
                    <a:lnTo>
                      <a:pt x="0" y="79"/>
                    </a:lnTo>
                    <a:lnTo>
                      <a:pt x="0" y="79"/>
                    </a:lnTo>
                    <a:lnTo>
                      <a:pt x="0" y="78"/>
                    </a:lnTo>
                    <a:lnTo>
                      <a:pt x="0" y="78"/>
                    </a:lnTo>
                    <a:lnTo>
                      <a:pt x="0" y="77"/>
                    </a:lnTo>
                    <a:lnTo>
                      <a:pt x="0" y="77"/>
                    </a:lnTo>
                    <a:lnTo>
                      <a:pt x="0" y="77"/>
                    </a:lnTo>
                    <a:lnTo>
                      <a:pt x="0" y="76"/>
                    </a:lnTo>
                    <a:lnTo>
                      <a:pt x="0" y="76"/>
                    </a:lnTo>
                    <a:lnTo>
                      <a:pt x="0" y="75"/>
                    </a:lnTo>
                    <a:lnTo>
                      <a:pt x="0" y="75"/>
                    </a:lnTo>
                    <a:lnTo>
                      <a:pt x="0" y="75"/>
                    </a:lnTo>
                    <a:lnTo>
                      <a:pt x="0" y="74"/>
                    </a:lnTo>
                    <a:lnTo>
                      <a:pt x="0" y="74"/>
                    </a:lnTo>
                    <a:lnTo>
                      <a:pt x="0" y="74"/>
                    </a:lnTo>
                    <a:lnTo>
                      <a:pt x="0" y="73"/>
                    </a:lnTo>
                    <a:lnTo>
                      <a:pt x="0" y="73"/>
                    </a:lnTo>
                    <a:lnTo>
                      <a:pt x="0" y="73"/>
                    </a:lnTo>
                    <a:lnTo>
                      <a:pt x="0" y="72"/>
                    </a:lnTo>
                    <a:lnTo>
                      <a:pt x="0" y="71"/>
                    </a:lnTo>
                    <a:lnTo>
                      <a:pt x="1" y="71"/>
                    </a:lnTo>
                    <a:lnTo>
                      <a:pt x="1" y="70"/>
                    </a:lnTo>
                    <a:lnTo>
                      <a:pt x="1" y="69"/>
                    </a:lnTo>
                    <a:lnTo>
                      <a:pt x="1" y="68"/>
                    </a:lnTo>
                    <a:lnTo>
                      <a:pt x="1" y="67"/>
                    </a:lnTo>
                    <a:lnTo>
                      <a:pt x="1" y="66"/>
                    </a:lnTo>
                    <a:lnTo>
                      <a:pt x="1" y="65"/>
                    </a:lnTo>
                    <a:lnTo>
                      <a:pt x="2" y="64"/>
                    </a:lnTo>
                    <a:lnTo>
                      <a:pt x="2" y="63"/>
                    </a:lnTo>
                    <a:lnTo>
                      <a:pt x="2" y="62"/>
                    </a:lnTo>
                    <a:lnTo>
                      <a:pt x="2" y="60"/>
                    </a:lnTo>
                    <a:lnTo>
                      <a:pt x="3" y="59"/>
                    </a:lnTo>
                    <a:lnTo>
                      <a:pt x="3" y="57"/>
                    </a:lnTo>
                    <a:lnTo>
                      <a:pt x="3" y="56"/>
                    </a:lnTo>
                    <a:lnTo>
                      <a:pt x="3" y="55"/>
                    </a:lnTo>
                    <a:lnTo>
                      <a:pt x="4" y="53"/>
                    </a:lnTo>
                    <a:lnTo>
                      <a:pt x="4" y="52"/>
                    </a:lnTo>
                    <a:lnTo>
                      <a:pt x="4" y="51"/>
                    </a:lnTo>
                    <a:lnTo>
                      <a:pt x="5" y="50"/>
                    </a:lnTo>
                    <a:lnTo>
                      <a:pt x="5" y="48"/>
                    </a:lnTo>
                    <a:lnTo>
                      <a:pt x="6" y="47"/>
                    </a:lnTo>
                    <a:lnTo>
                      <a:pt x="6" y="46"/>
                    </a:lnTo>
                    <a:lnTo>
                      <a:pt x="7" y="45"/>
                    </a:lnTo>
                    <a:lnTo>
                      <a:pt x="7" y="43"/>
                    </a:lnTo>
                    <a:lnTo>
                      <a:pt x="7" y="42"/>
                    </a:lnTo>
                    <a:lnTo>
                      <a:pt x="8" y="41"/>
                    </a:lnTo>
                    <a:lnTo>
                      <a:pt x="8" y="40"/>
                    </a:lnTo>
                    <a:lnTo>
                      <a:pt x="9" y="39"/>
                    </a:lnTo>
                    <a:lnTo>
                      <a:pt x="10" y="38"/>
                    </a:lnTo>
                    <a:lnTo>
                      <a:pt x="10" y="36"/>
                    </a:lnTo>
                    <a:lnTo>
                      <a:pt x="11" y="35"/>
                    </a:lnTo>
                    <a:lnTo>
                      <a:pt x="12" y="34"/>
                    </a:lnTo>
                    <a:lnTo>
                      <a:pt x="12" y="32"/>
                    </a:lnTo>
                    <a:lnTo>
                      <a:pt x="13" y="31"/>
                    </a:lnTo>
                    <a:lnTo>
                      <a:pt x="14" y="29"/>
                    </a:lnTo>
                    <a:lnTo>
                      <a:pt x="15" y="28"/>
                    </a:lnTo>
                    <a:lnTo>
                      <a:pt x="16" y="26"/>
                    </a:lnTo>
                    <a:lnTo>
                      <a:pt x="17" y="24"/>
                    </a:lnTo>
                    <a:lnTo>
                      <a:pt x="18" y="23"/>
                    </a:lnTo>
                    <a:lnTo>
                      <a:pt x="19" y="21"/>
                    </a:lnTo>
                    <a:lnTo>
                      <a:pt x="20" y="19"/>
                    </a:lnTo>
                    <a:lnTo>
                      <a:pt x="22" y="17"/>
                    </a:lnTo>
                    <a:lnTo>
                      <a:pt x="23" y="15"/>
                    </a:lnTo>
                    <a:lnTo>
                      <a:pt x="24" y="13"/>
                    </a:lnTo>
                    <a:lnTo>
                      <a:pt x="25" y="12"/>
                    </a:lnTo>
                    <a:lnTo>
                      <a:pt x="26" y="10"/>
                    </a:lnTo>
                    <a:lnTo>
                      <a:pt x="27" y="8"/>
                    </a:lnTo>
                    <a:lnTo>
                      <a:pt x="28" y="7"/>
                    </a:lnTo>
                    <a:lnTo>
                      <a:pt x="29" y="6"/>
                    </a:lnTo>
                    <a:lnTo>
                      <a:pt x="30" y="4"/>
                    </a:lnTo>
                    <a:lnTo>
                      <a:pt x="30" y="3"/>
                    </a:lnTo>
                    <a:lnTo>
                      <a:pt x="31" y="3"/>
                    </a:lnTo>
                    <a:lnTo>
                      <a:pt x="32" y="2"/>
                    </a:lnTo>
                    <a:lnTo>
                      <a:pt x="32" y="1"/>
                    </a:lnTo>
                    <a:lnTo>
                      <a:pt x="32" y="0"/>
                    </a:lnTo>
                    <a:lnTo>
                      <a:pt x="33" y="0"/>
                    </a:lnTo>
                    <a:lnTo>
                      <a:pt x="33" y="0"/>
                    </a:lnTo>
                    <a:lnTo>
                      <a:pt x="33" y="0"/>
                    </a:lnTo>
                    <a:lnTo>
                      <a:pt x="33" y="0"/>
                    </a:lnTo>
                    <a:lnTo>
                      <a:pt x="33" y="0"/>
                    </a:lnTo>
                    <a:lnTo>
                      <a:pt x="33" y="0"/>
                    </a:lnTo>
                    <a:lnTo>
                      <a:pt x="33" y="0"/>
                    </a:lnTo>
                    <a:lnTo>
                      <a:pt x="33" y="0"/>
                    </a:lnTo>
                    <a:lnTo>
                      <a:pt x="33" y="0"/>
                    </a:lnTo>
                    <a:lnTo>
                      <a:pt x="33" y="0"/>
                    </a:lnTo>
                    <a:lnTo>
                      <a:pt x="33" y="0"/>
                    </a:lnTo>
                    <a:lnTo>
                      <a:pt x="33" y="0"/>
                    </a:lnTo>
                    <a:lnTo>
                      <a:pt x="33" y="0"/>
                    </a:lnTo>
                    <a:lnTo>
                      <a:pt x="33" y="0"/>
                    </a:lnTo>
                    <a:lnTo>
                      <a:pt x="33" y="0"/>
                    </a:lnTo>
                    <a:lnTo>
                      <a:pt x="33" y="0"/>
                    </a:lnTo>
                    <a:lnTo>
                      <a:pt x="33" y="0"/>
                    </a:lnTo>
                    <a:lnTo>
                      <a:pt x="33" y="0"/>
                    </a:lnTo>
                    <a:lnTo>
                      <a:pt x="33" y="0"/>
                    </a:lnTo>
                    <a:lnTo>
                      <a:pt x="33" y="0"/>
                    </a:lnTo>
                    <a:close/>
                  </a:path>
                </a:pathLst>
              </a:custGeom>
              <a:solidFill>
                <a:srgbClr val="BBBBBB">
                  <a:alpha val="100000"/>
                </a:srgbClr>
              </a:solidFill>
              <a:ln w="3175" cap="flat" cmpd="sng">
                <a:solidFill>
                  <a:srgbClr val="99CC00">
                    <a:alpha val="100000"/>
                  </a:srgbClr>
                </a:solidFill>
                <a:prstDash val="solid"/>
                <a:headEnd type="none" w="med" len="med"/>
                <a:tailEnd type="none" w="med" len="med"/>
              </a:ln>
            </p:spPr>
            <p:txBody>
              <a:bodyPr/>
              <a:lstStyle/>
              <a:p>
                <a:endParaRPr lang="zh-CN" altLang="en-US"/>
              </a:p>
            </p:txBody>
          </p:sp>
          <p:sp>
            <p:nvSpPr>
              <p:cNvPr id="22541" name="任意多边形 22540"/>
              <p:cNvSpPr/>
              <p:nvPr/>
            </p:nvSpPr>
            <p:spPr>
              <a:xfrm>
                <a:off x="3505" y="2578"/>
                <a:ext cx="33" cy="82"/>
              </a:xfrm>
              <a:custGeom>
                <a:avLst/>
                <a:gdLst/>
                <a:ahLst/>
                <a:cxnLst/>
                <a:rect l="0" t="0" r="0" b="0"/>
                <a:pathLst>
                  <a:path w="33" h="82">
                    <a:moveTo>
                      <a:pt x="32" y="0"/>
                    </a:moveTo>
                    <a:lnTo>
                      <a:pt x="32" y="2"/>
                    </a:lnTo>
                    <a:lnTo>
                      <a:pt x="31" y="4"/>
                    </a:lnTo>
                    <a:lnTo>
                      <a:pt x="31" y="6"/>
                    </a:lnTo>
                    <a:lnTo>
                      <a:pt x="31" y="8"/>
                    </a:lnTo>
                    <a:lnTo>
                      <a:pt x="30" y="10"/>
                    </a:lnTo>
                    <a:lnTo>
                      <a:pt x="30" y="11"/>
                    </a:lnTo>
                    <a:lnTo>
                      <a:pt x="30" y="13"/>
                    </a:lnTo>
                    <a:lnTo>
                      <a:pt x="29" y="15"/>
                    </a:lnTo>
                    <a:lnTo>
                      <a:pt x="29" y="16"/>
                    </a:lnTo>
                    <a:lnTo>
                      <a:pt x="29" y="18"/>
                    </a:lnTo>
                    <a:lnTo>
                      <a:pt x="29" y="19"/>
                    </a:lnTo>
                    <a:lnTo>
                      <a:pt x="28" y="20"/>
                    </a:lnTo>
                    <a:lnTo>
                      <a:pt x="28" y="21"/>
                    </a:lnTo>
                    <a:lnTo>
                      <a:pt x="28" y="22"/>
                    </a:lnTo>
                    <a:lnTo>
                      <a:pt x="28" y="23"/>
                    </a:lnTo>
                    <a:lnTo>
                      <a:pt x="28" y="24"/>
                    </a:lnTo>
                    <a:lnTo>
                      <a:pt x="28" y="25"/>
                    </a:lnTo>
                    <a:lnTo>
                      <a:pt x="28" y="26"/>
                    </a:lnTo>
                    <a:lnTo>
                      <a:pt x="28" y="27"/>
                    </a:lnTo>
                    <a:lnTo>
                      <a:pt x="28" y="28"/>
                    </a:lnTo>
                    <a:lnTo>
                      <a:pt x="28" y="29"/>
                    </a:lnTo>
                    <a:lnTo>
                      <a:pt x="28" y="30"/>
                    </a:lnTo>
                    <a:lnTo>
                      <a:pt x="28" y="31"/>
                    </a:lnTo>
                    <a:lnTo>
                      <a:pt x="28" y="32"/>
                    </a:lnTo>
                    <a:lnTo>
                      <a:pt x="28" y="33"/>
                    </a:lnTo>
                    <a:lnTo>
                      <a:pt x="27" y="34"/>
                    </a:lnTo>
                    <a:lnTo>
                      <a:pt x="27" y="35"/>
                    </a:lnTo>
                    <a:lnTo>
                      <a:pt x="27" y="36"/>
                    </a:lnTo>
                    <a:lnTo>
                      <a:pt x="27" y="37"/>
                    </a:lnTo>
                    <a:lnTo>
                      <a:pt x="27" y="38"/>
                    </a:lnTo>
                    <a:lnTo>
                      <a:pt x="26" y="39"/>
                    </a:lnTo>
                    <a:lnTo>
                      <a:pt x="26" y="40"/>
                    </a:lnTo>
                    <a:lnTo>
                      <a:pt x="26" y="41"/>
                    </a:lnTo>
                    <a:lnTo>
                      <a:pt x="26" y="42"/>
                    </a:lnTo>
                    <a:lnTo>
                      <a:pt x="25" y="43"/>
                    </a:lnTo>
                    <a:lnTo>
                      <a:pt x="25" y="44"/>
                    </a:lnTo>
                    <a:lnTo>
                      <a:pt x="25" y="45"/>
                    </a:lnTo>
                    <a:lnTo>
                      <a:pt x="24" y="46"/>
                    </a:lnTo>
                    <a:lnTo>
                      <a:pt x="24" y="47"/>
                    </a:lnTo>
                    <a:lnTo>
                      <a:pt x="24" y="48"/>
                    </a:lnTo>
                    <a:lnTo>
                      <a:pt x="23" y="49"/>
                    </a:lnTo>
                    <a:lnTo>
                      <a:pt x="23" y="50"/>
                    </a:lnTo>
                    <a:lnTo>
                      <a:pt x="22" y="51"/>
                    </a:lnTo>
                    <a:lnTo>
                      <a:pt x="22" y="52"/>
                    </a:lnTo>
                    <a:lnTo>
                      <a:pt x="22" y="53"/>
                    </a:lnTo>
                    <a:lnTo>
                      <a:pt x="21" y="54"/>
                    </a:lnTo>
                    <a:lnTo>
                      <a:pt x="21" y="55"/>
                    </a:lnTo>
                    <a:lnTo>
                      <a:pt x="20" y="56"/>
                    </a:lnTo>
                    <a:lnTo>
                      <a:pt x="20" y="57"/>
                    </a:lnTo>
                    <a:lnTo>
                      <a:pt x="19" y="57"/>
                    </a:lnTo>
                    <a:lnTo>
                      <a:pt x="18" y="58"/>
                    </a:lnTo>
                    <a:lnTo>
                      <a:pt x="18" y="59"/>
                    </a:lnTo>
                    <a:lnTo>
                      <a:pt x="17" y="60"/>
                    </a:lnTo>
                    <a:lnTo>
                      <a:pt x="16" y="61"/>
                    </a:lnTo>
                    <a:lnTo>
                      <a:pt x="16" y="62"/>
                    </a:lnTo>
                    <a:lnTo>
                      <a:pt x="15" y="63"/>
                    </a:lnTo>
                    <a:lnTo>
                      <a:pt x="14" y="64"/>
                    </a:lnTo>
                    <a:lnTo>
                      <a:pt x="13" y="65"/>
                    </a:lnTo>
                    <a:lnTo>
                      <a:pt x="12" y="66"/>
                    </a:lnTo>
                    <a:lnTo>
                      <a:pt x="12" y="67"/>
                    </a:lnTo>
                    <a:lnTo>
                      <a:pt x="11" y="68"/>
                    </a:lnTo>
                    <a:lnTo>
                      <a:pt x="10" y="69"/>
                    </a:lnTo>
                    <a:lnTo>
                      <a:pt x="9" y="70"/>
                    </a:lnTo>
                    <a:lnTo>
                      <a:pt x="8" y="72"/>
                    </a:lnTo>
                    <a:lnTo>
                      <a:pt x="7" y="73"/>
                    </a:lnTo>
                    <a:lnTo>
                      <a:pt x="6" y="74"/>
                    </a:lnTo>
                    <a:lnTo>
                      <a:pt x="5" y="75"/>
                    </a:lnTo>
                    <a:lnTo>
                      <a:pt x="4" y="75"/>
                    </a:lnTo>
                    <a:lnTo>
                      <a:pt x="3" y="76"/>
                    </a:lnTo>
                    <a:lnTo>
                      <a:pt x="3" y="77"/>
                    </a:lnTo>
                    <a:lnTo>
                      <a:pt x="2" y="78"/>
                    </a:lnTo>
                    <a:lnTo>
                      <a:pt x="2" y="78"/>
                    </a:lnTo>
                    <a:lnTo>
                      <a:pt x="1" y="79"/>
                    </a:lnTo>
                    <a:lnTo>
                      <a:pt x="1" y="79"/>
                    </a:lnTo>
                    <a:lnTo>
                      <a:pt x="0" y="80"/>
                    </a:lnTo>
                    <a:lnTo>
                      <a:pt x="0" y="80"/>
                    </a:lnTo>
                    <a:lnTo>
                      <a:pt x="0" y="80"/>
                    </a:lnTo>
                    <a:lnTo>
                      <a:pt x="0" y="80"/>
                    </a:lnTo>
                    <a:lnTo>
                      <a:pt x="0" y="80"/>
                    </a:lnTo>
                    <a:lnTo>
                      <a:pt x="0" y="81"/>
                    </a:lnTo>
                    <a:lnTo>
                      <a:pt x="0" y="80"/>
                    </a:lnTo>
                    <a:lnTo>
                      <a:pt x="0" y="80"/>
                    </a:lnTo>
                    <a:lnTo>
                      <a:pt x="0" y="80"/>
                    </a:lnTo>
                    <a:lnTo>
                      <a:pt x="0" y="80"/>
                    </a:lnTo>
                    <a:lnTo>
                      <a:pt x="0" y="79"/>
                    </a:lnTo>
                    <a:lnTo>
                      <a:pt x="0" y="79"/>
                    </a:lnTo>
                    <a:lnTo>
                      <a:pt x="0" y="78"/>
                    </a:lnTo>
                    <a:lnTo>
                      <a:pt x="0" y="78"/>
                    </a:lnTo>
                    <a:lnTo>
                      <a:pt x="0" y="77"/>
                    </a:lnTo>
                    <a:lnTo>
                      <a:pt x="0" y="76"/>
                    </a:lnTo>
                    <a:lnTo>
                      <a:pt x="0" y="75"/>
                    </a:lnTo>
                    <a:lnTo>
                      <a:pt x="0" y="74"/>
                    </a:lnTo>
                    <a:lnTo>
                      <a:pt x="0" y="73"/>
                    </a:lnTo>
                    <a:lnTo>
                      <a:pt x="0" y="72"/>
                    </a:lnTo>
                    <a:lnTo>
                      <a:pt x="0" y="71"/>
                    </a:lnTo>
                    <a:lnTo>
                      <a:pt x="0" y="69"/>
                    </a:lnTo>
                    <a:lnTo>
                      <a:pt x="0" y="68"/>
                    </a:lnTo>
                    <a:lnTo>
                      <a:pt x="0" y="67"/>
                    </a:lnTo>
                    <a:lnTo>
                      <a:pt x="0" y="65"/>
                    </a:lnTo>
                    <a:lnTo>
                      <a:pt x="0" y="64"/>
                    </a:lnTo>
                    <a:lnTo>
                      <a:pt x="0" y="63"/>
                    </a:lnTo>
                    <a:lnTo>
                      <a:pt x="0" y="62"/>
                    </a:lnTo>
                    <a:lnTo>
                      <a:pt x="0" y="61"/>
                    </a:lnTo>
                    <a:lnTo>
                      <a:pt x="0" y="60"/>
                    </a:lnTo>
                    <a:lnTo>
                      <a:pt x="0" y="59"/>
                    </a:lnTo>
                    <a:lnTo>
                      <a:pt x="0" y="58"/>
                    </a:lnTo>
                    <a:lnTo>
                      <a:pt x="1" y="57"/>
                    </a:lnTo>
                    <a:lnTo>
                      <a:pt x="1" y="56"/>
                    </a:lnTo>
                    <a:lnTo>
                      <a:pt x="1" y="55"/>
                    </a:lnTo>
                    <a:lnTo>
                      <a:pt x="1" y="55"/>
                    </a:lnTo>
                    <a:lnTo>
                      <a:pt x="1" y="54"/>
                    </a:lnTo>
                    <a:lnTo>
                      <a:pt x="2" y="54"/>
                    </a:lnTo>
                    <a:lnTo>
                      <a:pt x="2" y="53"/>
                    </a:lnTo>
                    <a:lnTo>
                      <a:pt x="2" y="52"/>
                    </a:lnTo>
                    <a:lnTo>
                      <a:pt x="2" y="52"/>
                    </a:lnTo>
                    <a:lnTo>
                      <a:pt x="2" y="51"/>
                    </a:lnTo>
                    <a:lnTo>
                      <a:pt x="3" y="50"/>
                    </a:lnTo>
                    <a:lnTo>
                      <a:pt x="3" y="50"/>
                    </a:lnTo>
                    <a:lnTo>
                      <a:pt x="3" y="49"/>
                    </a:lnTo>
                    <a:lnTo>
                      <a:pt x="3" y="48"/>
                    </a:lnTo>
                    <a:lnTo>
                      <a:pt x="3" y="48"/>
                    </a:lnTo>
                    <a:lnTo>
                      <a:pt x="3" y="47"/>
                    </a:lnTo>
                    <a:lnTo>
                      <a:pt x="3" y="46"/>
                    </a:lnTo>
                    <a:lnTo>
                      <a:pt x="4" y="45"/>
                    </a:lnTo>
                    <a:lnTo>
                      <a:pt x="4" y="45"/>
                    </a:lnTo>
                    <a:lnTo>
                      <a:pt x="4" y="44"/>
                    </a:lnTo>
                    <a:lnTo>
                      <a:pt x="4" y="43"/>
                    </a:lnTo>
                    <a:lnTo>
                      <a:pt x="4" y="42"/>
                    </a:lnTo>
                    <a:lnTo>
                      <a:pt x="4" y="41"/>
                    </a:lnTo>
                    <a:lnTo>
                      <a:pt x="4" y="41"/>
                    </a:lnTo>
                    <a:lnTo>
                      <a:pt x="4" y="40"/>
                    </a:lnTo>
                    <a:lnTo>
                      <a:pt x="4" y="39"/>
                    </a:lnTo>
                    <a:lnTo>
                      <a:pt x="4" y="38"/>
                    </a:lnTo>
                    <a:lnTo>
                      <a:pt x="5" y="37"/>
                    </a:lnTo>
                    <a:lnTo>
                      <a:pt x="5" y="36"/>
                    </a:lnTo>
                    <a:lnTo>
                      <a:pt x="5" y="35"/>
                    </a:lnTo>
                    <a:lnTo>
                      <a:pt x="6" y="34"/>
                    </a:lnTo>
                    <a:lnTo>
                      <a:pt x="6" y="33"/>
                    </a:lnTo>
                    <a:lnTo>
                      <a:pt x="7" y="32"/>
                    </a:lnTo>
                    <a:lnTo>
                      <a:pt x="7" y="31"/>
                    </a:lnTo>
                    <a:lnTo>
                      <a:pt x="8" y="30"/>
                    </a:lnTo>
                    <a:lnTo>
                      <a:pt x="8" y="29"/>
                    </a:lnTo>
                    <a:lnTo>
                      <a:pt x="9" y="28"/>
                    </a:lnTo>
                    <a:lnTo>
                      <a:pt x="10" y="27"/>
                    </a:lnTo>
                    <a:lnTo>
                      <a:pt x="11" y="25"/>
                    </a:lnTo>
                    <a:lnTo>
                      <a:pt x="11" y="24"/>
                    </a:lnTo>
                    <a:lnTo>
                      <a:pt x="12" y="23"/>
                    </a:lnTo>
                    <a:lnTo>
                      <a:pt x="13" y="22"/>
                    </a:lnTo>
                    <a:lnTo>
                      <a:pt x="14" y="21"/>
                    </a:lnTo>
                    <a:lnTo>
                      <a:pt x="15" y="20"/>
                    </a:lnTo>
                    <a:lnTo>
                      <a:pt x="16" y="19"/>
                    </a:lnTo>
                    <a:lnTo>
                      <a:pt x="16" y="18"/>
                    </a:lnTo>
                    <a:lnTo>
                      <a:pt x="17" y="16"/>
                    </a:lnTo>
                    <a:lnTo>
                      <a:pt x="18" y="15"/>
                    </a:lnTo>
                    <a:lnTo>
                      <a:pt x="19" y="14"/>
                    </a:lnTo>
                    <a:lnTo>
                      <a:pt x="20" y="13"/>
                    </a:lnTo>
                    <a:lnTo>
                      <a:pt x="21" y="12"/>
                    </a:lnTo>
                    <a:lnTo>
                      <a:pt x="22" y="11"/>
                    </a:lnTo>
                    <a:lnTo>
                      <a:pt x="23" y="10"/>
                    </a:lnTo>
                    <a:lnTo>
                      <a:pt x="24" y="9"/>
                    </a:lnTo>
                    <a:lnTo>
                      <a:pt x="25" y="7"/>
                    </a:lnTo>
                    <a:lnTo>
                      <a:pt x="26" y="6"/>
                    </a:lnTo>
                    <a:lnTo>
                      <a:pt x="27" y="5"/>
                    </a:lnTo>
                    <a:lnTo>
                      <a:pt x="28" y="5"/>
                    </a:lnTo>
                    <a:lnTo>
                      <a:pt x="28" y="4"/>
                    </a:lnTo>
                    <a:lnTo>
                      <a:pt x="29" y="3"/>
                    </a:lnTo>
                    <a:lnTo>
                      <a:pt x="30" y="2"/>
                    </a:lnTo>
                    <a:lnTo>
                      <a:pt x="30" y="2"/>
                    </a:lnTo>
                    <a:lnTo>
                      <a:pt x="31" y="1"/>
                    </a:lnTo>
                    <a:lnTo>
                      <a:pt x="31" y="1"/>
                    </a:lnTo>
                    <a:lnTo>
                      <a:pt x="32" y="0"/>
                    </a:lnTo>
                    <a:lnTo>
                      <a:pt x="32" y="0"/>
                    </a:lnTo>
                    <a:lnTo>
                      <a:pt x="32" y="0"/>
                    </a:lnTo>
                    <a:lnTo>
                      <a:pt x="32" y="0"/>
                    </a:lnTo>
                    <a:lnTo>
                      <a:pt x="32" y="0"/>
                    </a:lnTo>
                    <a:lnTo>
                      <a:pt x="32" y="0"/>
                    </a:lnTo>
                    <a:lnTo>
                      <a:pt x="32" y="0"/>
                    </a:lnTo>
                    <a:lnTo>
                      <a:pt x="32" y="0"/>
                    </a:lnTo>
                    <a:lnTo>
                      <a:pt x="32" y="0"/>
                    </a:lnTo>
                    <a:lnTo>
                      <a:pt x="32" y="0"/>
                    </a:lnTo>
                    <a:lnTo>
                      <a:pt x="32" y="0"/>
                    </a:lnTo>
                    <a:lnTo>
                      <a:pt x="32" y="0"/>
                    </a:lnTo>
                    <a:lnTo>
                      <a:pt x="32" y="0"/>
                    </a:lnTo>
                    <a:lnTo>
                      <a:pt x="32" y="0"/>
                    </a:lnTo>
                    <a:lnTo>
                      <a:pt x="32" y="0"/>
                    </a:lnTo>
                    <a:lnTo>
                      <a:pt x="32" y="0"/>
                    </a:lnTo>
                    <a:lnTo>
                      <a:pt x="32" y="0"/>
                    </a:lnTo>
                    <a:lnTo>
                      <a:pt x="32" y="0"/>
                    </a:lnTo>
                    <a:lnTo>
                      <a:pt x="32" y="0"/>
                    </a:lnTo>
                    <a:lnTo>
                      <a:pt x="32" y="0"/>
                    </a:lnTo>
                    <a:lnTo>
                      <a:pt x="32" y="0"/>
                    </a:lnTo>
                    <a:lnTo>
                      <a:pt x="32" y="0"/>
                    </a:lnTo>
                    <a:close/>
                  </a:path>
                </a:pathLst>
              </a:custGeom>
              <a:solidFill>
                <a:srgbClr val="BBBBBB">
                  <a:alpha val="100000"/>
                </a:srgbClr>
              </a:solidFill>
              <a:ln w="3175" cap="flat" cmpd="sng">
                <a:solidFill>
                  <a:srgbClr val="99CC00">
                    <a:alpha val="100000"/>
                  </a:srgbClr>
                </a:solidFill>
                <a:prstDash val="solid"/>
                <a:headEnd type="none" w="med" len="med"/>
                <a:tailEnd type="none" w="med" len="med"/>
              </a:ln>
            </p:spPr>
            <p:txBody>
              <a:bodyPr/>
              <a:lstStyle/>
              <a:p>
                <a:endParaRPr lang="zh-CN" altLang="en-US"/>
              </a:p>
            </p:txBody>
          </p:sp>
          <p:sp>
            <p:nvSpPr>
              <p:cNvPr id="22542" name="任意多边形 22541"/>
              <p:cNvSpPr/>
              <p:nvPr/>
            </p:nvSpPr>
            <p:spPr>
              <a:xfrm>
                <a:off x="3558" y="2546"/>
                <a:ext cx="34" cy="78"/>
              </a:xfrm>
              <a:custGeom>
                <a:avLst/>
                <a:gdLst/>
                <a:ahLst/>
                <a:cxnLst/>
                <a:rect l="0" t="0" r="0" b="0"/>
                <a:pathLst>
                  <a:path w="34" h="78">
                    <a:moveTo>
                      <a:pt x="33" y="0"/>
                    </a:moveTo>
                    <a:lnTo>
                      <a:pt x="33" y="2"/>
                    </a:lnTo>
                    <a:lnTo>
                      <a:pt x="33" y="3"/>
                    </a:lnTo>
                    <a:lnTo>
                      <a:pt x="33" y="5"/>
                    </a:lnTo>
                    <a:lnTo>
                      <a:pt x="33" y="6"/>
                    </a:lnTo>
                    <a:lnTo>
                      <a:pt x="33" y="7"/>
                    </a:lnTo>
                    <a:lnTo>
                      <a:pt x="33" y="9"/>
                    </a:lnTo>
                    <a:lnTo>
                      <a:pt x="33" y="10"/>
                    </a:lnTo>
                    <a:lnTo>
                      <a:pt x="33" y="11"/>
                    </a:lnTo>
                    <a:lnTo>
                      <a:pt x="33" y="12"/>
                    </a:lnTo>
                    <a:lnTo>
                      <a:pt x="33" y="12"/>
                    </a:lnTo>
                    <a:lnTo>
                      <a:pt x="33" y="13"/>
                    </a:lnTo>
                    <a:lnTo>
                      <a:pt x="33" y="14"/>
                    </a:lnTo>
                    <a:lnTo>
                      <a:pt x="33" y="15"/>
                    </a:lnTo>
                    <a:lnTo>
                      <a:pt x="33" y="15"/>
                    </a:lnTo>
                    <a:lnTo>
                      <a:pt x="33" y="15"/>
                    </a:lnTo>
                    <a:lnTo>
                      <a:pt x="33" y="16"/>
                    </a:lnTo>
                    <a:lnTo>
                      <a:pt x="33" y="16"/>
                    </a:lnTo>
                    <a:lnTo>
                      <a:pt x="33" y="16"/>
                    </a:lnTo>
                    <a:lnTo>
                      <a:pt x="33" y="17"/>
                    </a:lnTo>
                    <a:lnTo>
                      <a:pt x="33" y="17"/>
                    </a:lnTo>
                    <a:lnTo>
                      <a:pt x="32" y="18"/>
                    </a:lnTo>
                    <a:lnTo>
                      <a:pt x="32" y="18"/>
                    </a:lnTo>
                    <a:lnTo>
                      <a:pt x="32" y="19"/>
                    </a:lnTo>
                    <a:lnTo>
                      <a:pt x="32" y="19"/>
                    </a:lnTo>
                    <a:lnTo>
                      <a:pt x="32" y="20"/>
                    </a:lnTo>
                    <a:lnTo>
                      <a:pt x="32" y="20"/>
                    </a:lnTo>
                    <a:lnTo>
                      <a:pt x="32" y="21"/>
                    </a:lnTo>
                    <a:lnTo>
                      <a:pt x="31" y="22"/>
                    </a:lnTo>
                    <a:lnTo>
                      <a:pt x="31" y="22"/>
                    </a:lnTo>
                    <a:lnTo>
                      <a:pt x="31" y="23"/>
                    </a:lnTo>
                    <a:lnTo>
                      <a:pt x="31" y="24"/>
                    </a:lnTo>
                    <a:lnTo>
                      <a:pt x="31" y="25"/>
                    </a:lnTo>
                    <a:lnTo>
                      <a:pt x="30" y="26"/>
                    </a:lnTo>
                    <a:lnTo>
                      <a:pt x="30" y="26"/>
                    </a:lnTo>
                    <a:lnTo>
                      <a:pt x="30" y="27"/>
                    </a:lnTo>
                    <a:lnTo>
                      <a:pt x="29" y="28"/>
                    </a:lnTo>
                    <a:lnTo>
                      <a:pt x="29" y="29"/>
                    </a:lnTo>
                    <a:lnTo>
                      <a:pt x="29" y="30"/>
                    </a:lnTo>
                    <a:lnTo>
                      <a:pt x="28" y="31"/>
                    </a:lnTo>
                    <a:lnTo>
                      <a:pt x="28" y="32"/>
                    </a:lnTo>
                    <a:lnTo>
                      <a:pt x="28" y="33"/>
                    </a:lnTo>
                    <a:lnTo>
                      <a:pt x="27" y="34"/>
                    </a:lnTo>
                    <a:lnTo>
                      <a:pt x="27" y="35"/>
                    </a:lnTo>
                    <a:lnTo>
                      <a:pt x="26" y="36"/>
                    </a:lnTo>
                    <a:lnTo>
                      <a:pt x="26" y="37"/>
                    </a:lnTo>
                    <a:lnTo>
                      <a:pt x="25" y="38"/>
                    </a:lnTo>
                    <a:lnTo>
                      <a:pt x="25" y="39"/>
                    </a:lnTo>
                    <a:lnTo>
                      <a:pt x="24" y="41"/>
                    </a:lnTo>
                    <a:lnTo>
                      <a:pt x="24" y="42"/>
                    </a:lnTo>
                    <a:lnTo>
                      <a:pt x="23" y="43"/>
                    </a:lnTo>
                    <a:lnTo>
                      <a:pt x="23" y="44"/>
                    </a:lnTo>
                    <a:lnTo>
                      <a:pt x="22" y="45"/>
                    </a:lnTo>
                    <a:lnTo>
                      <a:pt x="22" y="46"/>
                    </a:lnTo>
                    <a:lnTo>
                      <a:pt x="21" y="47"/>
                    </a:lnTo>
                    <a:lnTo>
                      <a:pt x="21" y="48"/>
                    </a:lnTo>
                    <a:lnTo>
                      <a:pt x="20" y="50"/>
                    </a:lnTo>
                    <a:lnTo>
                      <a:pt x="20" y="51"/>
                    </a:lnTo>
                    <a:lnTo>
                      <a:pt x="19" y="52"/>
                    </a:lnTo>
                    <a:lnTo>
                      <a:pt x="19" y="53"/>
                    </a:lnTo>
                    <a:lnTo>
                      <a:pt x="18" y="54"/>
                    </a:lnTo>
                    <a:lnTo>
                      <a:pt x="18" y="55"/>
                    </a:lnTo>
                    <a:lnTo>
                      <a:pt x="17" y="56"/>
                    </a:lnTo>
                    <a:lnTo>
                      <a:pt x="17" y="57"/>
                    </a:lnTo>
                    <a:lnTo>
                      <a:pt x="16" y="59"/>
                    </a:lnTo>
                    <a:lnTo>
                      <a:pt x="16" y="60"/>
                    </a:lnTo>
                    <a:lnTo>
                      <a:pt x="15" y="61"/>
                    </a:lnTo>
                    <a:lnTo>
                      <a:pt x="15" y="62"/>
                    </a:lnTo>
                    <a:lnTo>
                      <a:pt x="14" y="63"/>
                    </a:lnTo>
                    <a:lnTo>
                      <a:pt x="13" y="64"/>
                    </a:lnTo>
                    <a:lnTo>
                      <a:pt x="13" y="65"/>
                    </a:lnTo>
                    <a:lnTo>
                      <a:pt x="12" y="66"/>
                    </a:lnTo>
                    <a:lnTo>
                      <a:pt x="12" y="66"/>
                    </a:lnTo>
                    <a:lnTo>
                      <a:pt x="11" y="67"/>
                    </a:lnTo>
                    <a:lnTo>
                      <a:pt x="10" y="68"/>
                    </a:lnTo>
                    <a:lnTo>
                      <a:pt x="10" y="69"/>
                    </a:lnTo>
                    <a:lnTo>
                      <a:pt x="9" y="69"/>
                    </a:lnTo>
                    <a:lnTo>
                      <a:pt x="8" y="70"/>
                    </a:lnTo>
                    <a:lnTo>
                      <a:pt x="7" y="71"/>
                    </a:lnTo>
                    <a:lnTo>
                      <a:pt x="7" y="71"/>
                    </a:lnTo>
                    <a:lnTo>
                      <a:pt x="6" y="72"/>
                    </a:lnTo>
                    <a:lnTo>
                      <a:pt x="5" y="73"/>
                    </a:lnTo>
                    <a:lnTo>
                      <a:pt x="5" y="73"/>
                    </a:lnTo>
                    <a:lnTo>
                      <a:pt x="4" y="74"/>
                    </a:lnTo>
                    <a:lnTo>
                      <a:pt x="3" y="74"/>
                    </a:lnTo>
                    <a:lnTo>
                      <a:pt x="3" y="74"/>
                    </a:lnTo>
                    <a:lnTo>
                      <a:pt x="2" y="75"/>
                    </a:lnTo>
                    <a:lnTo>
                      <a:pt x="2" y="75"/>
                    </a:lnTo>
                    <a:lnTo>
                      <a:pt x="1" y="75"/>
                    </a:lnTo>
                    <a:lnTo>
                      <a:pt x="1" y="76"/>
                    </a:lnTo>
                    <a:lnTo>
                      <a:pt x="1" y="76"/>
                    </a:lnTo>
                    <a:lnTo>
                      <a:pt x="0" y="76"/>
                    </a:lnTo>
                    <a:lnTo>
                      <a:pt x="0" y="76"/>
                    </a:lnTo>
                    <a:lnTo>
                      <a:pt x="0" y="76"/>
                    </a:lnTo>
                    <a:lnTo>
                      <a:pt x="0" y="76"/>
                    </a:lnTo>
                    <a:lnTo>
                      <a:pt x="0" y="76"/>
                    </a:lnTo>
                    <a:lnTo>
                      <a:pt x="0" y="77"/>
                    </a:lnTo>
                    <a:lnTo>
                      <a:pt x="0" y="76"/>
                    </a:lnTo>
                    <a:lnTo>
                      <a:pt x="0" y="76"/>
                    </a:lnTo>
                    <a:lnTo>
                      <a:pt x="0" y="76"/>
                    </a:lnTo>
                    <a:lnTo>
                      <a:pt x="0" y="76"/>
                    </a:lnTo>
                    <a:lnTo>
                      <a:pt x="0" y="76"/>
                    </a:lnTo>
                    <a:lnTo>
                      <a:pt x="0" y="76"/>
                    </a:lnTo>
                    <a:lnTo>
                      <a:pt x="0" y="75"/>
                    </a:lnTo>
                    <a:lnTo>
                      <a:pt x="0" y="75"/>
                    </a:lnTo>
                    <a:lnTo>
                      <a:pt x="0" y="74"/>
                    </a:lnTo>
                    <a:lnTo>
                      <a:pt x="0" y="74"/>
                    </a:lnTo>
                    <a:lnTo>
                      <a:pt x="0" y="73"/>
                    </a:lnTo>
                    <a:lnTo>
                      <a:pt x="0" y="73"/>
                    </a:lnTo>
                    <a:lnTo>
                      <a:pt x="0" y="72"/>
                    </a:lnTo>
                    <a:lnTo>
                      <a:pt x="0" y="71"/>
                    </a:lnTo>
                    <a:lnTo>
                      <a:pt x="0" y="71"/>
                    </a:lnTo>
                    <a:lnTo>
                      <a:pt x="0" y="70"/>
                    </a:lnTo>
                    <a:lnTo>
                      <a:pt x="0" y="69"/>
                    </a:lnTo>
                    <a:lnTo>
                      <a:pt x="0" y="68"/>
                    </a:lnTo>
                    <a:lnTo>
                      <a:pt x="0" y="67"/>
                    </a:lnTo>
                    <a:lnTo>
                      <a:pt x="0" y="66"/>
                    </a:lnTo>
                    <a:lnTo>
                      <a:pt x="0" y="65"/>
                    </a:lnTo>
                    <a:lnTo>
                      <a:pt x="0" y="64"/>
                    </a:lnTo>
                    <a:lnTo>
                      <a:pt x="0" y="63"/>
                    </a:lnTo>
                    <a:lnTo>
                      <a:pt x="0" y="62"/>
                    </a:lnTo>
                    <a:lnTo>
                      <a:pt x="0" y="61"/>
                    </a:lnTo>
                    <a:lnTo>
                      <a:pt x="0" y="60"/>
                    </a:lnTo>
                    <a:lnTo>
                      <a:pt x="0" y="59"/>
                    </a:lnTo>
                    <a:lnTo>
                      <a:pt x="0" y="58"/>
                    </a:lnTo>
                    <a:lnTo>
                      <a:pt x="0" y="57"/>
                    </a:lnTo>
                    <a:lnTo>
                      <a:pt x="0" y="56"/>
                    </a:lnTo>
                    <a:lnTo>
                      <a:pt x="0" y="55"/>
                    </a:lnTo>
                    <a:lnTo>
                      <a:pt x="0" y="54"/>
                    </a:lnTo>
                    <a:lnTo>
                      <a:pt x="0" y="53"/>
                    </a:lnTo>
                    <a:lnTo>
                      <a:pt x="0" y="52"/>
                    </a:lnTo>
                    <a:lnTo>
                      <a:pt x="0" y="51"/>
                    </a:lnTo>
                    <a:lnTo>
                      <a:pt x="0" y="50"/>
                    </a:lnTo>
                    <a:lnTo>
                      <a:pt x="0" y="49"/>
                    </a:lnTo>
                    <a:lnTo>
                      <a:pt x="1" y="48"/>
                    </a:lnTo>
                    <a:lnTo>
                      <a:pt x="1" y="47"/>
                    </a:lnTo>
                    <a:lnTo>
                      <a:pt x="1" y="46"/>
                    </a:lnTo>
                    <a:lnTo>
                      <a:pt x="2" y="45"/>
                    </a:lnTo>
                    <a:lnTo>
                      <a:pt x="2" y="44"/>
                    </a:lnTo>
                    <a:lnTo>
                      <a:pt x="3" y="43"/>
                    </a:lnTo>
                    <a:lnTo>
                      <a:pt x="3" y="42"/>
                    </a:lnTo>
                    <a:lnTo>
                      <a:pt x="4" y="41"/>
                    </a:lnTo>
                    <a:lnTo>
                      <a:pt x="5" y="40"/>
                    </a:lnTo>
                    <a:lnTo>
                      <a:pt x="5" y="39"/>
                    </a:lnTo>
                    <a:lnTo>
                      <a:pt x="6" y="38"/>
                    </a:lnTo>
                    <a:lnTo>
                      <a:pt x="7" y="37"/>
                    </a:lnTo>
                    <a:lnTo>
                      <a:pt x="7" y="37"/>
                    </a:lnTo>
                    <a:lnTo>
                      <a:pt x="8" y="36"/>
                    </a:lnTo>
                    <a:lnTo>
                      <a:pt x="9" y="35"/>
                    </a:lnTo>
                    <a:lnTo>
                      <a:pt x="10" y="34"/>
                    </a:lnTo>
                    <a:lnTo>
                      <a:pt x="10" y="33"/>
                    </a:lnTo>
                    <a:lnTo>
                      <a:pt x="11" y="32"/>
                    </a:lnTo>
                    <a:lnTo>
                      <a:pt x="12" y="31"/>
                    </a:lnTo>
                    <a:lnTo>
                      <a:pt x="12" y="30"/>
                    </a:lnTo>
                    <a:lnTo>
                      <a:pt x="13" y="29"/>
                    </a:lnTo>
                    <a:lnTo>
                      <a:pt x="13" y="28"/>
                    </a:lnTo>
                    <a:lnTo>
                      <a:pt x="14" y="27"/>
                    </a:lnTo>
                    <a:lnTo>
                      <a:pt x="15" y="26"/>
                    </a:lnTo>
                    <a:lnTo>
                      <a:pt x="15" y="25"/>
                    </a:lnTo>
                    <a:lnTo>
                      <a:pt x="16" y="24"/>
                    </a:lnTo>
                    <a:lnTo>
                      <a:pt x="16" y="23"/>
                    </a:lnTo>
                    <a:lnTo>
                      <a:pt x="17" y="21"/>
                    </a:lnTo>
                    <a:lnTo>
                      <a:pt x="17" y="20"/>
                    </a:lnTo>
                    <a:lnTo>
                      <a:pt x="18" y="19"/>
                    </a:lnTo>
                    <a:lnTo>
                      <a:pt x="18" y="18"/>
                    </a:lnTo>
                    <a:lnTo>
                      <a:pt x="19" y="17"/>
                    </a:lnTo>
                    <a:lnTo>
                      <a:pt x="20" y="16"/>
                    </a:lnTo>
                    <a:lnTo>
                      <a:pt x="20" y="15"/>
                    </a:lnTo>
                    <a:lnTo>
                      <a:pt x="21" y="14"/>
                    </a:lnTo>
                    <a:lnTo>
                      <a:pt x="21" y="13"/>
                    </a:lnTo>
                    <a:lnTo>
                      <a:pt x="22" y="12"/>
                    </a:lnTo>
                    <a:lnTo>
                      <a:pt x="23" y="11"/>
                    </a:lnTo>
                    <a:lnTo>
                      <a:pt x="24" y="10"/>
                    </a:lnTo>
                    <a:lnTo>
                      <a:pt x="24" y="9"/>
                    </a:lnTo>
                    <a:lnTo>
                      <a:pt x="25" y="8"/>
                    </a:lnTo>
                    <a:lnTo>
                      <a:pt x="26" y="8"/>
                    </a:lnTo>
                    <a:lnTo>
                      <a:pt x="26" y="7"/>
                    </a:lnTo>
                    <a:lnTo>
                      <a:pt x="27" y="6"/>
                    </a:lnTo>
                    <a:lnTo>
                      <a:pt x="28" y="5"/>
                    </a:lnTo>
                    <a:lnTo>
                      <a:pt x="29" y="4"/>
                    </a:lnTo>
                    <a:lnTo>
                      <a:pt x="29" y="4"/>
                    </a:lnTo>
                    <a:lnTo>
                      <a:pt x="30" y="3"/>
                    </a:lnTo>
                    <a:lnTo>
                      <a:pt x="30" y="3"/>
                    </a:lnTo>
                    <a:lnTo>
                      <a:pt x="31" y="2"/>
                    </a:lnTo>
                    <a:lnTo>
                      <a:pt x="31" y="2"/>
                    </a:lnTo>
                    <a:lnTo>
                      <a:pt x="31" y="1"/>
                    </a:lnTo>
                    <a:lnTo>
                      <a:pt x="32" y="1"/>
                    </a:lnTo>
                    <a:lnTo>
                      <a:pt x="32" y="1"/>
                    </a:lnTo>
                    <a:lnTo>
                      <a:pt x="32" y="0"/>
                    </a:lnTo>
                    <a:lnTo>
                      <a:pt x="32" y="0"/>
                    </a:lnTo>
                    <a:lnTo>
                      <a:pt x="33" y="0"/>
                    </a:lnTo>
                    <a:lnTo>
                      <a:pt x="33" y="0"/>
                    </a:lnTo>
                    <a:lnTo>
                      <a:pt x="33" y="0"/>
                    </a:lnTo>
                    <a:lnTo>
                      <a:pt x="33" y="0"/>
                    </a:lnTo>
                    <a:lnTo>
                      <a:pt x="33" y="0"/>
                    </a:lnTo>
                    <a:lnTo>
                      <a:pt x="33" y="0"/>
                    </a:lnTo>
                    <a:lnTo>
                      <a:pt x="33" y="0"/>
                    </a:lnTo>
                    <a:lnTo>
                      <a:pt x="33" y="0"/>
                    </a:lnTo>
                    <a:lnTo>
                      <a:pt x="33" y="0"/>
                    </a:lnTo>
                    <a:lnTo>
                      <a:pt x="33" y="0"/>
                    </a:lnTo>
                    <a:lnTo>
                      <a:pt x="33" y="0"/>
                    </a:lnTo>
                    <a:lnTo>
                      <a:pt x="33" y="0"/>
                    </a:lnTo>
                    <a:lnTo>
                      <a:pt x="33" y="0"/>
                    </a:lnTo>
                    <a:lnTo>
                      <a:pt x="33" y="0"/>
                    </a:lnTo>
                    <a:lnTo>
                      <a:pt x="33" y="0"/>
                    </a:lnTo>
                    <a:lnTo>
                      <a:pt x="33" y="0"/>
                    </a:lnTo>
                    <a:lnTo>
                      <a:pt x="33" y="0"/>
                    </a:lnTo>
                    <a:lnTo>
                      <a:pt x="33" y="0"/>
                    </a:lnTo>
                    <a:lnTo>
                      <a:pt x="33" y="0"/>
                    </a:lnTo>
                    <a:close/>
                  </a:path>
                </a:pathLst>
              </a:custGeom>
              <a:solidFill>
                <a:srgbClr val="BBBBBB">
                  <a:alpha val="100000"/>
                </a:srgbClr>
              </a:solidFill>
              <a:ln w="3175" cap="flat" cmpd="sng">
                <a:solidFill>
                  <a:srgbClr val="99CC00">
                    <a:alpha val="100000"/>
                  </a:srgbClr>
                </a:solidFill>
                <a:prstDash val="solid"/>
                <a:headEnd type="none" w="med" len="med"/>
                <a:tailEnd type="none" w="med" len="med"/>
              </a:ln>
            </p:spPr>
            <p:txBody>
              <a:bodyPr/>
              <a:lstStyle/>
              <a:p>
                <a:endParaRPr lang="zh-CN" altLang="en-US"/>
              </a:p>
            </p:txBody>
          </p:sp>
          <p:sp>
            <p:nvSpPr>
              <p:cNvPr id="22543" name="任意多边形 22542"/>
              <p:cNvSpPr/>
              <p:nvPr/>
            </p:nvSpPr>
            <p:spPr>
              <a:xfrm>
                <a:off x="3607" y="2519"/>
                <a:ext cx="50" cy="69"/>
              </a:xfrm>
              <a:custGeom>
                <a:avLst/>
                <a:gdLst/>
                <a:ahLst/>
                <a:cxnLst/>
                <a:rect l="0" t="0" r="0" b="0"/>
                <a:pathLst>
                  <a:path w="50" h="69">
                    <a:moveTo>
                      <a:pt x="49" y="0"/>
                    </a:moveTo>
                    <a:lnTo>
                      <a:pt x="49" y="1"/>
                    </a:lnTo>
                    <a:lnTo>
                      <a:pt x="49" y="2"/>
                    </a:lnTo>
                    <a:lnTo>
                      <a:pt x="49" y="3"/>
                    </a:lnTo>
                    <a:lnTo>
                      <a:pt x="49" y="4"/>
                    </a:lnTo>
                    <a:lnTo>
                      <a:pt x="49" y="5"/>
                    </a:lnTo>
                    <a:lnTo>
                      <a:pt x="49" y="6"/>
                    </a:lnTo>
                    <a:lnTo>
                      <a:pt x="49" y="7"/>
                    </a:lnTo>
                    <a:lnTo>
                      <a:pt x="49" y="8"/>
                    </a:lnTo>
                    <a:lnTo>
                      <a:pt x="49" y="9"/>
                    </a:lnTo>
                    <a:lnTo>
                      <a:pt x="48" y="9"/>
                    </a:lnTo>
                    <a:lnTo>
                      <a:pt x="48" y="10"/>
                    </a:lnTo>
                    <a:lnTo>
                      <a:pt x="48" y="11"/>
                    </a:lnTo>
                    <a:lnTo>
                      <a:pt x="48" y="12"/>
                    </a:lnTo>
                    <a:lnTo>
                      <a:pt x="48" y="12"/>
                    </a:lnTo>
                    <a:lnTo>
                      <a:pt x="47" y="13"/>
                    </a:lnTo>
                    <a:lnTo>
                      <a:pt x="47" y="14"/>
                    </a:lnTo>
                    <a:lnTo>
                      <a:pt x="47" y="14"/>
                    </a:lnTo>
                    <a:lnTo>
                      <a:pt x="47" y="15"/>
                    </a:lnTo>
                    <a:lnTo>
                      <a:pt x="46" y="15"/>
                    </a:lnTo>
                    <a:lnTo>
                      <a:pt x="46" y="16"/>
                    </a:lnTo>
                    <a:lnTo>
                      <a:pt x="46" y="16"/>
                    </a:lnTo>
                    <a:lnTo>
                      <a:pt x="46" y="17"/>
                    </a:lnTo>
                    <a:lnTo>
                      <a:pt x="45" y="17"/>
                    </a:lnTo>
                    <a:lnTo>
                      <a:pt x="45" y="18"/>
                    </a:lnTo>
                    <a:lnTo>
                      <a:pt x="45" y="19"/>
                    </a:lnTo>
                    <a:lnTo>
                      <a:pt x="45" y="19"/>
                    </a:lnTo>
                    <a:lnTo>
                      <a:pt x="44" y="20"/>
                    </a:lnTo>
                    <a:lnTo>
                      <a:pt x="44" y="20"/>
                    </a:lnTo>
                    <a:lnTo>
                      <a:pt x="44" y="21"/>
                    </a:lnTo>
                    <a:lnTo>
                      <a:pt x="44" y="21"/>
                    </a:lnTo>
                    <a:lnTo>
                      <a:pt x="43" y="22"/>
                    </a:lnTo>
                    <a:lnTo>
                      <a:pt x="43" y="23"/>
                    </a:lnTo>
                    <a:lnTo>
                      <a:pt x="43" y="23"/>
                    </a:lnTo>
                    <a:lnTo>
                      <a:pt x="43" y="24"/>
                    </a:lnTo>
                    <a:lnTo>
                      <a:pt x="42" y="25"/>
                    </a:lnTo>
                    <a:lnTo>
                      <a:pt x="42" y="25"/>
                    </a:lnTo>
                    <a:lnTo>
                      <a:pt x="41" y="26"/>
                    </a:lnTo>
                    <a:lnTo>
                      <a:pt x="41" y="27"/>
                    </a:lnTo>
                    <a:lnTo>
                      <a:pt x="41" y="28"/>
                    </a:lnTo>
                    <a:lnTo>
                      <a:pt x="40" y="29"/>
                    </a:lnTo>
                    <a:lnTo>
                      <a:pt x="39" y="30"/>
                    </a:lnTo>
                    <a:lnTo>
                      <a:pt x="39" y="32"/>
                    </a:lnTo>
                    <a:lnTo>
                      <a:pt x="38" y="33"/>
                    </a:lnTo>
                    <a:lnTo>
                      <a:pt x="38" y="34"/>
                    </a:lnTo>
                    <a:lnTo>
                      <a:pt x="37" y="36"/>
                    </a:lnTo>
                    <a:lnTo>
                      <a:pt x="36" y="37"/>
                    </a:lnTo>
                    <a:lnTo>
                      <a:pt x="36" y="39"/>
                    </a:lnTo>
                    <a:lnTo>
                      <a:pt x="35" y="41"/>
                    </a:lnTo>
                    <a:lnTo>
                      <a:pt x="34" y="42"/>
                    </a:lnTo>
                    <a:lnTo>
                      <a:pt x="33" y="44"/>
                    </a:lnTo>
                    <a:lnTo>
                      <a:pt x="33" y="45"/>
                    </a:lnTo>
                    <a:lnTo>
                      <a:pt x="32" y="47"/>
                    </a:lnTo>
                    <a:lnTo>
                      <a:pt x="31" y="48"/>
                    </a:lnTo>
                    <a:lnTo>
                      <a:pt x="30" y="49"/>
                    </a:lnTo>
                    <a:lnTo>
                      <a:pt x="30" y="50"/>
                    </a:lnTo>
                    <a:lnTo>
                      <a:pt x="29" y="51"/>
                    </a:lnTo>
                    <a:lnTo>
                      <a:pt x="28" y="52"/>
                    </a:lnTo>
                    <a:lnTo>
                      <a:pt x="27" y="53"/>
                    </a:lnTo>
                    <a:lnTo>
                      <a:pt x="26" y="54"/>
                    </a:lnTo>
                    <a:lnTo>
                      <a:pt x="26" y="54"/>
                    </a:lnTo>
                    <a:lnTo>
                      <a:pt x="25" y="55"/>
                    </a:lnTo>
                    <a:lnTo>
                      <a:pt x="24" y="56"/>
                    </a:lnTo>
                    <a:lnTo>
                      <a:pt x="23" y="56"/>
                    </a:lnTo>
                    <a:lnTo>
                      <a:pt x="23" y="56"/>
                    </a:lnTo>
                    <a:lnTo>
                      <a:pt x="22" y="57"/>
                    </a:lnTo>
                    <a:lnTo>
                      <a:pt x="21" y="57"/>
                    </a:lnTo>
                    <a:lnTo>
                      <a:pt x="20" y="57"/>
                    </a:lnTo>
                    <a:lnTo>
                      <a:pt x="19" y="58"/>
                    </a:lnTo>
                    <a:lnTo>
                      <a:pt x="19" y="58"/>
                    </a:lnTo>
                    <a:lnTo>
                      <a:pt x="18" y="58"/>
                    </a:lnTo>
                    <a:lnTo>
                      <a:pt x="17" y="59"/>
                    </a:lnTo>
                    <a:lnTo>
                      <a:pt x="16" y="59"/>
                    </a:lnTo>
                    <a:lnTo>
                      <a:pt x="15" y="59"/>
                    </a:lnTo>
                    <a:lnTo>
                      <a:pt x="14" y="60"/>
                    </a:lnTo>
                    <a:lnTo>
                      <a:pt x="13" y="60"/>
                    </a:lnTo>
                    <a:lnTo>
                      <a:pt x="12" y="61"/>
                    </a:lnTo>
                    <a:lnTo>
                      <a:pt x="11" y="61"/>
                    </a:lnTo>
                    <a:lnTo>
                      <a:pt x="10" y="62"/>
                    </a:lnTo>
                    <a:lnTo>
                      <a:pt x="9" y="62"/>
                    </a:lnTo>
                    <a:lnTo>
                      <a:pt x="8" y="63"/>
                    </a:lnTo>
                    <a:lnTo>
                      <a:pt x="7" y="64"/>
                    </a:lnTo>
                    <a:lnTo>
                      <a:pt x="6" y="64"/>
                    </a:lnTo>
                    <a:lnTo>
                      <a:pt x="5" y="65"/>
                    </a:lnTo>
                    <a:lnTo>
                      <a:pt x="5" y="65"/>
                    </a:lnTo>
                    <a:lnTo>
                      <a:pt x="4" y="65"/>
                    </a:lnTo>
                    <a:lnTo>
                      <a:pt x="3" y="66"/>
                    </a:lnTo>
                    <a:lnTo>
                      <a:pt x="3" y="66"/>
                    </a:lnTo>
                    <a:lnTo>
                      <a:pt x="2" y="66"/>
                    </a:lnTo>
                    <a:lnTo>
                      <a:pt x="2" y="67"/>
                    </a:lnTo>
                    <a:lnTo>
                      <a:pt x="1" y="67"/>
                    </a:lnTo>
                    <a:lnTo>
                      <a:pt x="1" y="67"/>
                    </a:lnTo>
                    <a:lnTo>
                      <a:pt x="1" y="67"/>
                    </a:lnTo>
                    <a:lnTo>
                      <a:pt x="0" y="67"/>
                    </a:lnTo>
                    <a:lnTo>
                      <a:pt x="0" y="67"/>
                    </a:lnTo>
                    <a:lnTo>
                      <a:pt x="0" y="67"/>
                    </a:lnTo>
                    <a:lnTo>
                      <a:pt x="0" y="68"/>
                    </a:lnTo>
                    <a:lnTo>
                      <a:pt x="0" y="67"/>
                    </a:lnTo>
                    <a:lnTo>
                      <a:pt x="0" y="67"/>
                    </a:lnTo>
                    <a:lnTo>
                      <a:pt x="0" y="67"/>
                    </a:lnTo>
                    <a:lnTo>
                      <a:pt x="0" y="67"/>
                    </a:lnTo>
                    <a:lnTo>
                      <a:pt x="0" y="67"/>
                    </a:lnTo>
                    <a:lnTo>
                      <a:pt x="0" y="67"/>
                    </a:lnTo>
                    <a:lnTo>
                      <a:pt x="0" y="67"/>
                    </a:lnTo>
                    <a:lnTo>
                      <a:pt x="0" y="66"/>
                    </a:lnTo>
                    <a:lnTo>
                      <a:pt x="0" y="66"/>
                    </a:lnTo>
                    <a:lnTo>
                      <a:pt x="0" y="66"/>
                    </a:lnTo>
                    <a:lnTo>
                      <a:pt x="0" y="65"/>
                    </a:lnTo>
                    <a:lnTo>
                      <a:pt x="0" y="65"/>
                    </a:lnTo>
                    <a:lnTo>
                      <a:pt x="0" y="65"/>
                    </a:lnTo>
                    <a:lnTo>
                      <a:pt x="0" y="64"/>
                    </a:lnTo>
                    <a:lnTo>
                      <a:pt x="0" y="64"/>
                    </a:lnTo>
                    <a:lnTo>
                      <a:pt x="0" y="63"/>
                    </a:lnTo>
                    <a:lnTo>
                      <a:pt x="0" y="62"/>
                    </a:lnTo>
                    <a:lnTo>
                      <a:pt x="0" y="62"/>
                    </a:lnTo>
                    <a:lnTo>
                      <a:pt x="0" y="61"/>
                    </a:lnTo>
                    <a:lnTo>
                      <a:pt x="0" y="61"/>
                    </a:lnTo>
                    <a:lnTo>
                      <a:pt x="0" y="60"/>
                    </a:lnTo>
                    <a:lnTo>
                      <a:pt x="0" y="59"/>
                    </a:lnTo>
                    <a:lnTo>
                      <a:pt x="0" y="59"/>
                    </a:lnTo>
                    <a:lnTo>
                      <a:pt x="1" y="58"/>
                    </a:lnTo>
                    <a:lnTo>
                      <a:pt x="1" y="57"/>
                    </a:lnTo>
                    <a:lnTo>
                      <a:pt x="1" y="56"/>
                    </a:lnTo>
                    <a:lnTo>
                      <a:pt x="1" y="56"/>
                    </a:lnTo>
                    <a:lnTo>
                      <a:pt x="1" y="55"/>
                    </a:lnTo>
                    <a:lnTo>
                      <a:pt x="1" y="54"/>
                    </a:lnTo>
                    <a:lnTo>
                      <a:pt x="2" y="53"/>
                    </a:lnTo>
                    <a:lnTo>
                      <a:pt x="2" y="53"/>
                    </a:lnTo>
                    <a:lnTo>
                      <a:pt x="2" y="52"/>
                    </a:lnTo>
                    <a:lnTo>
                      <a:pt x="2" y="51"/>
                    </a:lnTo>
                    <a:lnTo>
                      <a:pt x="3" y="50"/>
                    </a:lnTo>
                    <a:lnTo>
                      <a:pt x="3" y="49"/>
                    </a:lnTo>
                    <a:lnTo>
                      <a:pt x="3" y="48"/>
                    </a:lnTo>
                    <a:lnTo>
                      <a:pt x="4" y="48"/>
                    </a:lnTo>
                    <a:lnTo>
                      <a:pt x="4" y="47"/>
                    </a:lnTo>
                    <a:lnTo>
                      <a:pt x="4" y="46"/>
                    </a:lnTo>
                    <a:lnTo>
                      <a:pt x="5" y="45"/>
                    </a:lnTo>
                    <a:lnTo>
                      <a:pt x="5" y="44"/>
                    </a:lnTo>
                    <a:lnTo>
                      <a:pt x="5" y="43"/>
                    </a:lnTo>
                    <a:lnTo>
                      <a:pt x="6" y="42"/>
                    </a:lnTo>
                    <a:lnTo>
                      <a:pt x="6" y="42"/>
                    </a:lnTo>
                    <a:lnTo>
                      <a:pt x="7" y="41"/>
                    </a:lnTo>
                    <a:lnTo>
                      <a:pt x="7" y="40"/>
                    </a:lnTo>
                    <a:lnTo>
                      <a:pt x="8" y="39"/>
                    </a:lnTo>
                    <a:lnTo>
                      <a:pt x="8" y="38"/>
                    </a:lnTo>
                    <a:lnTo>
                      <a:pt x="9" y="37"/>
                    </a:lnTo>
                    <a:lnTo>
                      <a:pt x="9" y="37"/>
                    </a:lnTo>
                    <a:lnTo>
                      <a:pt x="10" y="36"/>
                    </a:lnTo>
                    <a:lnTo>
                      <a:pt x="10" y="35"/>
                    </a:lnTo>
                    <a:lnTo>
                      <a:pt x="11" y="34"/>
                    </a:lnTo>
                    <a:lnTo>
                      <a:pt x="11" y="34"/>
                    </a:lnTo>
                    <a:lnTo>
                      <a:pt x="12" y="33"/>
                    </a:lnTo>
                    <a:lnTo>
                      <a:pt x="12" y="32"/>
                    </a:lnTo>
                    <a:lnTo>
                      <a:pt x="13" y="31"/>
                    </a:lnTo>
                    <a:lnTo>
                      <a:pt x="13" y="31"/>
                    </a:lnTo>
                    <a:lnTo>
                      <a:pt x="14" y="30"/>
                    </a:lnTo>
                    <a:lnTo>
                      <a:pt x="14" y="29"/>
                    </a:lnTo>
                    <a:lnTo>
                      <a:pt x="15" y="29"/>
                    </a:lnTo>
                    <a:lnTo>
                      <a:pt x="15" y="28"/>
                    </a:lnTo>
                    <a:lnTo>
                      <a:pt x="16" y="28"/>
                    </a:lnTo>
                    <a:lnTo>
                      <a:pt x="16" y="27"/>
                    </a:lnTo>
                    <a:lnTo>
                      <a:pt x="17" y="26"/>
                    </a:lnTo>
                    <a:lnTo>
                      <a:pt x="18" y="26"/>
                    </a:lnTo>
                    <a:lnTo>
                      <a:pt x="18" y="25"/>
                    </a:lnTo>
                    <a:lnTo>
                      <a:pt x="19" y="25"/>
                    </a:lnTo>
                    <a:lnTo>
                      <a:pt x="19" y="24"/>
                    </a:lnTo>
                    <a:lnTo>
                      <a:pt x="20" y="24"/>
                    </a:lnTo>
                    <a:lnTo>
                      <a:pt x="21" y="23"/>
                    </a:lnTo>
                    <a:lnTo>
                      <a:pt x="22" y="23"/>
                    </a:lnTo>
                    <a:lnTo>
                      <a:pt x="22" y="23"/>
                    </a:lnTo>
                    <a:lnTo>
                      <a:pt x="23" y="22"/>
                    </a:lnTo>
                    <a:lnTo>
                      <a:pt x="24" y="22"/>
                    </a:lnTo>
                    <a:lnTo>
                      <a:pt x="25" y="22"/>
                    </a:lnTo>
                    <a:lnTo>
                      <a:pt x="26" y="21"/>
                    </a:lnTo>
                    <a:lnTo>
                      <a:pt x="27" y="21"/>
                    </a:lnTo>
                    <a:lnTo>
                      <a:pt x="28" y="21"/>
                    </a:lnTo>
                    <a:lnTo>
                      <a:pt x="29" y="20"/>
                    </a:lnTo>
                    <a:lnTo>
                      <a:pt x="30" y="20"/>
                    </a:lnTo>
                    <a:lnTo>
                      <a:pt x="31" y="20"/>
                    </a:lnTo>
                    <a:lnTo>
                      <a:pt x="32" y="19"/>
                    </a:lnTo>
                    <a:lnTo>
                      <a:pt x="33" y="19"/>
                    </a:lnTo>
                    <a:lnTo>
                      <a:pt x="33" y="19"/>
                    </a:lnTo>
                    <a:lnTo>
                      <a:pt x="34" y="19"/>
                    </a:lnTo>
                    <a:lnTo>
                      <a:pt x="35" y="18"/>
                    </a:lnTo>
                    <a:lnTo>
                      <a:pt x="36" y="18"/>
                    </a:lnTo>
                    <a:lnTo>
                      <a:pt x="37" y="18"/>
                    </a:lnTo>
                    <a:lnTo>
                      <a:pt x="37" y="17"/>
                    </a:lnTo>
                    <a:lnTo>
                      <a:pt x="38" y="17"/>
                    </a:lnTo>
                    <a:lnTo>
                      <a:pt x="39" y="17"/>
                    </a:lnTo>
                    <a:lnTo>
                      <a:pt x="39" y="17"/>
                    </a:lnTo>
                    <a:lnTo>
                      <a:pt x="40" y="16"/>
                    </a:lnTo>
                    <a:lnTo>
                      <a:pt x="41" y="16"/>
                    </a:lnTo>
                    <a:lnTo>
                      <a:pt x="41" y="16"/>
                    </a:lnTo>
                    <a:lnTo>
                      <a:pt x="42" y="15"/>
                    </a:lnTo>
                    <a:lnTo>
                      <a:pt x="42" y="15"/>
                    </a:lnTo>
                    <a:lnTo>
                      <a:pt x="42" y="15"/>
                    </a:lnTo>
                    <a:lnTo>
                      <a:pt x="43" y="14"/>
                    </a:lnTo>
                    <a:lnTo>
                      <a:pt x="43" y="14"/>
                    </a:lnTo>
                    <a:lnTo>
                      <a:pt x="44" y="14"/>
                    </a:lnTo>
                    <a:lnTo>
                      <a:pt x="44" y="13"/>
                    </a:lnTo>
                    <a:lnTo>
                      <a:pt x="45" y="13"/>
                    </a:lnTo>
                    <a:lnTo>
                      <a:pt x="45" y="13"/>
                    </a:lnTo>
                    <a:lnTo>
                      <a:pt x="45" y="12"/>
                    </a:lnTo>
                    <a:lnTo>
                      <a:pt x="46" y="12"/>
                    </a:lnTo>
                    <a:lnTo>
                      <a:pt x="46" y="11"/>
                    </a:lnTo>
                    <a:lnTo>
                      <a:pt x="46" y="11"/>
                    </a:lnTo>
                    <a:lnTo>
                      <a:pt x="47" y="10"/>
                    </a:lnTo>
                    <a:lnTo>
                      <a:pt x="47" y="10"/>
                    </a:lnTo>
                    <a:lnTo>
                      <a:pt x="47" y="9"/>
                    </a:lnTo>
                    <a:lnTo>
                      <a:pt x="47" y="8"/>
                    </a:lnTo>
                    <a:lnTo>
                      <a:pt x="48" y="8"/>
                    </a:lnTo>
                    <a:lnTo>
                      <a:pt x="48" y="7"/>
                    </a:lnTo>
                    <a:lnTo>
                      <a:pt x="48" y="7"/>
                    </a:lnTo>
                    <a:lnTo>
                      <a:pt x="48" y="6"/>
                    </a:lnTo>
                    <a:lnTo>
                      <a:pt x="48" y="6"/>
                    </a:lnTo>
                    <a:lnTo>
                      <a:pt x="49" y="5"/>
                    </a:lnTo>
                    <a:lnTo>
                      <a:pt x="49" y="5"/>
                    </a:lnTo>
                    <a:lnTo>
                      <a:pt x="49" y="5"/>
                    </a:lnTo>
                    <a:lnTo>
                      <a:pt x="49" y="4"/>
                    </a:lnTo>
                    <a:lnTo>
                      <a:pt x="49" y="4"/>
                    </a:lnTo>
                    <a:lnTo>
                      <a:pt x="49" y="4"/>
                    </a:lnTo>
                    <a:lnTo>
                      <a:pt x="49" y="3"/>
                    </a:lnTo>
                    <a:lnTo>
                      <a:pt x="49" y="3"/>
                    </a:lnTo>
                    <a:lnTo>
                      <a:pt x="49" y="3"/>
                    </a:lnTo>
                    <a:lnTo>
                      <a:pt x="49" y="2"/>
                    </a:lnTo>
                    <a:lnTo>
                      <a:pt x="49" y="2"/>
                    </a:lnTo>
                    <a:lnTo>
                      <a:pt x="49" y="2"/>
                    </a:lnTo>
                    <a:lnTo>
                      <a:pt x="49" y="1"/>
                    </a:lnTo>
                    <a:lnTo>
                      <a:pt x="49" y="1"/>
                    </a:lnTo>
                    <a:lnTo>
                      <a:pt x="49" y="1"/>
                    </a:lnTo>
                    <a:lnTo>
                      <a:pt x="49" y="1"/>
                    </a:lnTo>
                    <a:lnTo>
                      <a:pt x="49" y="1"/>
                    </a:lnTo>
                    <a:lnTo>
                      <a:pt x="49" y="1"/>
                    </a:lnTo>
                    <a:lnTo>
                      <a:pt x="49" y="0"/>
                    </a:lnTo>
                    <a:lnTo>
                      <a:pt x="49" y="0"/>
                    </a:lnTo>
                    <a:lnTo>
                      <a:pt x="49" y="0"/>
                    </a:lnTo>
                    <a:lnTo>
                      <a:pt x="49" y="0"/>
                    </a:lnTo>
                    <a:lnTo>
                      <a:pt x="49" y="0"/>
                    </a:lnTo>
                    <a:lnTo>
                      <a:pt x="49" y="0"/>
                    </a:lnTo>
                    <a:lnTo>
                      <a:pt x="49" y="0"/>
                    </a:lnTo>
                    <a:lnTo>
                      <a:pt x="49" y="0"/>
                    </a:lnTo>
                    <a:close/>
                  </a:path>
                </a:pathLst>
              </a:custGeom>
              <a:solidFill>
                <a:srgbClr val="BBBBBB">
                  <a:alpha val="100000"/>
                </a:srgbClr>
              </a:solidFill>
              <a:ln w="3175" cap="flat" cmpd="sng">
                <a:solidFill>
                  <a:srgbClr val="99CC00">
                    <a:alpha val="100000"/>
                  </a:srgbClr>
                </a:solidFill>
                <a:prstDash val="solid"/>
                <a:headEnd type="none" w="med" len="med"/>
                <a:tailEnd type="none" w="med" len="med"/>
              </a:ln>
            </p:spPr>
            <p:txBody>
              <a:bodyPr/>
              <a:lstStyle/>
              <a:p>
                <a:endParaRPr lang="zh-CN" altLang="en-US"/>
              </a:p>
            </p:txBody>
          </p:sp>
          <p:sp>
            <p:nvSpPr>
              <p:cNvPr id="22544" name="任意多边形 22543"/>
              <p:cNvSpPr/>
              <p:nvPr/>
            </p:nvSpPr>
            <p:spPr>
              <a:xfrm>
                <a:off x="3587" y="2596"/>
                <a:ext cx="74" cy="37"/>
              </a:xfrm>
              <a:custGeom>
                <a:avLst/>
                <a:gdLst/>
                <a:ahLst/>
                <a:cxnLst/>
                <a:rect l="0" t="0" r="0" b="0"/>
                <a:pathLst>
                  <a:path w="74" h="37">
                    <a:moveTo>
                      <a:pt x="73" y="0"/>
                    </a:moveTo>
                    <a:lnTo>
                      <a:pt x="73" y="0"/>
                    </a:lnTo>
                    <a:lnTo>
                      <a:pt x="72" y="1"/>
                    </a:lnTo>
                    <a:lnTo>
                      <a:pt x="72" y="1"/>
                    </a:lnTo>
                    <a:lnTo>
                      <a:pt x="71" y="2"/>
                    </a:lnTo>
                    <a:lnTo>
                      <a:pt x="71" y="2"/>
                    </a:lnTo>
                    <a:lnTo>
                      <a:pt x="70" y="3"/>
                    </a:lnTo>
                    <a:lnTo>
                      <a:pt x="70" y="3"/>
                    </a:lnTo>
                    <a:lnTo>
                      <a:pt x="69" y="4"/>
                    </a:lnTo>
                    <a:lnTo>
                      <a:pt x="69" y="5"/>
                    </a:lnTo>
                    <a:lnTo>
                      <a:pt x="68" y="5"/>
                    </a:lnTo>
                    <a:lnTo>
                      <a:pt x="68" y="6"/>
                    </a:lnTo>
                    <a:lnTo>
                      <a:pt x="67" y="6"/>
                    </a:lnTo>
                    <a:lnTo>
                      <a:pt x="67" y="7"/>
                    </a:lnTo>
                    <a:lnTo>
                      <a:pt x="66" y="7"/>
                    </a:lnTo>
                    <a:lnTo>
                      <a:pt x="66" y="8"/>
                    </a:lnTo>
                    <a:lnTo>
                      <a:pt x="65" y="9"/>
                    </a:lnTo>
                    <a:lnTo>
                      <a:pt x="65" y="9"/>
                    </a:lnTo>
                    <a:lnTo>
                      <a:pt x="64" y="10"/>
                    </a:lnTo>
                    <a:lnTo>
                      <a:pt x="64" y="10"/>
                    </a:lnTo>
                    <a:lnTo>
                      <a:pt x="63" y="11"/>
                    </a:lnTo>
                    <a:lnTo>
                      <a:pt x="63" y="12"/>
                    </a:lnTo>
                    <a:lnTo>
                      <a:pt x="62" y="12"/>
                    </a:lnTo>
                    <a:lnTo>
                      <a:pt x="62" y="13"/>
                    </a:lnTo>
                    <a:lnTo>
                      <a:pt x="61" y="14"/>
                    </a:lnTo>
                    <a:lnTo>
                      <a:pt x="61" y="14"/>
                    </a:lnTo>
                    <a:lnTo>
                      <a:pt x="60" y="15"/>
                    </a:lnTo>
                    <a:lnTo>
                      <a:pt x="59" y="16"/>
                    </a:lnTo>
                    <a:lnTo>
                      <a:pt x="59" y="17"/>
                    </a:lnTo>
                    <a:lnTo>
                      <a:pt x="58" y="17"/>
                    </a:lnTo>
                    <a:lnTo>
                      <a:pt x="58" y="18"/>
                    </a:lnTo>
                    <a:lnTo>
                      <a:pt x="57" y="19"/>
                    </a:lnTo>
                    <a:lnTo>
                      <a:pt x="57" y="20"/>
                    </a:lnTo>
                    <a:lnTo>
                      <a:pt x="56" y="21"/>
                    </a:lnTo>
                    <a:lnTo>
                      <a:pt x="56" y="21"/>
                    </a:lnTo>
                    <a:lnTo>
                      <a:pt x="55" y="22"/>
                    </a:lnTo>
                    <a:lnTo>
                      <a:pt x="54" y="23"/>
                    </a:lnTo>
                    <a:lnTo>
                      <a:pt x="54" y="24"/>
                    </a:lnTo>
                    <a:lnTo>
                      <a:pt x="53" y="24"/>
                    </a:lnTo>
                    <a:lnTo>
                      <a:pt x="52" y="25"/>
                    </a:lnTo>
                    <a:lnTo>
                      <a:pt x="51" y="26"/>
                    </a:lnTo>
                    <a:lnTo>
                      <a:pt x="50" y="27"/>
                    </a:lnTo>
                    <a:lnTo>
                      <a:pt x="49" y="27"/>
                    </a:lnTo>
                    <a:lnTo>
                      <a:pt x="48" y="28"/>
                    </a:lnTo>
                    <a:lnTo>
                      <a:pt x="47" y="29"/>
                    </a:lnTo>
                    <a:lnTo>
                      <a:pt x="46" y="29"/>
                    </a:lnTo>
                    <a:lnTo>
                      <a:pt x="45" y="30"/>
                    </a:lnTo>
                    <a:lnTo>
                      <a:pt x="44" y="30"/>
                    </a:lnTo>
                    <a:lnTo>
                      <a:pt x="43" y="31"/>
                    </a:lnTo>
                    <a:lnTo>
                      <a:pt x="41" y="32"/>
                    </a:lnTo>
                    <a:lnTo>
                      <a:pt x="40" y="32"/>
                    </a:lnTo>
                    <a:lnTo>
                      <a:pt x="39" y="33"/>
                    </a:lnTo>
                    <a:lnTo>
                      <a:pt x="37" y="33"/>
                    </a:lnTo>
                    <a:lnTo>
                      <a:pt x="36" y="33"/>
                    </a:lnTo>
                    <a:lnTo>
                      <a:pt x="34" y="34"/>
                    </a:lnTo>
                    <a:lnTo>
                      <a:pt x="32" y="34"/>
                    </a:lnTo>
                    <a:lnTo>
                      <a:pt x="31" y="34"/>
                    </a:lnTo>
                    <a:lnTo>
                      <a:pt x="29" y="35"/>
                    </a:lnTo>
                    <a:lnTo>
                      <a:pt x="27" y="35"/>
                    </a:lnTo>
                    <a:lnTo>
                      <a:pt x="26" y="35"/>
                    </a:lnTo>
                    <a:lnTo>
                      <a:pt x="24" y="35"/>
                    </a:lnTo>
                    <a:lnTo>
                      <a:pt x="22" y="35"/>
                    </a:lnTo>
                    <a:lnTo>
                      <a:pt x="20" y="35"/>
                    </a:lnTo>
                    <a:lnTo>
                      <a:pt x="18" y="35"/>
                    </a:lnTo>
                    <a:lnTo>
                      <a:pt x="16" y="36"/>
                    </a:lnTo>
                    <a:lnTo>
                      <a:pt x="14" y="36"/>
                    </a:lnTo>
                    <a:lnTo>
                      <a:pt x="12" y="36"/>
                    </a:lnTo>
                    <a:lnTo>
                      <a:pt x="10" y="36"/>
                    </a:lnTo>
                    <a:lnTo>
                      <a:pt x="9" y="36"/>
                    </a:lnTo>
                    <a:lnTo>
                      <a:pt x="7" y="36"/>
                    </a:lnTo>
                    <a:lnTo>
                      <a:pt x="6" y="36"/>
                    </a:lnTo>
                    <a:lnTo>
                      <a:pt x="5" y="36"/>
                    </a:lnTo>
                    <a:lnTo>
                      <a:pt x="4" y="36"/>
                    </a:lnTo>
                    <a:lnTo>
                      <a:pt x="3" y="36"/>
                    </a:lnTo>
                    <a:lnTo>
                      <a:pt x="2" y="36"/>
                    </a:lnTo>
                    <a:lnTo>
                      <a:pt x="1" y="36"/>
                    </a:lnTo>
                    <a:lnTo>
                      <a:pt x="1" y="36"/>
                    </a:lnTo>
                    <a:lnTo>
                      <a:pt x="0" y="36"/>
                    </a:lnTo>
                    <a:lnTo>
                      <a:pt x="0" y="36"/>
                    </a:lnTo>
                    <a:lnTo>
                      <a:pt x="0" y="36"/>
                    </a:lnTo>
                    <a:lnTo>
                      <a:pt x="0" y="36"/>
                    </a:lnTo>
                    <a:lnTo>
                      <a:pt x="0" y="35"/>
                    </a:lnTo>
                    <a:lnTo>
                      <a:pt x="0" y="35"/>
                    </a:lnTo>
                    <a:lnTo>
                      <a:pt x="0" y="35"/>
                    </a:lnTo>
                    <a:lnTo>
                      <a:pt x="0" y="35"/>
                    </a:lnTo>
                    <a:lnTo>
                      <a:pt x="1" y="35"/>
                    </a:lnTo>
                    <a:lnTo>
                      <a:pt x="1" y="34"/>
                    </a:lnTo>
                    <a:lnTo>
                      <a:pt x="1" y="34"/>
                    </a:lnTo>
                    <a:lnTo>
                      <a:pt x="2" y="33"/>
                    </a:lnTo>
                    <a:lnTo>
                      <a:pt x="3" y="33"/>
                    </a:lnTo>
                    <a:lnTo>
                      <a:pt x="4" y="32"/>
                    </a:lnTo>
                    <a:lnTo>
                      <a:pt x="4" y="31"/>
                    </a:lnTo>
                    <a:lnTo>
                      <a:pt x="5" y="30"/>
                    </a:lnTo>
                    <a:lnTo>
                      <a:pt x="6" y="30"/>
                    </a:lnTo>
                    <a:lnTo>
                      <a:pt x="7" y="29"/>
                    </a:lnTo>
                    <a:lnTo>
                      <a:pt x="9" y="28"/>
                    </a:lnTo>
                    <a:lnTo>
                      <a:pt x="10" y="27"/>
                    </a:lnTo>
                    <a:lnTo>
                      <a:pt x="11" y="25"/>
                    </a:lnTo>
                    <a:lnTo>
                      <a:pt x="12" y="24"/>
                    </a:lnTo>
                    <a:lnTo>
                      <a:pt x="13" y="23"/>
                    </a:lnTo>
                    <a:lnTo>
                      <a:pt x="15" y="22"/>
                    </a:lnTo>
                    <a:lnTo>
                      <a:pt x="16" y="21"/>
                    </a:lnTo>
                    <a:lnTo>
                      <a:pt x="17" y="20"/>
                    </a:lnTo>
                    <a:lnTo>
                      <a:pt x="18" y="19"/>
                    </a:lnTo>
                    <a:lnTo>
                      <a:pt x="19" y="19"/>
                    </a:lnTo>
                    <a:lnTo>
                      <a:pt x="20" y="18"/>
                    </a:lnTo>
                    <a:lnTo>
                      <a:pt x="21" y="17"/>
                    </a:lnTo>
                    <a:lnTo>
                      <a:pt x="22" y="16"/>
                    </a:lnTo>
                    <a:lnTo>
                      <a:pt x="23" y="16"/>
                    </a:lnTo>
                    <a:lnTo>
                      <a:pt x="24" y="15"/>
                    </a:lnTo>
                    <a:lnTo>
                      <a:pt x="25" y="14"/>
                    </a:lnTo>
                    <a:lnTo>
                      <a:pt x="25" y="14"/>
                    </a:lnTo>
                    <a:lnTo>
                      <a:pt x="26" y="13"/>
                    </a:lnTo>
                    <a:lnTo>
                      <a:pt x="27" y="12"/>
                    </a:lnTo>
                    <a:lnTo>
                      <a:pt x="28" y="12"/>
                    </a:lnTo>
                    <a:lnTo>
                      <a:pt x="28" y="11"/>
                    </a:lnTo>
                    <a:lnTo>
                      <a:pt x="29" y="11"/>
                    </a:lnTo>
                    <a:lnTo>
                      <a:pt x="30" y="10"/>
                    </a:lnTo>
                    <a:lnTo>
                      <a:pt x="31" y="10"/>
                    </a:lnTo>
                    <a:lnTo>
                      <a:pt x="32" y="9"/>
                    </a:lnTo>
                    <a:lnTo>
                      <a:pt x="32" y="9"/>
                    </a:lnTo>
                    <a:lnTo>
                      <a:pt x="33" y="9"/>
                    </a:lnTo>
                    <a:lnTo>
                      <a:pt x="34" y="8"/>
                    </a:lnTo>
                    <a:lnTo>
                      <a:pt x="35" y="8"/>
                    </a:lnTo>
                    <a:lnTo>
                      <a:pt x="35" y="8"/>
                    </a:lnTo>
                    <a:lnTo>
                      <a:pt x="36" y="7"/>
                    </a:lnTo>
                    <a:lnTo>
                      <a:pt x="37" y="7"/>
                    </a:lnTo>
                    <a:lnTo>
                      <a:pt x="38" y="7"/>
                    </a:lnTo>
                    <a:lnTo>
                      <a:pt x="38" y="6"/>
                    </a:lnTo>
                    <a:lnTo>
                      <a:pt x="39" y="6"/>
                    </a:lnTo>
                    <a:lnTo>
                      <a:pt x="40" y="6"/>
                    </a:lnTo>
                    <a:lnTo>
                      <a:pt x="41" y="5"/>
                    </a:lnTo>
                    <a:lnTo>
                      <a:pt x="42" y="5"/>
                    </a:lnTo>
                    <a:lnTo>
                      <a:pt x="43" y="5"/>
                    </a:lnTo>
                    <a:lnTo>
                      <a:pt x="44" y="5"/>
                    </a:lnTo>
                    <a:lnTo>
                      <a:pt x="45" y="4"/>
                    </a:lnTo>
                    <a:lnTo>
                      <a:pt x="47" y="4"/>
                    </a:lnTo>
                    <a:lnTo>
                      <a:pt x="48" y="4"/>
                    </a:lnTo>
                    <a:lnTo>
                      <a:pt x="49" y="3"/>
                    </a:lnTo>
                    <a:lnTo>
                      <a:pt x="51" y="3"/>
                    </a:lnTo>
                    <a:lnTo>
                      <a:pt x="52" y="3"/>
                    </a:lnTo>
                    <a:lnTo>
                      <a:pt x="54" y="3"/>
                    </a:lnTo>
                    <a:lnTo>
                      <a:pt x="56" y="2"/>
                    </a:lnTo>
                    <a:lnTo>
                      <a:pt x="57" y="2"/>
                    </a:lnTo>
                    <a:lnTo>
                      <a:pt x="59" y="2"/>
                    </a:lnTo>
                    <a:lnTo>
                      <a:pt x="61" y="1"/>
                    </a:lnTo>
                    <a:lnTo>
                      <a:pt x="62" y="1"/>
                    </a:lnTo>
                    <a:lnTo>
                      <a:pt x="64" y="1"/>
                    </a:lnTo>
                    <a:lnTo>
                      <a:pt x="65" y="1"/>
                    </a:lnTo>
                    <a:lnTo>
                      <a:pt x="67" y="1"/>
                    </a:lnTo>
                    <a:lnTo>
                      <a:pt x="68" y="0"/>
                    </a:lnTo>
                    <a:lnTo>
                      <a:pt x="69" y="0"/>
                    </a:lnTo>
                    <a:lnTo>
                      <a:pt x="70" y="0"/>
                    </a:lnTo>
                    <a:lnTo>
                      <a:pt x="71" y="0"/>
                    </a:lnTo>
                    <a:lnTo>
                      <a:pt x="71" y="0"/>
                    </a:lnTo>
                    <a:lnTo>
                      <a:pt x="72" y="0"/>
                    </a:lnTo>
                    <a:lnTo>
                      <a:pt x="72" y="0"/>
                    </a:lnTo>
                    <a:lnTo>
                      <a:pt x="73" y="0"/>
                    </a:lnTo>
                    <a:lnTo>
                      <a:pt x="73" y="0"/>
                    </a:lnTo>
                    <a:lnTo>
                      <a:pt x="73" y="0"/>
                    </a:lnTo>
                    <a:lnTo>
                      <a:pt x="73" y="0"/>
                    </a:lnTo>
                    <a:lnTo>
                      <a:pt x="73" y="0"/>
                    </a:lnTo>
                    <a:lnTo>
                      <a:pt x="73" y="0"/>
                    </a:lnTo>
                    <a:lnTo>
                      <a:pt x="73" y="0"/>
                    </a:lnTo>
                    <a:lnTo>
                      <a:pt x="73" y="0"/>
                    </a:lnTo>
                    <a:lnTo>
                      <a:pt x="73" y="0"/>
                    </a:lnTo>
                    <a:lnTo>
                      <a:pt x="73" y="0"/>
                    </a:lnTo>
                    <a:lnTo>
                      <a:pt x="73" y="0"/>
                    </a:lnTo>
                    <a:lnTo>
                      <a:pt x="73" y="0"/>
                    </a:lnTo>
                    <a:lnTo>
                      <a:pt x="73" y="0"/>
                    </a:lnTo>
                    <a:lnTo>
                      <a:pt x="73" y="0"/>
                    </a:lnTo>
                    <a:lnTo>
                      <a:pt x="73" y="0"/>
                    </a:lnTo>
                    <a:lnTo>
                      <a:pt x="73" y="0"/>
                    </a:lnTo>
                    <a:lnTo>
                      <a:pt x="73" y="0"/>
                    </a:lnTo>
                    <a:lnTo>
                      <a:pt x="73" y="0"/>
                    </a:lnTo>
                    <a:lnTo>
                      <a:pt x="73" y="0"/>
                    </a:lnTo>
                    <a:lnTo>
                      <a:pt x="73" y="0"/>
                    </a:lnTo>
                    <a:close/>
                  </a:path>
                </a:pathLst>
              </a:custGeom>
              <a:solidFill>
                <a:srgbClr val="BBBBBB">
                  <a:alpha val="100000"/>
                </a:srgbClr>
              </a:solidFill>
              <a:ln w="3175" cap="flat" cmpd="sng">
                <a:solidFill>
                  <a:srgbClr val="99CC00">
                    <a:alpha val="100000"/>
                  </a:srgbClr>
                </a:solidFill>
                <a:prstDash val="solid"/>
                <a:headEnd type="none" w="med" len="med"/>
                <a:tailEnd type="none" w="med" len="med"/>
              </a:ln>
            </p:spPr>
            <p:txBody>
              <a:bodyPr/>
              <a:lstStyle/>
              <a:p>
                <a:endParaRPr lang="zh-CN" altLang="en-US"/>
              </a:p>
            </p:txBody>
          </p:sp>
          <p:sp>
            <p:nvSpPr>
              <p:cNvPr id="22545" name="任意多边形 22544"/>
              <p:cNvSpPr/>
              <p:nvPr/>
            </p:nvSpPr>
            <p:spPr>
              <a:xfrm>
                <a:off x="3554" y="2650"/>
                <a:ext cx="75" cy="28"/>
              </a:xfrm>
              <a:custGeom>
                <a:avLst/>
                <a:gdLst/>
                <a:ahLst/>
                <a:cxnLst/>
                <a:rect l="0" t="0" r="0" b="0"/>
                <a:pathLst>
                  <a:path w="75" h="28">
                    <a:moveTo>
                      <a:pt x="74" y="4"/>
                    </a:moveTo>
                    <a:lnTo>
                      <a:pt x="73" y="5"/>
                    </a:lnTo>
                    <a:lnTo>
                      <a:pt x="73" y="5"/>
                    </a:lnTo>
                    <a:lnTo>
                      <a:pt x="72" y="6"/>
                    </a:lnTo>
                    <a:lnTo>
                      <a:pt x="71" y="6"/>
                    </a:lnTo>
                    <a:lnTo>
                      <a:pt x="71" y="7"/>
                    </a:lnTo>
                    <a:lnTo>
                      <a:pt x="70" y="7"/>
                    </a:lnTo>
                    <a:lnTo>
                      <a:pt x="70" y="8"/>
                    </a:lnTo>
                    <a:lnTo>
                      <a:pt x="69" y="9"/>
                    </a:lnTo>
                    <a:lnTo>
                      <a:pt x="69" y="9"/>
                    </a:lnTo>
                    <a:lnTo>
                      <a:pt x="68" y="10"/>
                    </a:lnTo>
                    <a:lnTo>
                      <a:pt x="68" y="10"/>
                    </a:lnTo>
                    <a:lnTo>
                      <a:pt x="67" y="11"/>
                    </a:lnTo>
                    <a:lnTo>
                      <a:pt x="67" y="11"/>
                    </a:lnTo>
                    <a:lnTo>
                      <a:pt x="66" y="12"/>
                    </a:lnTo>
                    <a:lnTo>
                      <a:pt x="66" y="12"/>
                    </a:lnTo>
                    <a:lnTo>
                      <a:pt x="65" y="13"/>
                    </a:lnTo>
                    <a:lnTo>
                      <a:pt x="65" y="14"/>
                    </a:lnTo>
                    <a:lnTo>
                      <a:pt x="64" y="14"/>
                    </a:lnTo>
                    <a:lnTo>
                      <a:pt x="64" y="15"/>
                    </a:lnTo>
                    <a:lnTo>
                      <a:pt x="63" y="15"/>
                    </a:lnTo>
                    <a:lnTo>
                      <a:pt x="63" y="16"/>
                    </a:lnTo>
                    <a:lnTo>
                      <a:pt x="62" y="16"/>
                    </a:lnTo>
                    <a:lnTo>
                      <a:pt x="62" y="17"/>
                    </a:lnTo>
                    <a:lnTo>
                      <a:pt x="61" y="17"/>
                    </a:lnTo>
                    <a:lnTo>
                      <a:pt x="61" y="17"/>
                    </a:lnTo>
                    <a:lnTo>
                      <a:pt x="60" y="18"/>
                    </a:lnTo>
                    <a:lnTo>
                      <a:pt x="60" y="18"/>
                    </a:lnTo>
                    <a:lnTo>
                      <a:pt x="59" y="18"/>
                    </a:lnTo>
                    <a:lnTo>
                      <a:pt x="59" y="19"/>
                    </a:lnTo>
                    <a:lnTo>
                      <a:pt x="58" y="19"/>
                    </a:lnTo>
                    <a:lnTo>
                      <a:pt x="58" y="19"/>
                    </a:lnTo>
                    <a:lnTo>
                      <a:pt x="57" y="20"/>
                    </a:lnTo>
                    <a:lnTo>
                      <a:pt x="57" y="20"/>
                    </a:lnTo>
                    <a:lnTo>
                      <a:pt x="56" y="20"/>
                    </a:lnTo>
                    <a:lnTo>
                      <a:pt x="56" y="21"/>
                    </a:lnTo>
                    <a:lnTo>
                      <a:pt x="55" y="21"/>
                    </a:lnTo>
                    <a:lnTo>
                      <a:pt x="55" y="21"/>
                    </a:lnTo>
                    <a:lnTo>
                      <a:pt x="54" y="21"/>
                    </a:lnTo>
                    <a:lnTo>
                      <a:pt x="54" y="22"/>
                    </a:lnTo>
                    <a:lnTo>
                      <a:pt x="54" y="22"/>
                    </a:lnTo>
                    <a:lnTo>
                      <a:pt x="53" y="22"/>
                    </a:lnTo>
                    <a:lnTo>
                      <a:pt x="53" y="23"/>
                    </a:lnTo>
                    <a:lnTo>
                      <a:pt x="52" y="23"/>
                    </a:lnTo>
                    <a:lnTo>
                      <a:pt x="52" y="23"/>
                    </a:lnTo>
                    <a:lnTo>
                      <a:pt x="52" y="23"/>
                    </a:lnTo>
                    <a:lnTo>
                      <a:pt x="52" y="24"/>
                    </a:lnTo>
                    <a:lnTo>
                      <a:pt x="51" y="24"/>
                    </a:lnTo>
                    <a:lnTo>
                      <a:pt x="51" y="24"/>
                    </a:lnTo>
                    <a:lnTo>
                      <a:pt x="51" y="25"/>
                    </a:lnTo>
                    <a:lnTo>
                      <a:pt x="50" y="25"/>
                    </a:lnTo>
                    <a:lnTo>
                      <a:pt x="50" y="25"/>
                    </a:lnTo>
                    <a:lnTo>
                      <a:pt x="49" y="25"/>
                    </a:lnTo>
                    <a:lnTo>
                      <a:pt x="49" y="25"/>
                    </a:lnTo>
                    <a:lnTo>
                      <a:pt x="48" y="26"/>
                    </a:lnTo>
                    <a:lnTo>
                      <a:pt x="47" y="26"/>
                    </a:lnTo>
                    <a:lnTo>
                      <a:pt x="46" y="26"/>
                    </a:lnTo>
                    <a:lnTo>
                      <a:pt x="45" y="26"/>
                    </a:lnTo>
                    <a:lnTo>
                      <a:pt x="44" y="26"/>
                    </a:lnTo>
                    <a:lnTo>
                      <a:pt x="42" y="26"/>
                    </a:lnTo>
                    <a:lnTo>
                      <a:pt x="41" y="26"/>
                    </a:lnTo>
                    <a:lnTo>
                      <a:pt x="40" y="26"/>
                    </a:lnTo>
                    <a:lnTo>
                      <a:pt x="38" y="26"/>
                    </a:lnTo>
                    <a:lnTo>
                      <a:pt x="36" y="26"/>
                    </a:lnTo>
                    <a:lnTo>
                      <a:pt x="35" y="27"/>
                    </a:lnTo>
                    <a:lnTo>
                      <a:pt x="33" y="26"/>
                    </a:lnTo>
                    <a:lnTo>
                      <a:pt x="31" y="26"/>
                    </a:lnTo>
                    <a:lnTo>
                      <a:pt x="29" y="26"/>
                    </a:lnTo>
                    <a:lnTo>
                      <a:pt x="28" y="26"/>
                    </a:lnTo>
                    <a:lnTo>
                      <a:pt x="26" y="26"/>
                    </a:lnTo>
                    <a:lnTo>
                      <a:pt x="24" y="26"/>
                    </a:lnTo>
                    <a:lnTo>
                      <a:pt x="23" y="26"/>
                    </a:lnTo>
                    <a:lnTo>
                      <a:pt x="21" y="25"/>
                    </a:lnTo>
                    <a:lnTo>
                      <a:pt x="20" y="25"/>
                    </a:lnTo>
                    <a:lnTo>
                      <a:pt x="18" y="25"/>
                    </a:lnTo>
                    <a:lnTo>
                      <a:pt x="17" y="24"/>
                    </a:lnTo>
                    <a:lnTo>
                      <a:pt x="15" y="24"/>
                    </a:lnTo>
                    <a:lnTo>
                      <a:pt x="14" y="24"/>
                    </a:lnTo>
                    <a:lnTo>
                      <a:pt x="13" y="23"/>
                    </a:lnTo>
                    <a:lnTo>
                      <a:pt x="11" y="23"/>
                    </a:lnTo>
                    <a:lnTo>
                      <a:pt x="10" y="22"/>
                    </a:lnTo>
                    <a:lnTo>
                      <a:pt x="9" y="21"/>
                    </a:lnTo>
                    <a:lnTo>
                      <a:pt x="8" y="21"/>
                    </a:lnTo>
                    <a:lnTo>
                      <a:pt x="7" y="20"/>
                    </a:lnTo>
                    <a:lnTo>
                      <a:pt x="6" y="20"/>
                    </a:lnTo>
                    <a:lnTo>
                      <a:pt x="5" y="20"/>
                    </a:lnTo>
                    <a:lnTo>
                      <a:pt x="4" y="19"/>
                    </a:lnTo>
                    <a:lnTo>
                      <a:pt x="3" y="19"/>
                    </a:lnTo>
                    <a:lnTo>
                      <a:pt x="2" y="19"/>
                    </a:lnTo>
                    <a:lnTo>
                      <a:pt x="2" y="18"/>
                    </a:lnTo>
                    <a:lnTo>
                      <a:pt x="1" y="18"/>
                    </a:lnTo>
                    <a:lnTo>
                      <a:pt x="1" y="18"/>
                    </a:lnTo>
                    <a:lnTo>
                      <a:pt x="0" y="18"/>
                    </a:lnTo>
                    <a:lnTo>
                      <a:pt x="0" y="18"/>
                    </a:lnTo>
                    <a:lnTo>
                      <a:pt x="0" y="18"/>
                    </a:lnTo>
                    <a:lnTo>
                      <a:pt x="0" y="18"/>
                    </a:lnTo>
                    <a:lnTo>
                      <a:pt x="0" y="18"/>
                    </a:lnTo>
                    <a:lnTo>
                      <a:pt x="0" y="17"/>
                    </a:lnTo>
                    <a:lnTo>
                      <a:pt x="0" y="17"/>
                    </a:lnTo>
                    <a:lnTo>
                      <a:pt x="0" y="17"/>
                    </a:lnTo>
                    <a:lnTo>
                      <a:pt x="1" y="17"/>
                    </a:lnTo>
                    <a:lnTo>
                      <a:pt x="1" y="17"/>
                    </a:lnTo>
                    <a:lnTo>
                      <a:pt x="2" y="16"/>
                    </a:lnTo>
                    <a:lnTo>
                      <a:pt x="3" y="16"/>
                    </a:lnTo>
                    <a:lnTo>
                      <a:pt x="4" y="15"/>
                    </a:lnTo>
                    <a:lnTo>
                      <a:pt x="5" y="15"/>
                    </a:lnTo>
                    <a:lnTo>
                      <a:pt x="6" y="14"/>
                    </a:lnTo>
                    <a:lnTo>
                      <a:pt x="7" y="13"/>
                    </a:lnTo>
                    <a:lnTo>
                      <a:pt x="9" y="12"/>
                    </a:lnTo>
                    <a:lnTo>
                      <a:pt x="11" y="12"/>
                    </a:lnTo>
                    <a:lnTo>
                      <a:pt x="12" y="11"/>
                    </a:lnTo>
                    <a:lnTo>
                      <a:pt x="14" y="10"/>
                    </a:lnTo>
                    <a:lnTo>
                      <a:pt x="16" y="9"/>
                    </a:lnTo>
                    <a:lnTo>
                      <a:pt x="18" y="7"/>
                    </a:lnTo>
                    <a:lnTo>
                      <a:pt x="20" y="6"/>
                    </a:lnTo>
                    <a:lnTo>
                      <a:pt x="22" y="5"/>
                    </a:lnTo>
                    <a:lnTo>
                      <a:pt x="24" y="5"/>
                    </a:lnTo>
                    <a:lnTo>
                      <a:pt x="26" y="4"/>
                    </a:lnTo>
                    <a:lnTo>
                      <a:pt x="28" y="3"/>
                    </a:lnTo>
                    <a:lnTo>
                      <a:pt x="29" y="2"/>
                    </a:lnTo>
                    <a:lnTo>
                      <a:pt x="31" y="2"/>
                    </a:lnTo>
                    <a:lnTo>
                      <a:pt x="33" y="1"/>
                    </a:lnTo>
                    <a:lnTo>
                      <a:pt x="34" y="1"/>
                    </a:lnTo>
                    <a:lnTo>
                      <a:pt x="36" y="0"/>
                    </a:lnTo>
                    <a:lnTo>
                      <a:pt x="37" y="0"/>
                    </a:lnTo>
                    <a:lnTo>
                      <a:pt x="39" y="0"/>
                    </a:lnTo>
                    <a:lnTo>
                      <a:pt x="40" y="0"/>
                    </a:lnTo>
                    <a:lnTo>
                      <a:pt x="41" y="0"/>
                    </a:lnTo>
                    <a:lnTo>
                      <a:pt x="43" y="0"/>
                    </a:lnTo>
                    <a:lnTo>
                      <a:pt x="44" y="0"/>
                    </a:lnTo>
                    <a:lnTo>
                      <a:pt x="45" y="0"/>
                    </a:lnTo>
                    <a:lnTo>
                      <a:pt x="47" y="0"/>
                    </a:lnTo>
                    <a:lnTo>
                      <a:pt x="48" y="0"/>
                    </a:lnTo>
                    <a:lnTo>
                      <a:pt x="49" y="0"/>
                    </a:lnTo>
                    <a:lnTo>
                      <a:pt x="50" y="0"/>
                    </a:lnTo>
                    <a:lnTo>
                      <a:pt x="52" y="0"/>
                    </a:lnTo>
                    <a:lnTo>
                      <a:pt x="53" y="0"/>
                    </a:lnTo>
                    <a:lnTo>
                      <a:pt x="54" y="0"/>
                    </a:lnTo>
                    <a:lnTo>
                      <a:pt x="56" y="0"/>
                    </a:lnTo>
                    <a:lnTo>
                      <a:pt x="57" y="1"/>
                    </a:lnTo>
                    <a:lnTo>
                      <a:pt x="58" y="1"/>
                    </a:lnTo>
                    <a:lnTo>
                      <a:pt x="59" y="1"/>
                    </a:lnTo>
                    <a:lnTo>
                      <a:pt x="61" y="1"/>
                    </a:lnTo>
                    <a:lnTo>
                      <a:pt x="62" y="1"/>
                    </a:lnTo>
                    <a:lnTo>
                      <a:pt x="63" y="2"/>
                    </a:lnTo>
                    <a:lnTo>
                      <a:pt x="65" y="2"/>
                    </a:lnTo>
                    <a:lnTo>
                      <a:pt x="66" y="2"/>
                    </a:lnTo>
                    <a:lnTo>
                      <a:pt x="67" y="3"/>
                    </a:lnTo>
                    <a:lnTo>
                      <a:pt x="68" y="3"/>
                    </a:lnTo>
                    <a:lnTo>
                      <a:pt x="69" y="3"/>
                    </a:lnTo>
                    <a:lnTo>
                      <a:pt x="70" y="3"/>
                    </a:lnTo>
                    <a:lnTo>
                      <a:pt x="70" y="3"/>
                    </a:lnTo>
                    <a:lnTo>
                      <a:pt x="71" y="3"/>
                    </a:lnTo>
                    <a:lnTo>
                      <a:pt x="72" y="4"/>
                    </a:lnTo>
                    <a:lnTo>
                      <a:pt x="72" y="4"/>
                    </a:lnTo>
                    <a:lnTo>
                      <a:pt x="73" y="4"/>
                    </a:lnTo>
                    <a:lnTo>
                      <a:pt x="73" y="4"/>
                    </a:lnTo>
                    <a:lnTo>
                      <a:pt x="73" y="4"/>
                    </a:lnTo>
                    <a:lnTo>
                      <a:pt x="73" y="4"/>
                    </a:lnTo>
                    <a:lnTo>
                      <a:pt x="73" y="4"/>
                    </a:lnTo>
                    <a:lnTo>
                      <a:pt x="74" y="4"/>
                    </a:lnTo>
                    <a:lnTo>
                      <a:pt x="74" y="4"/>
                    </a:lnTo>
                    <a:lnTo>
                      <a:pt x="74" y="4"/>
                    </a:lnTo>
                    <a:lnTo>
                      <a:pt x="74" y="4"/>
                    </a:lnTo>
                    <a:lnTo>
                      <a:pt x="74" y="4"/>
                    </a:lnTo>
                    <a:lnTo>
                      <a:pt x="74" y="4"/>
                    </a:lnTo>
                    <a:lnTo>
                      <a:pt x="74" y="4"/>
                    </a:lnTo>
                    <a:lnTo>
                      <a:pt x="74" y="4"/>
                    </a:lnTo>
                    <a:lnTo>
                      <a:pt x="74" y="4"/>
                    </a:lnTo>
                    <a:lnTo>
                      <a:pt x="74" y="4"/>
                    </a:lnTo>
                    <a:lnTo>
                      <a:pt x="74" y="4"/>
                    </a:lnTo>
                    <a:lnTo>
                      <a:pt x="74" y="4"/>
                    </a:lnTo>
                    <a:lnTo>
                      <a:pt x="74" y="4"/>
                    </a:lnTo>
                    <a:lnTo>
                      <a:pt x="74" y="4"/>
                    </a:lnTo>
                    <a:lnTo>
                      <a:pt x="74" y="4"/>
                    </a:lnTo>
                    <a:lnTo>
                      <a:pt x="74" y="4"/>
                    </a:lnTo>
                    <a:lnTo>
                      <a:pt x="74" y="4"/>
                    </a:lnTo>
                    <a:close/>
                  </a:path>
                </a:pathLst>
              </a:custGeom>
              <a:solidFill>
                <a:srgbClr val="BBBBBB">
                  <a:alpha val="100000"/>
                </a:srgbClr>
              </a:solidFill>
              <a:ln w="3175" cap="flat" cmpd="sng">
                <a:solidFill>
                  <a:srgbClr val="99CC00">
                    <a:alpha val="100000"/>
                  </a:srgbClr>
                </a:solidFill>
                <a:prstDash val="solid"/>
                <a:headEnd type="none" w="med" len="med"/>
                <a:tailEnd type="none" w="med" len="med"/>
              </a:ln>
            </p:spPr>
            <p:txBody>
              <a:bodyPr/>
              <a:lstStyle/>
              <a:p>
                <a:endParaRPr lang="zh-CN" altLang="en-US"/>
              </a:p>
            </p:txBody>
          </p:sp>
          <p:sp>
            <p:nvSpPr>
              <p:cNvPr id="22546" name="任意多边形 22545"/>
              <p:cNvSpPr/>
              <p:nvPr/>
            </p:nvSpPr>
            <p:spPr>
              <a:xfrm>
                <a:off x="3492" y="2695"/>
                <a:ext cx="91" cy="23"/>
              </a:xfrm>
              <a:custGeom>
                <a:avLst/>
                <a:gdLst/>
                <a:ahLst/>
                <a:cxnLst/>
                <a:rect l="0" t="0" r="0" b="0"/>
                <a:pathLst>
                  <a:path w="91" h="23">
                    <a:moveTo>
                      <a:pt x="0" y="4"/>
                    </a:moveTo>
                    <a:lnTo>
                      <a:pt x="1" y="5"/>
                    </a:lnTo>
                    <a:lnTo>
                      <a:pt x="2" y="6"/>
                    </a:lnTo>
                    <a:lnTo>
                      <a:pt x="3" y="7"/>
                    </a:lnTo>
                    <a:lnTo>
                      <a:pt x="4" y="8"/>
                    </a:lnTo>
                    <a:lnTo>
                      <a:pt x="5" y="9"/>
                    </a:lnTo>
                    <a:lnTo>
                      <a:pt x="6" y="10"/>
                    </a:lnTo>
                    <a:lnTo>
                      <a:pt x="7" y="11"/>
                    </a:lnTo>
                    <a:lnTo>
                      <a:pt x="8" y="11"/>
                    </a:lnTo>
                    <a:lnTo>
                      <a:pt x="9" y="12"/>
                    </a:lnTo>
                    <a:lnTo>
                      <a:pt x="10" y="13"/>
                    </a:lnTo>
                    <a:lnTo>
                      <a:pt x="11" y="13"/>
                    </a:lnTo>
                    <a:lnTo>
                      <a:pt x="11" y="14"/>
                    </a:lnTo>
                    <a:lnTo>
                      <a:pt x="12" y="14"/>
                    </a:lnTo>
                    <a:lnTo>
                      <a:pt x="13" y="15"/>
                    </a:lnTo>
                    <a:lnTo>
                      <a:pt x="14" y="15"/>
                    </a:lnTo>
                    <a:lnTo>
                      <a:pt x="15" y="15"/>
                    </a:lnTo>
                    <a:lnTo>
                      <a:pt x="15" y="16"/>
                    </a:lnTo>
                    <a:lnTo>
                      <a:pt x="16" y="16"/>
                    </a:lnTo>
                    <a:lnTo>
                      <a:pt x="17" y="16"/>
                    </a:lnTo>
                    <a:lnTo>
                      <a:pt x="18" y="16"/>
                    </a:lnTo>
                    <a:lnTo>
                      <a:pt x="19" y="17"/>
                    </a:lnTo>
                    <a:lnTo>
                      <a:pt x="20" y="17"/>
                    </a:lnTo>
                    <a:lnTo>
                      <a:pt x="22" y="17"/>
                    </a:lnTo>
                    <a:lnTo>
                      <a:pt x="23" y="18"/>
                    </a:lnTo>
                    <a:lnTo>
                      <a:pt x="24" y="18"/>
                    </a:lnTo>
                    <a:lnTo>
                      <a:pt x="25" y="18"/>
                    </a:lnTo>
                    <a:lnTo>
                      <a:pt x="27" y="18"/>
                    </a:lnTo>
                    <a:lnTo>
                      <a:pt x="28" y="19"/>
                    </a:lnTo>
                    <a:lnTo>
                      <a:pt x="30" y="19"/>
                    </a:lnTo>
                    <a:lnTo>
                      <a:pt x="32" y="19"/>
                    </a:lnTo>
                    <a:lnTo>
                      <a:pt x="33" y="19"/>
                    </a:lnTo>
                    <a:lnTo>
                      <a:pt x="35" y="20"/>
                    </a:lnTo>
                    <a:lnTo>
                      <a:pt x="37" y="20"/>
                    </a:lnTo>
                    <a:lnTo>
                      <a:pt x="39" y="20"/>
                    </a:lnTo>
                    <a:lnTo>
                      <a:pt x="40" y="21"/>
                    </a:lnTo>
                    <a:lnTo>
                      <a:pt x="42" y="21"/>
                    </a:lnTo>
                    <a:lnTo>
                      <a:pt x="44" y="21"/>
                    </a:lnTo>
                    <a:lnTo>
                      <a:pt x="45" y="21"/>
                    </a:lnTo>
                    <a:lnTo>
                      <a:pt x="47" y="21"/>
                    </a:lnTo>
                    <a:lnTo>
                      <a:pt x="48" y="21"/>
                    </a:lnTo>
                    <a:lnTo>
                      <a:pt x="50" y="22"/>
                    </a:lnTo>
                    <a:lnTo>
                      <a:pt x="51" y="22"/>
                    </a:lnTo>
                    <a:lnTo>
                      <a:pt x="53" y="22"/>
                    </a:lnTo>
                    <a:lnTo>
                      <a:pt x="54" y="22"/>
                    </a:lnTo>
                    <a:lnTo>
                      <a:pt x="56" y="22"/>
                    </a:lnTo>
                    <a:lnTo>
                      <a:pt x="57" y="22"/>
                    </a:lnTo>
                    <a:lnTo>
                      <a:pt x="58" y="22"/>
                    </a:lnTo>
                    <a:lnTo>
                      <a:pt x="60" y="22"/>
                    </a:lnTo>
                    <a:lnTo>
                      <a:pt x="61" y="22"/>
                    </a:lnTo>
                    <a:lnTo>
                      <a:pt x="62" y="22"/>
                    </a:lnTo>
                    <a:lnTo>
                      <a:pt x="64" y="22"/>
                    </a:lnTo>
                    <a:lnTo>
                      <a:pt x="65" y="22"/>
                    </a:lnTo>
                    <a:lnTo>
                      <a:pt x="66" y="22"/>
                    </a:lnTo>
                    <a:lnTo>
                      <a:pt x="68" y="22"/>
                    </a:lnTo>
                    <a:lnTo>
                      <a:pt x="69" y="22"/>
                    </a:lnTo>
                    <a:lnTo>
                      <a:pt x="70" y="21"/>
                    </a:lnTo>
                    <a:lnTo>
                      <a:pt x="72" y="21"/>
                    </a:lnTo>
                    <a:lnTo>
                      <a:pt x="73" y="21"/>
                    </a:lnTo>
                    <a:lnTo>
                      <a:pt x="75" y="21"/>
                    </a:lnTo>
                    <a:lnTo>
                      <a:pt x="76" y="21"/>
                    </a:lnTo>
                    <a:lnTo>
                      <a:pt x="78" y="21"/>
                    </a:lnTo>
                    <a:lnTo>
                      <a:pt x="79" y="20"/>
                    </a:lnTo>
                    <a:lnTo>
                      <a:pt x="81" y="20"/>
                    </a:lnTo>
                    <a:lnTo>
                      <a:pt x="82" y="20"/>
                    </a:lnTo>
                    <a:lnTo>
                      <a:pt x="84" y="19"/>
                    </a:lnTo>
                    <a:lnTo>
                      <a:pt x="85" y="19"/>
                    </a:lnTo>
                    <a:lnTo>
                      <a:pt x="86" y="19"/>
                    </a:lnTo>
                    <a:lnTo>
                      <a:pt x="87" y="18"/>
                    </a:lnTo>
                    <a:lnTo>
                      <a:pt x="88" y="18"/>
                    </a:lnTo>
                    <a:lnTo>
                      <a:pt x="89" y="18"/>
                    </a:lnTo>
                    <a:lnTo>
                      <a:pt x="89" y="17"/>
                    </a:lnTo>
                    <a:lnTo>
                      <a:pt x="90" y="17"/>
                    </a:lnTo>
                    <a:lnTo>
                      <a:pt x="90" y="17"/>
                    </a:lnTo>
                    <a:lnTo>
                      <a:pt x="90" y="16"/>
                    </a:lnTo>
                    <a:lnTo>
                      <a:pt x="90" y="16"/>
                    </a:lnTo>
                    <a:lnTo>
                      <a:pt x="90" y="15"/>
                    </a:lnTo>
                    <a:lnTo>
                      <a:pt x="90" y="15"/>
                    </a:lnTo>
                    <a:lnTo>
                      <a:pt x="90" y="14"/>
                    </a:lnTo>
                    <a:lnTo>
                      <a:pt x="89" y="14"/>
                    </a:lnTo>
                    <a:lnTo>
                      <a:pt x="88" y="13"/>
                    </a:lnTo>
                    <a:lnTo>
                      <a:pt x="88" y="12"/>
                    </a:lnTo>
                    <a:lnTo>
                      <a:pt x="87" y="12"/>
                    </a:lnTo>
                    <a:lnTo>
                      <a:pt x="86" y="11"/>
                    </a:lnTo>
                    <a:lnTo>
                      <a:pt x="85" y="11"/>
                    </a:lnTo>
                    <a:lnTo>
                      <a:pt x="84" y="10"/>
                    </a:lnTo>
                    <a:lnTo>
                      <a:pt x="83" y="10"/>
                    </a:lnTo>
                    <a:lnTo>
                      <a:pt x="82" y="9"/>
                    </a:lnTo>
                    <a:lnTo>
                      <a:pt x="81" y="9"/>
                    </a:lnTo>
                    <a:lnTo>
                      <a:pt x="80" y="9"/>
                    </a:lnTo>
                    <a:lnTo>
                      <a:pt x="78" y="8"/>
                    </a:lnTo>
                    <a:lnTo>
                      <a:pt x="77" y="8"/>
                    </a:lnTo>
                    <a:lnTo>
                      <a:pt x="76" y="8"/>
                    </a:lnTo>
                    <a:lnTo>
                      <a:pt x="74" y="7"/>
                    </a:lnTo>
                    <a:lnTo>
                      <a:pt x="73" y="7"/>
                    </a:lnTo>
                    <a:lnTo>
                      <a:pt x="71" y="7"/>
                    </a:lnTo>
                    <a:lnTo>
                      <a:pt x="70" y="6"/>
                    </a:lnTo>
                    <a:lnTo>
                      <a:pt x="68" y="6"/>
                    </a:lnTo>
                    <a:lnTo>
                      <a:pt x="67" y="6"/>
                    </a:lnTo>
                    <a:lnTo>
                      <a:pt x="65" y="5"/>
                    </a:lnTo>
                    <a:lnTo>
                      <a:pt x="64" y="5"/>
                    </a:lnTo>
                    <a:lnTo>
                      <a:pt x="62" y="5"/>
                    </a:lnTo>
                    <a:lnTo>
                      <a:pt x="61" y="5"/>
                    </a:lnTo>
                    <a:lnTo>
                      <a:pt x="60" y="4"/>
                    </a:lnTo>
                    <a:lnTo>
                      <a:pt x="58" y="4"/>
                    </a:lnTo>
                    <a:lnTo>
                      <a:pt x="57" y="4"/>
                    </a:lnTo>
                    <a:lnTo>
                      <a:pt x="55" y="3"/>
                    </a:lnTo>
                    <a:lnTo>
                      <a:pt x="54" y="3"/>
                    </a:lnTo>
                    <a:lnTo>
                      <a:pt x="53" y="3"/>
                    </a:lnTo>
                    <a:lnTo>
                      <a:pt x="51" y="3"/>
                    </a:lnTo>
                    <a:lnTo>
                      <a:pt x="50" y="2"/>
                    </a:lnTo>
                    <a:lnTo>
                      <a:pt x="49" y="2"/>
                    </a:lnTo>
                    <a:lnTo>
                      <a:pt x="47" y="2"/>
                    </a:lnTo>
                    <a:lnTo>
                      <a:pt x="46" y="1"/>
                    </a:lnTo>
                    <a:lnTo>
                      <a:pt x="45" y="1"/>
                    </a:lnTo>
                    <a:lnTo>
                      <a:pt x="44" y="1"/>
                    </a:lnTo>
                    <a:lnTo>
                      <a:pt x="42" y="1"/>
                    </a:lnTo>
                    <a:lnTo>
                      <a:pt x="41" y="1"/>
                    </a:lnTo>
                    <a:lnTo>
                      <a:pt x="40" y="0"/>
                    </a:lnTo>
                    <a:lnTo>
                      <a:pt x="39" y="0"/>
                    </a:lnTo>
                    <a:lnTo>
                      <a:pt x="38" y="0"/>
                    </a:lnTo>
                    <a:lnTo>
                      <a:pt x="37" y="0"/>
                    </a:lnTo>
                    <a:lnTo>
                      <a:pt x="35" y="0"/>
                    </a:lnTo>
                    <a:lnTo>
                      <a:pt x="34" y="0"/>
                    </a:lnTo>
                    <a:lnTo>
                      <a:pt x="33" y="0"/>
                    </a:lnTo>
                    <a:lnTo>
                      <a:pt x="32" y="0"/>
                    </a:lnTo>
                    <a:lnTo>
                      <a:pt x="31" y="0"/>
                    </a:lnTo>
                    <a:lnTo>
                      <a:pt x="30" y="0"/>
                    </a:lnTo>
                    <a:lnTo>
                      <a:pt x="29" y="0"/>
                    </a:lnTo>
                    <a:lnTo>
                      <a:pt x="28" y="0"/>
                    </a:lnTo>
                    <a:lnTo>
                      <a:pt x="27" y="0"/>
                    </a:lnTo>
                    <a:lnTo>
                      <a:pt x="26" y="0"/>
                    </a:lnTo>
                    <a:lnTo>
                      <a:pt x="25" y="0"/>
                    </a:lnTo>
                    <a:lnTo>
                      <a:pt x="24" y="0"/>
                    </a:lnTo>
                    <a:lnTo>
                      <a:pt x="23" y="0"/>
                    </a:lnTo>
                    <a:lnTo>
                      <a:pt x="21" y="0"/>
                    </a:lnTo>
                    <a:lnTo>
                      <a:pt x="20" y="0"/>
                    </a:lnTo>
                    <a:lnTo>
                      <a:pt x="19" y="0"/>
                    </a:lnTo>
                    <a:lnTo>
                      <a:pt x="18" y="0"/>
                    </a:lnTo>
                    <a:lnTo>
                      <a:pt x="17" y="1"/>
                    </a:lnTo>
                    <a:lnTo>
                      <a:pt x="15" y="1"/>
                    </a:lnTo>
                    <a:lnTo>
                      <a:pt x="14" y="1"/>
                    </a:lnTo>
                    <a:lnTo>
                      <a:pt x="13" y="1"/>
                    </a:lnTo>
                    <a:lnTo>
                      <a:pt x="12" y="1"/>
                    </a:lnTo>
                    <a:lnTo>
                      <a:pt x="10" y="2"/>
                    </a:lnTo>
                    <a:lnTo>
                      <a:pt x="9" y="2"/>
                    </a:lnTo>
                    <a:lnTo>
                      <a:pt x="8" y="2"/>
                    </a:lnTo>
                    <a:lnTo>
                      <a:pt x="7" y="3"/>
                    </a:lnTo>
                    <a:lnTo>
                      <a:pt x="6" y="3"/>
                    </a:lnTo>
                    <a:lnTo>
                      <a:pt x="5" y="3"/>
                    </a:lnTo>
                    <a:lnTo>
                      <a:pt x="4" y="3"/>
                    </a:lnTo>
                    <a:lnTo>
                      <a:pt x="3" y="3"/>
                    </a:lnTo>
                    <a:lnTo>
                      <a:pt x="3" y="3"/>
                    </a:lnTo>
                    <a:lnTo>
                      <a:pt x="2" y="4"/>
                    </a:lnTo>
                    <a:lnTo>
                      <a:pt x="2" y="4"/>
                    </a:lnTo>
                    <a:lnTo>
                      <a:pt x="1" y="4"/>
                    </a:lnTo>
                    <a:lnTo>
                      <a:pt x="1" y="4"/>
                    </a:lnTo>
                    <a:lnTo>
                      <a:pt x="1" y="4"/>
                    </a:lnTo>
                    <a:lnTo>
                      <a:pt x="0" y="4"/>
                    </a:lnTo>
                    <a:lnTo>
                      <a:pt x="0" y="4"/>
                    </a:lnTo>
                    <a:lnTo>
                      <a:pt x="0" y="4"/>
                    </a:lnTo>
                    <a:lnTo>
                      <a:pt x="0" y="4"/>
                    </a:lnTo>
                    <a:lnTo>
                      <a:pt x="0" y="4"/>
                    </a:lnTo>
                    <a:lnTo>
                      <a:pt x="0" y="4"/>
                    </a:lnTo>
                    <a:lnTo>
                      <a:pt x="0" y="4"/>
                    </a:lnTo>
                    <a:lnTo>
                      <a:pt x="0" y="4"/>
                    </a:lnTo>
                    <a:lnTo>
                      <a:pt x="0" y="4"/>
                    </a:lnTo>
                    <a:lnTo>
                      <a:pt x="0" y="4"/>
                    </a:lnTo>
                    <a:lnTo>
                      <a:pt x="0" y="4"/>
                    </a:lnTo>
                    <a:lnTo>
                      <a:pt x="0" y="4"/>
                    </a:lnTo>
                    <a:lnTo>
                      <a:pt x="0" y="4"/>
                    </a:lnTo>
                    <a:lnTo>
                      <a:pt x="0" y="4"/>
                    </a:lnTo>
                    <a:lnTo>
                      <a:pt x="0" y="4"/>
                    </a:lnTo>
                    <a:lnTo>
                      <a:pt x="0" y="4"/>
                    </a:lnTo>
                    <a:lnTo>
                      <a:pt x="0" y="4"/>
                    </a:lnTo>
                    <a:lnTo>
                      <a:pt x="0" y="4"/>
                    </a:lnTo>
                    <a:lnTo>
                      <a:pt x="0" y="4"/>
                    </a:lnTo>
                    <a:close/>
                  </a:path>
                </a:pathLst>
              </a:custGeom>
              <a:solidFill>
                <a:srgbClr val="BBBBBB">
                  <a:alpha val="100000"/>
                </a:srgbClr>
              </a:solidFill>
              <a:ln w="3175" cap="flat" cmpd="sng">
                <a:solidFill>
                  <a:srgbClr val="99CC00">
                    <a:alpha val="100000"/>
                  </a:srgbClr>
                </a:solidFill>
                <a:prstDash val="solid"/>
                <a:headEnd type="none" w="med" len="med"/>
                <a:tailEnd type="none" w="med" len="med"/>
              </a:ln>
            </p:spPr>
            <p:txBody>
              <a:bodyPr/>
              <a:lstStyle/>
              <a:p>
                <a:endParaRPr lang="zh-CN" altLang="en-US"/>
              </a:p>
            </p:txBody>
          </p:sp>
          <p:sp>
            <p:nvSpPr>
              <p:cNvPr id="22547" name="任意多边形 22546"/>
              <p:cNvSpPr/>
              <p:nvPr/>
            </p:nvSpPr>
            <p:spPr>
              <a:xfrm>
                <a:off x="3171" y="2699"/>
                <a:ext cx="257" cy="100"/>
              </a:xfrm>
              <a:custGeom>
                <a:avLst/>
                <a:gdLst/>
                <a:ahLst/>
                <a:cxnLst/>
                <a:rect l="0" t="0" r="0" b="0"/>
                <a:pathLst>
                  <a:path w="257" h="100">
                    <a:moveTo>
                      <a:pt x="92" y="27"/>
                    </a:moveTo>
                    <a:lnTo>
                      <a:pt x="89" y="29"/>
                    </a:lnTo>
                    <a:lnTo>
                      <a:pt x="87" y="30"/>
                    </a:lnTo>
                    <a:lnTo>
                      <a:pt x="84" y="32"/>
                    </a:lnTo>
                    <a:lnTo>
                      <a:pt x="82" y="33"/>
                    </a:lnTo>
                    <a:lnTo>
                      <a:pt x="80" y="35"/>
                    </a:lnTo>
                    <a:lnTo>
                      <a:pt x="78" y="36"/>
                    </a:lnTo>
                    <a:lnTo>
                      <a:pt x="76" y="37"/>
                    </a:lnTo>
                    <a:lnTo>
                      <a:pt x="74" y="38"/>
                    </a:lnTo>
                    <a:lnTo>
                      <a:pt x="72" y="39"/>
                    </a:lnTo>
                    <a:lnTo>
                      <a:pt x="71" y="40"/>
                    </a:lnTo>
                    <a:lnTo>
                      <a:pt x="69" y="41"/>
                    </a:lnTo>
                    <a:lnTo>
                      <a:pt x="68" y="42"/>
                    </a:lnTo>
                    <a:lnTo>
                      <a:pt x="66" y="43"/>
                    </a:lnTo>
                    <a:lnTo>
                      <a:pt x="65" y="44"/>
                    </a:lnTo>
                    <a:lnTo>
                      <a:pt x="64" y="44"/>
                    </a:lnTo>
                    <a:lnTo>
                      <a:pt x="63" y="45"/>
                    </a:lnTo>
                    <a:lnTo>
                      <a:pt x="62" y="46"/>
                    </a:lnTo>
                    <a:lnTo>
                      <a:pt x="61" y="46"/>
                    </a:lnTo>
                    <a:lnTo>
                      <a:pt x="60" y="47"/>
                    </a:lnTo>
                    <a:lnTo>
                      <a:pt x="59" y="47"/>
                    </a:lnTo>
                    <a:lnTo>
                      <a:pt x="58" y="48"/>
                    </a:lnTo>
                    <a:lnTo>
                      <a:pt x="57" y="49"/>
                    </a:lnTo>
                    <a:lnTo>
                      <a:pt x="56" y="49"/>
                    </a:lnTo>
                    <a:lnTo>
                      <a:pt x="55" y="50"/>
                    </a:lnTo>
                    <a:lnTo>
                      <a:pt x="54" y="51"/>
                    </a:lnTo>
                    <a:lnTo>
                      <a:pt x="53" y="52"/>
                    </a:lnTo>
                    <a:lnTo>
                      <a:pt x="52" y="52"/>
                    </a:lnTo>
                    <a:lnTo>
                      <a:pt x="51" y="53"/>
                    </a:lnTo>
                    <a:lnTo>
                      <a:pt x="50" y="54"/>
                    </a:lnTo>
                    <a:lnTo>
                      <a:pt x="49" y="55"/>
                    </a:lnTo>
                    <a:lnTo>
                      <a:pt x="48" y="55"/>
                    </a:lnTo>
                    <a:lnTo>
                      <a:pt x="47" y="56"/>
                    </a:lnTo>
                    <a:lnTo>
                      <a:pt x="46" y="57"/>
                    </a:lnTo>
                    <a:lnTo>
                      <a:pt x="45" y="58"/>
                    </a:lnTo>
                    <a:lnTo>
                      <a:pt x="44" y="59"/>
                    </a:lnTo>
                    <a:lnTo>
                      <a:pt x="43" y="60"/>
                    </a:lnTo>
                    <a:lnTo>
                      <a:pt x="42" y="60"/>
                    </a:lnTo>
                    <a:lnTo>
                      <a:pt x="41" y="61"/>
                    </a:lnTo>
                    <a:lnTo>
                      <a:pt x="40" y="62"/>
                    </a:lnTo>
                    <a:lnTo>
                      <a:pt x="39" y="63"/>
                    </a:lnTo>
                    <a:lnTo>
                      <a:pt x="38" y="64"/>
                    </a:lnTo>
                    <a:lnTo>
                      <a:pt x="37" y="65"/>
                    </a:lnTo>
                    <a:lnTo>
                      <a:pt x="36" y="66"/>
                    </a:lnTo>
                    <a:lnTo>
                      <a:pt x="35" y="66"/>
                    </a:lnTo>
                    <a:lnTo>
                      <a:pt x="35" y="67"/>
                    </a:lnTo>
                    <a:lnTo>
                      <a:pt x="34" y="68"/>
                    </a:lnTo>
                    <a:lnTo>
                      <a:pt x="33" y="69"/>
                    </a:lnTo>
                    <a:lnTo>
                      <a:pt x="32" y="70"/>
                    </a:lnTo>
                    <a:lnTo>
                      <a:pt x="31" y="71"/>
                    </a:lnTo>
                    <a:lnTo>
                      <a:pt x="31" y="71"/>
                    </a:lnTo>
                    <a:lnTo>
                      <a:pt x="30" y="72"/>
                    </a:lnTo>
                    <a:lnTo>
                      <a:pt x="29" y="73"/>
                    </a:lnTo>
                    <a:lnTo>
                      <a:pt x="29" y="74"/>
                    </a:lnTo>
                    <a:lnTo>
                      <a:pt x="28" y="74"/>
                    </a:lnTo>
                    <a:lnTo>
                      <a:pt x="28" y="75"/>
                    </a:lnTo>
                    <a:lnTo>
                      <a:pt x="27" y="76"/>
                    </a:lnTo>
                    <a:lnTo>
                      <a:pt x="27" y="77"/>
                    </a:lnTo>
                    <a:lnTo>
                      <a:pt x="26" y="77"/>
                    </a:lnTo>
                    <a:lnTo>
                      <a:pt x="26" y="78"/>
                    </a:lnTo>
                    <a:lnTo>
                      <a:pt x="25" y="79"/>
                    </a:lnTo>
                    <a:lnTo>
                      <a:pt x="25" y="79"/>
                    </a:lnTo>
                    <a:lnTo>
                      <a:pt x="25" y="80"/>
                    </a:lnTo>
                    <a:lnTo>
                      <a:pt x="24" y="80"/>
                    </a:lnTo>
                    <a:lnTo>
                      <a:pt x="24" y="81"/>
                    </a:lnTo>
                    <a:lnTo>
                      <a:pt x="24" y="82"/>
                    </a:lnTo>
                    <a:lnTo>
                      <a:pt x="23" y="82"/>
                    </a:lnTo>
                    <a:lnTo>
                      <a:pt x="23" y="83"/>
                    </a:lnTo>
                    <a:lnTo>
                      <a:pt x="23" y="83"/>
                    </a:lnTo>
                    <a:lnTo>
                      <a:pt x="22" y="84"/>
                    </a:lnTo>
                    <a:lnTo>
                      <a:pt x="22" y="85"/>
                    </a:lnTo>
                    <a:lnTo>
                      <a:pt x="21" y="85"/>
                    </a:lnTo>
                    <a:lnTo>
                      <a:pt x="21" y="86"/>
                    </a:lnTo>
                    <a:lnTo>
                      <a:pt x="20" y="87"/>
                    </a:lnTo>
                    <a:lnTo>
                      <a:pt x="20" y="88"/>
                    </a:lnTo>
                    <a:lnTo>
                      <a:pt x="19" y="88"/>
                    </a:lnTo>
                    <a:lnTo>
                      <a:pt x="19" y="89"/>
                    </a:lnTo>
                    <a:lnTo>
                      <a:pt x="18" y="90"/>
                    </a:lnTo>
                    <a:lnTo>
                      <a:pt x="17" y="91"/>
                    </a:lnTo>
                    <a:lnTo>
                      <a:pt x="17" y="91"/>
                    </a:lnTo>
                    <a:lnTo>
                      <a:pt x="16" y="92"/>
                    </a:lnTo>
                    <a:lnTo>
                      <a:pt x="15" y="93"/>
                    </a:lnTo>
                    <a:lnTo>
                      <a:pt x="14" y="94"/>
                    </a:lnTo>
                    <a:lnTo>
                      <a:pt x="14" y="95"/>
                    </a:lnTo>
                    <a:lnTo>
                      <a:pt x="13" y="95"/>
                    </a:lnTo>
                    <a:lnTo>
                      <a:pt x="12" y="96"/>
                    </a:lnTo>
                    <a:lnTo>
                      <a:pt x="11" y="96"/>
                    </a:lnTo>
                    <a:lnTo>
                      <a:pt x="10" y="97"/>
                    </a:lnTo>
                    <a:lnTo>
                      <a:pt x="10" y="97"/>
                    </a:lnTo>
                    <a:lnTo>
                      <a:pt x="9" y="98"/>
                    </a:lnTo>
                    <a:lnTo>
                      <a:pt x="8" y="98"/>
                    </a:lnTo>
                    <a:lnTo>
                      <a:pt x="7" y="98"/>
                    </a:lnTo>
                    <a:lnTo>
                      <a:pt x="7" y="99"/>
                    </a:lnTo>
                    <a:lnTo>
                      <a:pt x="6" y="99"/>
                    </a:lnTo>
                    <a:lnTo>
                      <a:pt x="5" y="99"/>
                    </a:lnTo>
                    <a:lnTo>
                      <a:pt x="4" y="99"/>
                    </a:lnTo>
                    <a:lnTo>
                      <a:pt x="4" y="99"/>
                    </a:lnTo>
                    <a:lnTo>
                      <a:pt x="3" y="99"/>
                    </a:lnTo>
                    <a:lnTo>
                      <a:pt x="2" y="99"/>
                    </a:lnTo>
                    <a:lnTo>
                      <a:pt x="2" y="99"/>
                    </a:lnTo>
                    <a:lnTo>
                      <a:pt x="1" y="99"/>
                    </a:lnTo>
                    <a:lnTo>
                      <a:pt x="1" y="99"/>
                    </a:lnTo>
                    <a:lnTo>
                      <a:pt x="0" y="98"/>
                    </a:lnTo>
                    <a:lnTo>
                      <a:pt x="0" y="98"/>
                    </a:lnTo>
                    <a:lnTo>
                      <a:pt x="0" y="98"/>
                    </a:lnTo>
                    <a:lnTo>
                      <a:pt x="0" y="98"/>
                    </a:lnTo>
                    <a:lnTo>
                      <a:pt x="0" y="97"/>
                    </a:lnTo>
                    <a:lnTo>
                      <a:pt x="0" y="97"/>
                    </a:lnTo>
                    <a:lnTo>
                      <a:pt x="0" y="96"/>
                    </a:lnTo>
                    <a:lnTo>
                      <a:pt x="0" y="96"/>
                    </a:lnTo>
                    <a:lnTo>
                      <a:pt x="1" y="96"/>
                    </a:lnTo>
                    <a:lnTo>
                      <a:pt x="1" y="95"/>
                    </a:lnTo>
                    <a:lnTo>
                      <a:pt x="1" y="95"/>
                    </a:lnTo>
                    <a:lnTo>
                      <a:pt x="2" y="94"/>
                    </a:lnTo>
                    <a:lnTo>
                      <a:pt x="2" y="93"/>
                    </a:lnTo>
                    <a:lnTo>
                      <a:pt x="3" y="93"/>
                    </a:lnTo>
                    <a:lnTo>
                      <a:pt x="3" y="92"/>
                    </a:lnTo>
                    <a:lnTo>
                      <a:pt x="4" y="92"/>
                    </a:lnTo>
                    <a:lnTo>
                      <a:pt x="4" y="91"/>
                    </a:lnTo>
                    <a:lnTo>
                      <a:pt x="5" y="91"/>
                    </a:lnTo>
                    <a:lnTo>
                      <a:pt x="5" y="90"/>
                    </a:lnTo>
                    <a:lnTo>
                      <a:pt x="5" y="89"/>
                    </a:lnTo>
                    <a:lnTo>
                      <a:pt x="6" y="89"/>
                    </a:lnTo>
                    <a:lnTo>
                      <a:pt x="6" y="88"/>
                    </a:lnTo>
                    <a:lnTo>
                      <a:pt x="6" y="88"/>
                    </a:lnTo>
                    <a:lnTo>
                      <a:pt x="7" y="87"/>
                    </a:lnTo>
                    <a:lnTo>
                      <a:pt x="7" y="87"/>
                    </a:lnTo>
                    <a:lnTo>
                      <a:pt x="7" y="86"/>
                    </a:lnTo>
                    <a:lnTo>
                      <a:pt x="8" y="86"/>
                    </a:lnTo>
                    <a:lnTo>
                      <a:pt x="8" y="85"/>
                    </a:lnTo>
                    <a:lnTo>
                      <a:pt x="8" y="84"/>
                    </a:lnTo>
                    <a:lnTo>
                      <a:pt x="8" y="84"/>
                    </a:lnTo>
                    <a:lnTo>
                      <a:pt x="9" y="83"/>
                    </a:lnTo>
                    <a:lnTo>
                      <a:pt x="9" y="83"/>
                    </a:lnTo>
                    <a:lnTo>
                      <a:pt x="9" y="82"/>
                    </a:lnTo>
                    <a:lnTo>
                      <a:pt x="10" y="82"/>
                    </a:lnTo>
                    <a:lnTo>
                      <a:pt x="10" y="81"/>
                    </a:lnTo>
                    <a:lnTo>
                      <a:pt x="11" y="80"/>
                    </a:lnTo>
                    <a:lnTo>
                      <a:pt x="11" y="80"/>
                    </a:lnTo>
                    <a:lnTo>
                      <a:pt x="11" y="79"/>
                    </a:lnTo>
                    <a:lnTo>
                      <a:pt x="12" y="79"/>
                    </a:lnTo>
                    <a:lnTo>
                      <a:pt x="12" y="78"/>
                    </a:lnTo>
                    <a:lnTo>
                      <a:pt x="13" y="78"/>
                    </a:lnTo>
                    <a:lnTo>
                      <a:pt x="13" y="77"/>
                    </a:lnTo>
                    <a:lnTo>
                      <a:pt x="14" y="77"/>
                    </a:lnTo>
                    <a:lnTo>
                      <a:pt x="14" y="76"/>
                    </a:lnTo>
                    <a:lnTo>
                      <a:pt x="15" y="75"/>
                    </a:lnTo>
                    <a:lnTo>
                      <a:pt x="15" y="75"/>
                    </a:lnTo>
                    <a:lnTo>
                      <a:pt x="16" y="74"/>
                    </a:lnTo>
                    <a:lnTo>
                      <a:pt x="16" y="74"/>
                    </a:lnTo>
                    <a:lnTo>
                      <a:pt x="17" y="73"/>
                    </a:lnTo>
                    <a:lnTo>
                      <a:pt x="17" y="73"/>
                    </a:lnTo>
                    <a:lnTo>
                      <a:pt x="18" y="72"/>
                    </a:lnTo>
                    <a:lnTo>
                      <a:pt x="18" y="71"/>
                    </a:lnTo>
                    <a:lnTo>
                      <a:pt x="19" y="71"/>
                    </a:lnTo>
                    <a:lnTo>
                      <a:pt x="19" y="70"/>
                    </a:lnTo>
                    <a:lnTo>
                      <a:pt x="20" y="70"/>
                    </a:lnTo>
                    <a:lnTo>
                      <a:pt x="20" y="69"/>
                    </a:lnTo>
                    <a:lnTo>
                      <a:pt x="21" y="69"/>
                    </a:lnTo>
                    <a:lnTo>
                      <a:pt x="21" y="68"/>
                    </a:lnTo>
                    <a:lnTo>
                      <a:pt x="22" y="68"/>
                    </a:lnTo>
                    <a:lnTo>
                      <a:pt x="22" y="67"/>
                    </a:lnTo>
                    <a:lnTo>
                      <a:pt x="23" y="66"/>
                    </a:lnTo>
                    <a:lnTo>
                      <a:pt x="23" y="66"/>
                    </a:lnTo>
                    <a:lnTo>
                      <a:pt x="24" y="65"/>
                    </a:lnTo>
                    <a:lnTo>
                      <a:pt x="24" y="65"/>
                    </a:lnTo>
                    <a:lnTo>
                      <a:pt x="25" y="64"/>
                    </a:lnTo>
                    <a:lnTo>
                      <a:pt x="25" y="64"/>
                    </a:lnTo>
                    <a:lnTo>
                      <a:pt x="26" y="64"/>
                    </a:lnTo>
                    <a:lnTo>
                      <a:pt x="26" y="63"/>
                    </a:lnTo>
                    <a:lnTo>
                      <a:pt x="26" y="63"/>
                    </a:lnTo>
                    <a:lnTo>
                      <a:pt x="27" y="62"/>
                    </a:lnTo>
                    <a:lnTo>
                      <a:pt x="27" y="62"/>
                    </a:lnTo>
                    <a:lnTo>
                      <a:pt x="27" y="62"/>
                    </a:lnTo>
                    <a:lnTo>
                      <a:pt x="28" y="61"/>
                    </a:lnTo>
                    <a:lnTo>
                      <a:pt x="28" y="61"/>
                    </a:lnTo>
                    <a:lnTo>
                      <a:pt x="28" y="61"/>
                    </a:lnTo>
                    <a:lnTo>
                      <a:pt x="28" y="60"/>
                    </a:lnTo>
                    <a:lnTo>
                      <a:pt x="29" y="60"/>
                    </a:lnTo>
                    <a:lnTo>
                      <a:pt x="29" y="60"/>
                    </a:lnTo>
                    <a:lnTo>
                      <a:pt x="29" y="59"/>
                    </a:lnTo>
                    <a:lnTo>
                      <a:pt x="30" y="59"/>
                    </a:lnTo>
                    <a:lnTo>
                      <a:pt x="30" y="58"/>
                    </a:lnTo>
                    <a:lnTo>
                      <a:pt x="31" y="58"/>
                    </a:lnTo>
                    <a:lnTo>
                      <a:pt x="31" y="57"/>
                    </a:lnTo>
                    <a:lnTo>
                      <a:pt x="32" y="57"/>
                    </a:lnTo>
                    <a:lnTo>
                      <a:pt x="32" y="56"/>
                    </a:lnTo>
                    <a:lnTo>
                      <a:pt x="33" y="56"/>
                    </a:lnTo>
                    <a:lnTo>
                      <a:pt x="33" y="55"/>
                    </a:lnTo>
                    <a:lnTo>
                      <a:pt x="34" y="54"/>
                    </a:lnTo>
                    <a:lnTo>
                      <a:pt x="35" y="53"/>
                    </a:lnTo>
                    <a:lnTo>
                      <a:pt x="36" y="53"/>
                    </a:lnTo>
                    <a:lnTo>
                      <a:pt x="36" y="52"/>
                    </a:lnTo>
                    <a:lnTo>
                      <a:pt x="37" y="51"/>
                    </a:lnTo>
                    <a:lnTo>
                      <a:pt x="38" y="50"/>
                    </a:lnTo>
                    <a:lnTo>
                      <a:pt x="39" y="49"/>
                    </a:lnTo>
                    <a:lnTo>
                      <a:pt x="40" y="48"/>
                    </a:lnTo>
                    <a:lnTo>
                      <a:pt x="41" y="48"/>
                    </a:lnTo>
                    <a:lnTo>
                      <a:pt x="42" y="47"/>
                    </a:lnTo>
                    <a:lnTo>
                      <a:pt x="43" y="46"/>
                    </a:lnTo>
                    <a:lnTo>
                      <a:pt x="44" y="45"/>
                    </a:lnTo>
                    <a:lnTo>
                      <a:pt x="45" y="44"/>
                    </a:lnTo>
                    <a:lnTo>
                      <a:pt x="46" y="43"/>
                    </a:lnTo>
                    <a:lnTo>
                      <a:pt x="48" y="42"/>
                    </a:lnTo>
                    <a:lnTo>
                      <a:pt x="49" y="42"/>
                    </a:lnTo>
                    <a:lnTo>
                      <a:pt x="50" y="41"/>
                    </a:lnTo>
                    <a:lnTo>
                      <a:pt x="52" y="40"/>
                    </a:lnTo>
                    <a:lnTo>
                      <a:pt x="53" y="39"/>
                    </a:lnTo>
                    <a:lnTo>
                      <a:pt x="55" y="38"/>
                    </a:lnTo>
                    <a:lnTo>
                      <a:pt x="56" y="37"/>
                    </a:lnTo>
                    <a:lnTo>
                      <a:pt x="58" y="37"/>
                    </a:lnTo>
                    <a:lnTo>
                      <a:pt x="59" y="36"/>
                    </a:lnTo>
                    <a:lnTo>
                      <a:pt x="60" y="35"/>
                    </a:lnTo>
                    <a:lnTo>
                      <a:pt x="62" y="34"/>
                    </a:lnTo>
                    <a:lnTo>
                      <a:pt x="63" y="34"/>
                    </a:lnTo>
                    <a:lnTo>
                      <a:pt x="64" y="33"/>
                    </a:lnTo>
                    <a:lnTo>
                      <a:pt x="65" y="33"/>
                    </a:lnTo>
                    <a:lnTo>
                      <a:pt x="66" y="32"/>
                    </a:lnTo>
                    <a:lnTo>
                      <a:pt x="67" y="32"/>
                    </a:lnTo>
                    <a:lnTo>
                      <a:pt x="68" y="31"/>
                    </a:lnTo>
                    <a:lnTo>
                      <a:pt x="69" y="31"/>
                    </a:lnTo>
                    <a:lnTo>
                      <a:pt x="69" y="30"/>
                    </a:lnTo>
                    <a:lnTo>
                      <a:pt x="70" y="30"/>
                    </a:lnTo>
                    <a:lnTo>
                      <a:pt x="71" y="30"/>
                    </a:lnTo>
                    <a:lnTo>
                      <a:pt x="71" y="29"/>
                    </a:lnTo>
                    <a:lnTo>
                      <a:pt x="72" y="29"/>
                    </a:lnTo>
                    <a:lnTo>
                      <a:pt x="72" y="29"/>
                    </a:lnTo>
                    <a:lnTo>
                      <a:pt x="73" y="28"/>
                    </a:lnTo>
                    <a:lnTo>
                      <a:pt x="73" y="28"/>
                    </a:lnTo>
                    <a:lnTo>
                      <a:pt x="74" y="28"/>
                    </a:lnTo>
                    <a:lnTo>
                      <a:pt x="75" y="28"/>
                    </a:lnTo>
                    <a:lnTo>
                      <a:pt x="75" y="27"/>
                    </a:lnTo>
                    <a:lnTo>
                      <a:pt x="76" y="27"/>
                    </a:lnTo>
                    <a:lnTo>
                      <a:pt x="76" y="27"/>
                    </a:lnTo>
                    <a:lnTo>
                      <a:pt x="77" y="26"/>
                    </a:lnTo>
                    <a:lnTo>
                      <a:pt x="78" y="26"/>
                    </a:lnTo>
                    <a:lnTo>
                      <a:pt x="78" y="26"/>
                    </a:lnTo>
                    <a:lnTo>
                      <a:pt x="79" y="26"/>
                    </a:lnTo>
                    <a:lnTo>
                      <a:pt x="80" y="25"/>
                    </a:lnTo>
                    <a:lnTo>
                      <a:pt x="81" y="25"/>
                    </a:lnTo>
                    <a:lnTo>
                      <a:pt x="81" y="25"/>
                    </a:lnTo>
                    <a:lnTo>
                      <a:pt x="82" y="24"/>
                    </a:lnTo>
                    <a:lnTo>
                      <a:pt x="83" y="24"/>
                    </a:lnTo>
                    <a:lnTo>
                      <a:pt x="84" y="24"/>
                    </a:lnTo>
                    <a:lnTo>
                      <a:pt x="84" y="24"/>
                    </a:lnTo>
                    <a:lnTo>
                      <a:pt x="85" y="24"/>
                    </a:lnTo>
                    <a:lnTo>
                      <a:pt x="86" y="23"/>
                    </a:lnTo>
                    <a:lnTo>
                      <a:pt x="86" y="23"/>
                    </a:lnTo>
                    <a:lnTo>
                      <a:pt x="87" y="23"/>
                    </a:lnTo>
                    <a:lnTo>
                      <a:pt x="88" y="23"/>
                    </a:lnTo>
                    <a:lnTo>
                      <a:pt x="88" y="23"/>
                    </a:lnTo>
                    <a:lnTo>
                      <a:pt x="89" y="23"/>
                    </a:lnTo>
                    <a:lnTo>
                      <a:pt x="89" y="23"/>
                    </a:lnTo>
                    <a:lnTo>
                      <a:pt x="90" y="23"/>
                    </a:lnTo>
                    <a:lnTo>
                      <a:pt x="91" y="23"/>
                    </a:lnTo>
                    <a:lnTo>
                      <a:pt x="91" y="23"/>
                    </a:lnTo>
                    <a:lnTo>
                      <a:pt x="92" y="23"/>
                    </a:lnTo>
                    <a:lnTo>
                      <a:pt x="92" y="22"/>
                    </a:lnTo>
                    <a:lnTo>
                      <a:pt x="93" y="22"/>
                    </a:lnTo>
                    <a:lnTo>
                      <a:pt x="94" y="22"/>
                    </a:lnTo>
                    <a:lnTo>
                      <a:pt x="94" y="22"/>
                    </a:lnTo>
                    <a:lnTo>
                      <a:pt x="95" y="22"/>
                    </a:lnTo>
                    <a:lnTo>
                      <a:pt x="96" y="22"/>
                    </a:lnTo>
                    <a:lnTo>
                      <a:pt x="98" y="22"/>
                    </a:lnTo>
                    <a:lnTo>
                      <a:pt x="99" y="21"/>
                    </a:lnTo>
                    <a:lnTo>
                      <a:pt x="100" y="21"/>
                    </a:lnTo>
                    <a:lnTo>
                      <a:pt x="102" y="21"/>
                    </a:lnTo>
                    <a:lnTo>
                      <a:pt x="103" y="20"/>
                    </a:lnTo>
                    <a:lnTo>
                      <a:pt x="105" y="20"/>
                    </a:lnTo>
                    <a:lnTo>
                      <a:pt x="106" y="20"/>
                    </a:lnTo>
                    <a:lnTo>
                      <a:pt x="108" y="19"/>
                    </a:lnTo>
                    <a:lnTo>
                      <a:pt x="110" y="19"/>
                    </a:lnTo>
                    <a:lnTo>
                      <a:pt x="112" y="18"/>
                    </a:lnTo>
                    <a:lnTo>
                      <a:pt x="114" y="17"/>
                    </a:lnTo>
                    <a:lnTo>
                      <a:pt x="116" y="17"/>
                    </a:lnTo>
                    <a:lnTo>
                      <a:pt x="118" y="16"/>
                    </a:lnTo>
                    <a:lnTo>
                      <a:pt x="121" y="16"/>
                    </a:lnTo>
                    <a:lnTo>
                      <a:pt x="123" y="15"/>
                    </a:lnTo>
                    <a:lnTo>
                      <a:pt x="125" y="15"/>
                    </a:lnTo>
                    <a:lnTo>
                      <a:pt x="127" y="14"/>
                    </a:lnTo>
                    <a:lnTo>
                      <a:pt x="130" y="14"/>
                    </a:lnTo>
                    <a:lnTo>
                      <a:pt x="132" y="14"/>
                    </a:lnTo>
                    <a:lnTo>
                      <a:pt x="134" y="13"/>
                    </a:lnTo>
                    <a:lnTo>
                      <a:pt x="137" y="13"/>
                    </a:lnTo>
                    <a:lnTo>
                      <a:pt x="139" y="13"/>
                    </a:lnTo>
                    <a:lnTo>
                      <a:pt x="142" y="12"/>
                    </a:lnTo>
                    <a:lnTo>
                      <a:pt x="144" y="12"/>
                    </a:lnTo>
                    <a:lnTo>
                      <a:pt x="147" y="12"/>
                    </a:lnTo>
                    <a:lnTo>
                      <a:pt x="149" y="11"/>
                    </a:lnTo>
                    <a:lnTo>
                      <a:pt x="152" y="11"/>
                    </a:lnTo>
                    <a:lnTo>
                      <a:pt x="154" y="11"/>
                    </a:lnTo>
                    <a:lnTo>
                      <a:pt x="157" y="10"/>
                    </a:lnTo>
                    <a:lnTo>
                      <a:pt x="159" y="10"/>
                    </a:lnTo>
                    <a:lnTo>
                      <a:pt x="162" y="10"/>
                    </a:lnTo>
                    <a:lnTo>
                      <a:pt x="165" y="10"/>
                    </a:lnTo>
                    <a:lnTo>
                      <a:pt x="167" y="9"/>
                    </a:lnTo>
                    <a:lnTo>
                      <a:pt x="170" y="9"/>
                    </a:lnTo>
                    <a:lnTo>
                      <a:pt x="173" y="9"/>
                    </a:lnTo>
                    <a:lnTo>
                      <a:pt x="175" y="8"/>
                    </a:lnTo>
                    <a:lnTo>
                      <a:pt x="178" y="8"/>
                    </a:lnTo>
                    <a:lnTo>
                      <a:pt x="181" y="8"/>
                    </a:lnTo>
                    <a:lnTo>
                      <a:pt x="184" y="8"/>
                    </a:lnTo>
                    <a:lnTo>
                      <a:pt x="186" y="7"/>
                    </a:lnTo>
                    <a:lnTo>
                      <a:pt x="189" y="7"/>
                    </a:lnTo>
                    <a:lnTo>
                      <a:pt x="192" y="7"/>
                    </a:lnTo>
                    <a:lnTo>
                      <a:pt x="195" y="6"/>
                    </a:lnTo>
                    <a:lnTo>
                      <a:pt x="198" y="6"/>
                    </a:lnTo>
                    <a:lnTo>
                      <a:pt x="200" y="6"/>
                    </a:lnTo>
                    <a:lnTo>
                      <a:pt x="203" y="6"/>
                    </a:lnTo>
                    <a:lnTo>
                      <a:pt x="206" y="5"/>
                    </a:lnTo>
                    <a:lnTo>
                      <a:pt x="208" y="5"/>
                    </a:lnTo>
                    <a:lnTo>
                      <a:pt x="211" y="5"/>
                    </a:lnTo>
                    <a:lnTo>
                      <a:pt x="214" y="5"/>
                    </a:lnTo>
                    <a:lnTo>
                      <a:pt x="216" y="4"/>
                    </a:lnTo>
                    <a:lnTo>
                      <a:pt x="219" y="4"/>
                    </a:lnTo>
                    <a:lnTo>
                      <a:pt x="221" y="4"/>
                    </a:lnTo>
                    <a:lnTo>
                      <a:pt x="224" y="3"/>
                    </a:lnTo>
                    <a:lnTo>
                      <a:pt x="226" y="3"/>
                    </a:lnTo>
                    <a:lnTo>
                      <a:pt x="228" y="3"/>
                    </a:lnTo>
                    <a:lnTo>
                      <a:pt x="231" y="3"/>
                    </a:lnTo>
                    <a:lnTo>
                      <a:pt x="233" y="2"/>
                    </a:lnTo>
                    <a:lnTo>
                      <a:pt x="235" y="2"/>
                    </a:lnTo>
                    <a:lnTo>
                      <a:pt x="237" y="2"/>
                    </a:lnTo>
                    <a:lnTo>
                      <a:pt x="239" y="1"/>
                    </a:lnTo>
                    <a:lnTo>
                      <a:pt x="241" y="1"/>
                    </a:lnTo>
                    <a:lnTo>
                      <a:pt x="243" y="1"/>
                    </a:lnTo>
                    <a:lnTo>
                      <a:pt x="245" y="1"/>
                    </a:lnTo>
                    <a:lnTo>
                      <a:pt x="246" y="1"/>
                    </a:lnTo>
                    <a:lnTo>
                      <a:pt x="247" y="1"/>
                    </a:lnTo>
                    <a:lnTo>
                      <a:pt x="249" y="0"/>
                    </a:lnTo>
                    <a:lnTo>
                      <a:pt x="250" y="0"/>
                    </a:lnTo>
                    <a:lnTo>
                      <a:pt x="251" y="0"/>
                    </a:lnTo>
                    <a:lnTo>
                      <a:pt x="252" y="0"/>
                    </a:lnTo>
                    <a:lnTo>
                      <a:pt x="252" y="0"/>
                    </a:lnTo>
                    <a:lnTo>
                      <a:pt x="253" y="0"/>
                    </a:lnTo>
                    <a:lnTo>
                      <a:pt x="253" y="0"/>
                    </a:lnTo>
                    <a:lnTo>
                      <a:pt x="254" y="0"/>
                    </a:lnTo>
                    <a:lnTo>
                      <a:pt x="254" y="0"/>
                    </a:lnTo>
                    <a:lnTo>
                      <a:pt x="254" y="0"/>
                    </a:lnTo>
                    <a:lnTo>
                      <a:pt x="254" y="0"/>
                    </a:lnTo>
                    <a:lnTo>
                      <a:pt x="254" y="0"/>
                    </a:lnTo>
                    <a:lnTo>
                      <a:pt x="255" y="0"/>
                    </a:lnTo>
                    <a:lnTo>
                      <a:pt x="255" y="0"/>
                    </a:lnTo>
                    <a:lnTo>
                      <a:pt x="255" y="0"/>
                    </a:lnTo>
                    <a:lnTo>
                      <a:pt x="255" y="1"/>
                    </a:lnTo>
                    <a:lnTo>
                      <a:pt x="255" y="1"/>
                    </a:lnTo>
                    <a:lnTo>
                      <a:pt x="255" y="1"/>
                    </a:lnTo>
                    <a:lnTo>
                      <a:pt x="255" y="1"/>
                    </a:lnTo>
                    <a:lnTo>
                      <a:pt x="256" y="1"/>
                    </a:lnTo>
                    <a:lnTo>
                      <a:pt x="256" y="1"/>
                    </a:lnTo>
                    <a:lnTo>
                      <a:pt x="256" y="2"/>
                    </a:lnTo>
                    <a:lnTo>
                      <a:pt x="256" y="2"/>
                    </a:lnTo>
                    <a:lnTo>
                      <a:pt x="256" y="2"/>
                    </a:lnTo>
                    <a:lnTo>
                      <a:pt x="256" y="3"/>
                    </a:lnTo>
                    <a:lnTo>
                      <a:pt x="256" y="3"/>
                    </a:lnTo>
                    <a:lnTo>
                      <a:pt x="256" y="3"/>
                    </a:lnTo>
                    <a:lnTo>
                      <a:pt x="255" y="3"/>
                    </a:lnTo>
                    <a:lnTo>
                      <a:pt x="255" y="4"/>
                    </a:lnTo>
                    <a:lnTo>
                      <a:pt x="255" y="4"/>
                    </a:lnTo>
                    <a:lnTo>
                      <a:pt x="255" y="4"/>
                    </a:lnTo>
                    <a:lnTo>
                      <a:pt x="255" y="5"/>
                    </a:lnTo>
                    <a:lnTo>
                      <a:pt x="254" y="5"/>
                    </a:lnTo>
                    <a:lnTo>
                      <a:pt x="254" y="5"/>
                    </a:lnTo>
                    <a:lnTo>
                      <a:pt x="254" y="5"/>
                    </a:lnTo>
                    <a:lnTo>
                      <a:pt x="253" y="6"/>
                    </a:lnTo>
                    <a:lnTo>
                      <a:pt x="253" y="6"/>
                    </a:lnTo>
                    <a:lnTo>
                      <a:pt x="253" y="6"/>
                    </a:lnTo>
                    <a:lnTo>
                      <a:pt x="252" y="6"/>
                    </a:lnTo>
                    <a:lnTo>
                      <a:pt x="252" y="7"/>
                    </a:lnTo>
                    <a:lnTo>
                      <a:pt x="251" y="7"/>
                    </a:lnTo>
                    <a:lnTo>
                      <a:pt x="250" y="7"/>
                    </a:lnTo>
                    <a:lnTo>
                      <a:pt x="250" y="8"/>
                    </a:lnTo>
                    <a:lnTo>
                      <a:pt x="249" y="8"/>
                    </a:lnTo>
                    <a:lnTo>
                      <a:pt x="248" y="8"/>
                    </a:lnTo>
                    <a:lnTo>
                      <a:pt x="247" y="8"/>
                    </a:lnTo>
                    <a:lnTo>
                      <a:pt x="246" y="8"/>
                    </a:lnTo>
                    <a:lnTo>
                      <a:pt x="245" y="8"/>
                    </a:lnTo>
                    <a:lnTo>
                      <a:pt x="244" y="9"/>
                    </a:lnTo>
                    <a:lnTo>
                      <a:pt x="243" y="9"/>
                    </a:lnTo>
                    <a:lnTo>
                      <a:pt x="242" y="9"/>
                    </a:lnTo>
                    <a:lnTo>
                      <a:pt x="241" y="9"/>
                    </a:lnTo>
                    <a:lnTo>
                      <a:pt x="239" y="9"/>
                    </a:lnTo>
                    <a:lnTo>
                      <a:pt x="238" y="9"/>
                    </a:lnTo>
                    <a:lnTo>
                      <a:pt x="237" y="9"/>
                    </a:lnTo>
                    <a:lnTo>
                      <a:pt x="235" y="9"/>
                    </a:lnTo>
                    <a:lnTo>
                      <a:pt x="234" y="9"/>
                    </a:lnTo>
                    <a:lnTo>
                      <a:pt x="232" y="9"/>
                    </a:lnTo>
                    <a:lnTo>
                      <a:pt x="230" y="9"/>
                    </a:lnTo>
                    <a:lnTo>
                      <a:pt x="228" y="9"/>
                    </a:lnTo>
                    <a:lnTo>
                      <a:pt x="227" y="9"/>
                    </a:lnTo>
                    <a:lnTo>
                      <a:pt x="225" y="9"/>
                    </a:lnTo>
                    <a:lnTo>
                      <a:pt x="223" y="9"/>
                    </a:lnTo>
                    <a:lnTo>
                      <a:pt x="221" y="10"/>
                    </a:lnTo>
                    <a:lnTo>
                      <a:pt x="219" y="10"/>
                    </a:lnTo>
                    <a:lnTo>
                      <a:pt x="217" y="10"/>
                    </a:lnTo>
                    <a:lnTo>
                      <a:pt x="214" y="10"/>
                    </a:lnTo>
                    <a:lnTo>
                      <a:pt x="212" y="10"/>
                    </a:lnTo>
                    <a:lnTo>
                      <a:pt x="210" y="10"/>
                    </a:lnTo>
                    <a:lnTo>
                      <a:pt x="207" y="11"/>
                    </a:lnTo>
                    <a:lnTo>
                      <a:pt x="205" y="11"/>
                    </a:lnTo>
                    <a:lnTo>
                      <a:pt x="202" y="11"/>
                    </a:lnTo>
                    <a:lnTo>
                      <a:pt x="200" y="12"/>
                    </a:lnTo>
                    <a:lnTo>
                      <a:pt x="197" y="12"/>
                    </a:lnTo>
                    <a:lnTo>
                      <a:pt x="195" y="12"/>
                    </a:lnTo>
                    <a:lnTo>
                      <a:pt x="192" y="12"/>
                    </a:lnTo>
                    <a:lnTo>
                      <a:pt x="190" y="13"/>
                    </a:lnTo>
                    <a:lnTo>
                      <a:pt x="187" y="13"/>
                    </a:lnTo>
                    <a:lnTo>
                      <a:pt x="184" y="13"/>
                    </a:lnTo>
                    <a:lnTo>
                      <a:pt x="182" y="14"/>
                    </a:lnTo>
                    <a:lnTo>
                      <a:pt x="179" y="14"/>
                    </a:lnTo>
                    <a:lnTo>
                      <a:pt x="177" y="14"/>
                    </a:lnTo>
                    <a:lnTo>
                      <a:pt x="174" y="14"/>
                    </a:lnTo>
                    <a:lnTo>
                      <a:pt x="172" y="15"/>
                    </a:lnTo>
                    <a:lnTo>
                      <a:pt x="169" y="15"/>
                    </a:lnTo>
                    <a:lnTo>
                      <a:pt x="166" y="15"/>
                    </a:lnTo>
                    <a:lnTo>
                      <a:pt x="164" y="15"/>
                    </a:lnTo>
                    <a:lnTo>
                      <a:pt x="161" y="16"/>
                    </a:lnTo>
                    <a:lnTo>
                      <a:pt x="159" y="16"/>
                    </a:lnTo>
                    <a:lnTo>
                      <a:pt x="156" y="16"/>
                    </a:lnTo>
                    <a:lnTo>
                      <a:pt x="154" y="17"/>
                    </a:lnTo>
                    <a:lnTo>
                      <a:pt x="151" y="17"/>
                    </a:lnTo>
                    <a:lnTo>
                      <a:pt x="149" y="17"/>
                    </a:lnTo>
                    <a:lnTo>
                      <a:pt x="147" y="17"/>
                    </a:lnTo>
                    <a:lnTo>
                      <a:pt x="145" y="18"/>
                    </a:lnTo>
                    <a:lnTo>
                      <a:pt x="142" y="18"/>
                    </a:lnTo>
                    <a:lnTo>
                      <a:pt x="140" y="18"/>
                    </a:lnTo>
                    <a:lnTo>
                      <a:pt x="138" y="19"/>
                    </a:lnTo>
                    <a:lnTo>
                      <a:pt x="136" y="19"/>
                    </a:lnTo>
                    <a:lnTo>
                      <a:pt x="134" y="19"/>
                    </a:lnTo>
                    <a:lnTo>
                      <a:pt x="132" y="19"/>
                    </a:lnTo>
                    <a:lnTo>
                      <a:pt x="130" y="20"/>
                    </a:lnTo>
                    <a:lnTo>
                      <a:pt x="128" y="20"/>
                    </a:lnTo>
                    <a:lnTo>
                      <a:pt x="127" y="20"/>
                    </a:lnTo>
                    <a:lnTo>
                      <a:pt x="125" y="21"/>
                    </a:lnTo>
                    <a:lnTo>
                      <a:pt x="123" y="21"/>
                    </a:lnTo>
                    <a:lnTo>
                      <a:pt x="122" y="21"/>
                    </a:lnTo>
                    <a:lnTo>
                      <a:pt x="120" y="21"/>
                    </a:lnTo>
                    <a:lnTo>
                      <a:pt x="119" y="21"/>
                    </a:lnTo>
                    <a:lnTo>
                      <a:pt x="118" y="22"/>
                    </a:lnTo>
                    <a:lnTo>
                      <a:pt x="117" y="22"/>
                    </a:lnTo>
                    <a:lnTo>
                      <a:pt x="116" y="22"/>
                    </a:lnTo>
                    <a:lnTo>
                      <a:pt x="115" y="22"/>
                    </a:lnTo>
                    <a:lnTo>
                      <a:pt x="114" y="22"/>
                    </a:lnTo>
                    <a:lnTo>
                      <a:pt x="114" y="22"/>
                    </a:lnTo>
                    <a:lnTo>
                      <a:pt x="113" y="22"/>
                    </a:lnTo>
                    <a:lnTo>
                      <a:pt x="113" y="22"/>
                    </a:lnTo>
                    <a:lnTo>
                      <a:pt x="112" y="22"/>
                    </a:lnTo>
                    <a:lnTo>
                      <a:pt x="112" y="22"/>
                    </a:lnTo>
                    <a:lnTo>
                      <a:pt x="112" y="23"/>
                    </a:lnTo>
                    <a:lnTo>
                      <a:pt x="112" y="23"/>
                    </a:lnTo>
                    <a:lnTo>
                      <a:pt x="112" y="23"/>
                    </a:lnTo>
                    <a:lnTo>
                      <a:pt x="112" y="23"/>
                    </a:lnTo>
                    <a:lnTo>
                      <a:pt x="112" y="23"/>
                    </a:lnTo>
                    <a:lnTo>
                      <a:pt x="111" y="23"/>
                    </a:lnTo>
                    <a:lnTo>
                      <a:pt x="111" y="23"/>
                    </a:lnTo>
                    <a:lnTo>
                      <a:pt x="110" y="23"/>
                    </a:lnTo>
                    <a:lnTo>
                      <a:pt x="110" y="23"/>
                    </a:lnTo>
                    <a:lnTo>
                      <a:pt x="109" y="23"/>
                    </a:lnTo>
                    <a:lnTo>
                      <a:pt x="108" y="23"/>
                    </a:lnTo>
                    <a:lnTo>
                      <a:pt x="107" y="24"/>
                    </a:lnTo>
                    <a:lnTo>
                      <a:pt x="106" y="24"/>
                    </a:lnTo>
                    <a:lnTo>
                      <a:pt x="105" y="24"/>
                    </a:lnTo>
                    <a:lnTo>
                      <a:pt x="104" y="24"/>
                    </a:lnTo>
                    <a:lnTo>
                      <a:pt x="103" y="24"/>
                    </a:lnTo>
                    <a:lnTo>
                      <a:pt x="102" y="25"/>
                    </a:lnTo>
                    <a:lnTo>
                      <a:pt x="101" y="25"/>
                    </a:lnTo>
                    <a:lnTo>
                      <a:pt x="100" y="25"/>
                    </a:lnTo>
                    <a:lnTo>
                      <a:pt x="98" y="26"/>
                    </a:lnTo>
                    <a:lnTo>
                      <a:pt x="97" y="26"/>
                    </a:lnTo>
                    <a:lnTo>
                      <a:pt x="97" y="26"/>
                    </a:lnTo>
                    <a:lnTo>
                      <a:pt x="96" y="26"/>
                    </a:lnTo>
                    <a:lnTo>
                      <a:pt x="95" y="26"/>
                    </a:lnTo>
                    <a:lnTo>
                      <a:pt x="94" y="26"/>
                    </a:lnTo>
                    <a:lnTo>
                      <a:pt x="94" y="27"/>
                    </a:lnTo>
                    <a:lnTo>
                      <a:pt x="93" y="27"/>
                    </a:lnTo>
                    <a:lnTo>
                      <a:pt x="93" y="27"/>
                    </a:lnTo>
                    <a:lnTo>
                      <a:pt x="92" y="27"/>
                    </a:lnTo>
                    <a:lnTo>
                      <a:pt x="92" y="27"/>
                    </a:lnTo>
                    <a:lnTo>
                      <a:pt x="92" y="27"/>
                    </a:lnTo>
                    <a:lnTo>
                      <a:pt x="92" y="27"/>
                    </a:lnTo>
                    <a:lnTo>
                      <a:pt x="92" y="27"/>
                    </a:lnTo>
                    <a:close/>
                  </a:path>
                </a:pathLst>
              </a:custGeom>
              <a:solidFill>
                <a:srgbClr val="BBBBBB">
                  <a:alpha val="100000"/>
                </a:srgbClr>
              </a:solidFill>
              <a:ln w="3175" cap="flat" cmpd="sng">
                <a:solidFill>
                  <a:srgbClr val="99CC00">
                    <a:alpha val="100000"/>
                  </a:srgbClr>
                </a:solidFill>
                <a:prstDash val="solid"/>
                <a:headEnd type="none" w="med" len="med"/>
                <a:tailEnd type="none" w="med" len="med"/>
              </a:ln>
            </p:spPr>
            <p:txBody>
              <a:bodyPr/>
              <a:lstStyle/>
              <a:p>
                <a:endParaRPr lang="zh-CN" altLang="en-US"/>
              </a:p>
            </p:txBody>
          </p:sp>
        </p:grpSp>
        <p:sp>
          <p:nvSpPr>
            <p:cNvPr id="22548" name="任意多边形 22547"/>
            <p:cNvSpPr/>
            <p:nvPr/>
          </p:nvSpPr>
          <p:spPr>
            <a:xfrm>
              <a:off x="3383" y="2664"/>
              <a:ext cx="13" cy="10"/>
            </a:xfrm>
            <a:custGeom>
              <a:avLst/>
              <a:gdLst/>
              <a:ahLst/>
              <a:cxnLst/>
              <a:rect l="0" t="0" r="0" b="0"/>
              <a:pathLst>
                <a:path w="13" h="10">
                  <a:moveTo>
                    <a:pt x="12" y="5"/>
                  </a:moveTo>
                  <a:lnTo>
                    <a:pt x="12" y="0"/>
                  </a:lnTo>
                  <a:lnTo>
                    <a:pt x="8" y="0"/>
                  </a:lnTo>
                  <a:lnTo>
                    <a:pt x="4" y="0"/>
                  </a:lnTo>
                  <a:lnTo>
                    <a:pt x="4" y="0"/>
                  </a:lnTo>
                  <a:lnTo>
                    <a:pt x="0" y="0"/>
                  </a:lnTo>
                  <a:lnTo>
                    <a:pt x="0" y="5"/>
                  </a:lnTo>
                  <a:lnTo>
                    <a:pt x="0" y="5"/>
                  </a:lnTo>
                  <a:lnTo>
                    <a:pt x="4" y="9"/>
                  </a:lnTo>
                  <a:lnTo>
                    <a:pt x="4" y="9"/>
                  </a:lnTo>
                  <a:lnTo>
                    <a:pt x="8" y="9"/>
                  </a:lnTo>
                  <a:lnTo>
                    <a:pt x="12" y="5"/>
                  </a:lnTo>
                  <a:lnTo>
                    <a:pt x="12" y="5"/>
                  </a:lnTo>
                  <a:lnTo>
                    <a:pt x="12" y="5"/>
                  </a:lnTo>
                  <a:lnTo>
                    <a:pt x="12" y="5"/>
                  </a:lnTo>
                  <a:close/>
                </a:path>
              </a:pathLst>
            </a:custGeom>
            <a:solidFill>
              <a:srgbClr val="888888">
                <a:alpha val="100000"/>
              </a:srgbClr>
            </a:solidFill>
            <a:ln w="3175" cap="flat" cmpd="sng">
              <a:solidFill>
                <a:srgbClr val="99CC00">
                  <a:alpha val="100000"/>
                </a:srgbClr>
              </a:solidFill>
              <a:prstDash val="solid"/>
              <a:headEnd type="none" w="med" len="med"/>
              <a:tailEnd type="none" w="med" len="med"/>
            </a:ln>
          </p:spPr>
          <p:txBody>
            <a:bodyPr/>
            <a:lstStyle/>
            <a:p>
              <a:endParaRPr lang="zh-CN" altLang="en-US"/>
            </a:p>
          </p:txBody>
        </p:sp>
        <p:sp>
          <p:nvSpPr>
            <p:cNvPr id="22549" name="任意多边形 22548"/>
            <p:cNvSpPr/>
            <p:nvPr/>
          </p:nvSpPr>
          <p:spPr>
            <a:xfrm>
              <a:off x="3411" y="2669"/>
              <a:ext cx="42" cy="68"/>
            </a:xfrm>
            <a:custGeom>
              <a:avLst/>
              <a:gdLst/>
              <a:ahLst/>
              <a:cxnLst/>
              <a:rect l="0" t="0" r="0" b="0"/>
              <a:pathLst>
                <a:path w="42" h="68">
                  <a:moveTo>
                    <a:pt x="21" y="0"/>
                  </a:moveTo>
                  <a:lnTo>
                    <a:pt x="0" y="18"/>
                  </a:lnTo>
                  <a:lnTo>
                    <a:pt x="17" y="31"/>
                  </a:lnTo>
                  <a:lnTo>
                    <a:pt x="17" y="36"/>
                  </a:lnTo>
                  <a:lnTo>
                    <a:pt x="25" y="49"/>
                  </a:lnTo>
                  <a:lnTo>
                    <a:pt x="41" y="67"/>
                  </a:lnTo>
                  <a:lnTo>
                    <a:pt x="37" y="54"/>
                  </a:lnTo>
                  <a:lnTo>
                    <a:pt x="29" y="31"/>
                  </a:lnTo>
                  <a:lnTo>
                    <a:pt x="29" y="31"/>
                  </a:lnTo>
                  <a:lnTo>
                    <a:pt x="21" y="0"/>
                  </a:lnTo>
                  <a:lnTo>
                    <a:pt x="21" y="0"/>
                  </a:lnTo>
                  <a:close/>
                </a:path>
              </a:pathLst>
            </a:custGeom>
            <a:solidFill>
              <a:srgbClr val="EEEEEE">
                <a:alpha val="100000"/>
              </a:srgbClr>
            </a:solidFill>
            <a:ln w="3175" cap="flat" cmpd="sng">
              <a:solidFill>
                <a:srgbClr val="99CC00">
                  <a:alpha val="100000"/>
                </a:srgbClr>
              </a:solidFill>
              <a:prstDash val="solid"/>
              <a:headEnd type="none" w="med" len="med"/>
              <a:tailEnd type="none" w="med" len="med"/>
            </a:ln>
          </p:spPr>
          <p:txBody>
            <a:bodyPr/>
            <a:lstStyle/>
            <a:p>
              <a:endParaRPr lang="zh-CN" altLang="en-US"/>
            </a:p>
          </p:txBody>
        </p:sp>
      </p:grpSp>
      <p:sp>
        <p:nvSpPr>
          <p:cNvPr id="22" name="TextBox 21"/>
          <p:cNvSpPr txBox="1"/>
          <p:nvPr/>
        </p:nvSpPr>
        <p:spPr>
          <a:xfrm>
            <a:off x="2963105" y="-27384"/>
            <a:ext cx="2969083" cy="559769"/>
          </a:xfrm>
          <a:prstGeom prst="rect">
            <a:avLst/>
          </a:prstGeom>
          <a:noFill/>
        </p:spPr>
        <p:txBody>
          <a:bodyPr wrap="none" rtlCol="0">
            <a:spAutoFit/>
          </a:bodyPr>
          <a:lstStyle/>
          <a:p>
            <a:pPr>
              <a:lnSpc>
                <a:spcPct val="150000"/>
              </a:lnSpc>
            </a:pPr>
            <a:r>
              <a:rPr lang="zh-CN" altLang="en-US" sz="2400" b="1" dirty="0">
                <a:solidFill>
                  <a:schemeClr val="bg1"/>
                </a:solidFill>
                <a:latin typeface="宋体" charset="-122"/>
                <a:sym typeface="Calibri" pitchFamily="34" charset="0"/>
              </a:rPr>
              <a:t>好医生应具备的素质</a:t>
            </a:r>
            <a:endParaRPr lang="en-US" altLang="zh-CN" sz="2400" b="1" dirty="0">
              <a:solidFill>
                <a:schemeClr val="bg1"/>
              </a:solidFill>
              <a:latin typeface="宋体" charset="-122"/>
              <a:sym typeface="Calibri" pitchFamily="34" charset="0"/>
            </a:endParaRPr>
          </a:p>
        </p:txBody>
      </p:sp>
      <p:sp>
        <p:nvSpPr>
          <p:cNvPr id="23" name="矩形 22"/>
          <p:cNvSpPr/>
          <p:nvPr/>
        </p:nvSpPr>
        <p:spPr>
          <a:xfrm>
            <a:off x="6221478" y="2294009"/>
            <a:ext cx="2089033" cy="3323987"/>
          </a:xfrm>
          <a:prstGeom prst="rect">
            <a:avLst/>
          </a:prstGeom>
        </p:spPr>
        <p:txBody>
          <a:bodyPr wrap="none">
            <a:spAutoFit/>
          </a:bodyPr>
          <a:lstStyle/>
          <a:p>
            <a:pPr marL="457200" indent="-457200">
              <a:lnSpc>
                <a:spcPct val="150000"/>
              </a:lnSpc>
              <a:buFont typeface="Arial" panose="020B0604020202020204" pitchFamily="34" charset="0"/>
              <a:buChar char="•"/>
            </a:pPr>
            <a:r>
              <a:rPr lang="zh-CN" altLang="en-US" sz="2800" b="1" dirty="0">
                <a:solidFill>
                  <a:srgbClr val="FF0000"/>
                </a:solidFill>
              </a:rPr>
              <a:t>政治</a:t>
            </a:r>
            <a:r>
              <a:rPr lang="zh-CN" altLang="en-US" sz="2800" b="1" dirty="0" smtClean="0">
                <a:solidFill>
                  <a:srgbClr val="FF0000"/>
                </a:solidFill>
              </a:rPr>
              <a:t>素质</a:t>
            </a:r>
            <a:endParaRPr lang="en-US" altLang="zh-CN" sz="2800" b="1" dirty="0">
              <a:solidFill>
                <a:srgbClr val="FF0000"/>
              </a:solidFill>
            </a:endParaRPr>
          </a:p>
          <a:p>
            <a:pPr marL="457200" indent="-457200">
              <a:lnSpc>
                <a:spcPct val="150000"/>
              </a:lnSpc>
              <a:buFont typeface="Arial" panose="020B0604020202020204" pitchFamily="34" charset="0"/>
              <a:buChar char="•"/>
            </a:pPr>
            <a:r>
              <a:rPr lang="zh-CN" altLang="en-US" sz="2800" b="1" dirty="0" smtClean="0">
                <a:solidFill>
                  <a:srgbClr val="FF0000"/>
                </a:solidFill>
              </a:rPr>
              <a:t>医德素质</a:t>
            </a:r>
            <a:endParaRPr lang="en-US" altLang="zh-CN" sz="2800" b="1" dirty="0">
              <a:solidFill>
                <a:srgbClr val="FF0000"/>
              </a:solidFill>
            </a:endParaRPr>
          </a:p>
          <a:p>
            <a:pPr marL="457200" indent="-457200">
              <a:lnSpc>
                <a:spcPct val="150000"/>
              </a:lnSpc>
              <a:buFont typeface="Arial" panose="020B0604020202020204" pitchFamily="34" charset="0"/>
              <a:buChar char="•"/>
            </a:pPr>
            <a:r>
              <a:rPr lang="zh-CN" altLang="en-US" sz="2800" b="1" dirty="0" smtClean="0">
                <a:solidFill>
                  <a:srgbClr val="FF0000"/>
                </a:solidFill>
              </a:rPr>
              <a:t>文化素质</a:t>
            </a:r>
            <a:endParaRPr lang="en-US" altLang="zh-CN" sz="2800" b="1" dirty="0">
              <a:solidFill>
                <a:srgbClr val="FF0000"/>
              </a:solidFill>
            </a:endParaRPr>
          </a:p>
          <a:p>
            <a:pPr marL="457200" indent="-457200">
              <a:lnSpc>
                <a:spcPct val="150000"/>
              </a:lnSpc>
              <a:buFont typeface="Arial" panose="020B0604020202020204" pitchFamily="34" charset="0"/>
              <a:buChar char="•"/>
            </a:pPr>
            <a:r>
              <a:rPr lang="zh-CN" altLang="en-US" sz="2800" b="1" dirty="0" smtClean="0">
                <a:solidFill>
                  <a:srgbClr val="FF0000"/>
                </a:solidFill>
              </a:rPr>
              <a:t>专业素质</a:t>
            </a:r>
            <a:endParaRPr lang="en-US" altLang="zh-CN" sz="2800" b="1" dirty="0">
              <a:solidFill>
                <a:srgbClr val="FF0000"/>
              </a:solidFill>
            </a:endParaRPr>
          </a:p>
          <a:p>
            <a:pPr marL="457200" indent="-457200">
              <a:lnSpc>
                <a:spcPct val="150000"/>
              </a:lnSpc>
              <a:buFont typeface="Arial" panose="020B0604020202020204" pitchFamily="34" charset="0"/>
              <a:buChar char="•"/>
            </a:pPr>
            <a:r>
              <a:rPr lang="zh-CN" altLang="en-US" sz="2800" b="1" dirty="0" smtClean="0">
                <a:solidFill>
                  <a:srgbClr val="FF0000"/>
                </a:solidFill>
              </a:rPr>
              <a:t>身心素质</a:t>
            </a:r>
            <a:endParaRPr lang="zh-CN" altLang="en-US" sz="2800" dirty="0">
              <a:solidFill>
                <a:srgbClr val="FF0000"/>
              </a:solidFill>
            </a:endParaRPr>
          </a:p>
        </p:txBody>
      </p:sp>
      <p:sp>
        <p:nvSpPr>
          <p:cNvPr id="24" name="矩形 23"/>
          <p:cNvSpPr/>
          <p:nvPr/>
        </p:nvSpPr>
        <p:spPr>
          <a:xfrm>
            <a:off x="2123728" y="1145692"/>
            <a:ext cx="4716356" cy="584775"/>
          </a:xfrm>
          <a:prstGeom prst="rect">
            <a:avLst/>
          </a:prstGeom>
        </p:spPr>
        <p:txBody>
          <a:bodyPr wrap="none">
            <a:spAutoFit/>
          </a:bodyPr>
          <a:lstStyle/>
          <a:p>
            <a:r>
              <a:rPr lang="zh-CN" altLang="zh-CN" sz="3200" b="1" dirty="0"/>
              <a:t>好医生应该具备的素质？</a:t>
            </a:r>
            <a:endParaRPr lang="zh-CN" altLang="en-US" sz="3200" dirty="0"/>
          </a:p>
        </p:txBody>
      </p:sp>
      <p:sp>
        <p:nvSpPr>
          <p:cNvPr id="2" name="右箭头 1"/>
          <p:cNvSpPr/>
          <p:nvPr/>
        </p:nvSpPr>
        <p:spPr bwMode="auto">
          <a:xfrm>
            <a:off x="5695381" y="3933056"/>
            <a:ext cx="309771" cy="293839"/>
          </a:xfrm>
          <a:prstGeom prst="rightArrow">
            <a:avLst/>
          </a:prstGeom>
          <a:solidFill>
            <a:srgbClr val="99CC00"/>
          </a:solidFill>
          <a:ln w="9525" cap="flat" cmpd="sng" algn="ctr">
            <a:solidFill>
              <a:schemeClr val="tx1"/>
            </a:solidFill>
            <a:prstDash val="solid"/>
            <a:round/>
            <a:headEnd type="none" w="med" len="med"/>
            <a:tailEnd type="none" w="med" len="med"/>
          </a:ln>
          <a:effectLst>
            <a:outerShdw dist="53882" dir="13500000" algn="ctr" rotWithShape="0">
              <a:schemeClr val="bg2">
                <a:alpha val="50000"/>
              </a:schemeClr>
            </a:outerShdw>
          </a:effectLst>
        </p:spPr>
        <p:txBody>
          <a:bodyPr vert="horz" wrap="squar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2988916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1408379"/>
            <a:ext cx="9144000" cy="1371600"/>
          </a:xfrm>
        </p:spPr>
        <p:txBody>
          <a:bodyPr/>
          <a:lstStyle/>
          <a:p>
            <a:pPr eaLnBrk="1" hangingPunct="1">
              <a:lnSpc>
                <a:spcPct val="150000"/>
              </a:lnSpc>
            </a:pPr>
            <a:r>
              <a:rPr lang="en-US" altLang="zh-CN" sz="2800" b="1" dirty="0" smtClean="0"/>
              <a:t>   </a:t>
            </a:r>
            <a:r>
              <a:rPr lang="zh-CN" altLang="en-US" sz="2800" b="1" dirty="0" smtClean="0">
                <a:ea typeface="楷体_GB2312" pitchFamily="49" charset="-122"/>
              </a:rPr>
              <a:t>国家富强、民族振兴、人民幸福、</a:t>
            </a:r>
            <a:br>
              <a:rPr lang="zh-CN" altLang="en-US" sz="2800" b="1" dirty="0" smtClean="0">
                <a:ea typeface="楷体_GB2312" pitchFamily="49" charset="-122"/>
              </a:rPr>
            </a:br>
            <a:r>
              <a:rPr lang="zh-CN" altLang="en-US" sz="2800" b="1" dirty="0" smtClean="0">
                <a:ea typeface="楷体_GB2312" pitchFamily="49" charset="-122"/>
              </a:rPr>
              <a:t>全面奔小康，全民的</a:t>
            </a:r>
            <a:r>
              <a:rPr lang="zh-CN" altLang="en-US" sz="2800" b="1" dirty="0" smtClean="0">
                <a:solidFill>
                  <a:srgbClr val="FF0000"/>
                </a:solidFill>
                <a:ea typeface="楷体_GB2312" pitchFamily="49" charset="-122"/>
              </a:rPr>
              <a:t>健康</a:t>
            </a:r>
            <a:r>
              <a:rPr lang="zh-CN" altLang="en-US" sz="2800" b="1" dirty="0" smtClean="0">
                <a:ea typeface="楷体_GB2312" pitchFamily="49" charset="-122"/>
              </a:rPr>
              <a:t>是根本</a:t>
            </a:r>
            <a:r>
              <a:rPr lang="zh-CN" altLang="en-US" sz="2800" b="1" dirty="0" smtClean="0"/>
              <a:t> </a:t>
            </a:r>
          </a:p>
        </p:txBody>
      </p:sp>
      <p:pic>
        <p:nvPicPr>
          <p:cNvPr id="7171" name="Picture 4" descr="1ca8cf3cda4a78977a36a47f441c89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172" y="2895600"/>
            <a:ext cx="4191928" cy="3269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AutoShape 5"/>
          <p:cNvSpPr>
            <a:spLocks noChangeArrowheads="1"/>
          </p:cNvSpPr>
          <p:nvPr/>
        </p:nvSpPr>
        <p:spPr bwMode="auto">
          <a:xfrm>
            <a:off x="5638800" y="3352800"/>
            <a:ext cx="2895600" cy="1219200"/>
          </a:xfrm>
          <a:prstGeom prst="wedgeEllipseCallout">
            <a:avLst>
              <a:gd name="adj1" fmla="val -70889"/>
              <a:gd name="adj2" fmla="val 33856"/>
            </a:avLst>
          </a:prstGeom>
          <a:solidFill>
            <a:srgbClr val="61BEFB"/>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800" b="1"/>
              <a:t>民族复兴的</a:t>
            </a:r>
            <a:r>
              <a:rPr lang="zh-CN" altLang="en-US" sz="3200" b="1">
                <a:solidFill>
                  <a:schemeClr val="bg1"/>
                </a:solidFill>
                <a:ea typeface="黑体" pitchFamily="49" charset="-122"/>
              </a:rPr>
              <a:t>中国梦</a:t>
            </a:r>
            <a:r>
              <a:rPr lang="zh-CN" altLang="en-US" sz="3200" b="1">
                <a:solidFill>
                  <a:schemeClr val="bg1"/>
                </a:solidFill>
              </a:rPr>
              <a:t> </a:t>
            </a:r>
          </a:p>
        </p:txBody>
      </p:sp>
      <p:sp>
        <p:nvSpPr>
          <p:cNvPr id="5" name="TextBox 4"/>
          <p:cNvSpPr txBox="1"/>
          <p:nvPr/>
        </p:nvSpPr>
        <p:spPr>
          <a:xfrm>
            <a:off x="2963105" y="-27384"/>
            <a:ext cx="2969083" cy="559769"/>
          </a:xfrm>
          <a:prstGeom prst="rect">
            <a:avLst/>
          </a:prstGeom>
          <a:noFill/>
        </p:spPr>
        <p:txBody>
          <a:bodyPr wrap="none" rtlCol="0">
            <a:spAutoFit/>
          </a:bodyPr>
          <a:lstStyle/>
          <a:p>
            <a:pPr>
              <a:lnSpc>
                <a:spcPct val="150000"/>
              </a:lnSpc>
            </a:pPr>
            <a:r>
              <a:rPr lang="zh-CN" altLang="en-US" sz="2400" b="1" dirty="0">
                <a:solidFill>
                  <a:schemeClr val="bg1"/>
                </a:solidFill>
                <a:latin typeface="宋体" charset="-122"/>
                <a:sym typeface="Calibri" pitchFamily="34" charset="0"/>
              </a:rPr>
              <a:t>好医生应具备的素质</a:t>
            </a:r>
            <a:endParaRPr lang="en-US" altLang="zh-CN" sz="2400" b="1" dirty="0">
              <a:solidFill>
                <a:schemeClr val="bg1"/>
              </a:solidFill>
              <a:latin typeface="宋体" charset="-122"/>
              <a:sym typeface="Calibri" pitchFamily="34" charset="0"/>
            </a:endParaRPr>
          </a:p>
        </p:txBody>
      </p:sp>
    </p:spTree>
    <p:extLst>
      <p:ext uri="{BB962C8B-B14F-4D97-AF65-F5344CB8AC3E}">
        <p14:creationId xmlns:p14="http://schemas.microsoft.com/office/powerpoint/2010/main" val="1512527797"/>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549890"/>
          <p:cNvSpPr txBox="1">
            <a:spLocks/>
          </p:cNvSpPr>
          <p:nvPr/>
        </p:nvSpPr>
        <p:spPr>
          <a:xfrm>
            <a:off x="107504" y="2331436"/>
            <a:ext cx="5011103" cy="4103712"/>
          </a:xfrm>
          <a:prstGeom prst="rect">
            <a:avLst/>
          </a:prstGeom>
          <a:no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pPr>
              <a:lnSpc>
                <a:spcPct val="150000"/>
              </a:lnSpc>
              <a:buFontTx/>
              <a:buNone/>
            </a:pPr>
            <a:r>
              <a:rPr lang="zh-CN" altLang="en-US" sz="2400" b="1" kern="0" dirty="0" smtClean="0">
                <a:latin typeface="+mj-ea"/>
                <a:ea typeface="+mj-ea"/>
              </a:rPr>
              <a:t>      医</a:t>
            </a:r>
            <a:r>
              <a:rPr lang="zh-CN" altLang="en-US" sz="2400" b="1" kern="0" dirty="0">
                <a:latin typeface="+mj-ea"/>
                <a:ea typeface="+mj-ea"/>
              </a:rPr>
              <a:t>学</a:t>
            </a:r>
            <a:r>
              <a:rPr lang="zh-CN" altLang="en-US" sz="2400" b="1" kern="0" dirty="0" smtClean="0">
                <a:latin typeface="+mj-ea"/>
                <a:ea typeface="+mj-ea"/>
              </a:rPr>
              <a:t>这个专业是我们自己选择的，既然选择了这个专业，就要热爱它。要做一名好医生！首先做好一个医学生、医生本职内最基本的常规工作，</a:t>
            </a:r>
            <a:r>
              <a:rPr lang="zh-CN" altLang="en-US" sz="2400" b="1" kern="0" dirty="0" smtClean="0">
                <a:solidFill>
                  <a:srgbClr val="FF0000"/>
                </a:solidFill>
                <a:latin typeface="+mj-ea"/>
                <a:ea typeface="+mj-ea"/>
              </a:rPr>
              <a:t>“热爱医学专业，热爱医生工作。” </a:t>
            </a:r>
            <a:endParaRPr lang="zh-CN" altLang="en-US" sz="2400" b="1" kern="0" dirty="0">
              <a:solidFill>
                <a:srgbClr val="FF0000"/>
              </a:solidFill>
              <a:latin typeface="+mj-ea"/>
              <a:ea typeface="+mj-ea"/>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0192" y="2996952"/>
            <a:ext cx="1864431" cy="1332520"/>
          </a:xfrm>
          <a:prstGeom prst="rect">
            <a:avLst/>
          </a:prstGeom>
          <a:noFill/>
          <a:ln w="9525">
            <a:noFill/>
          </a:ln>
        </p:spPr>
      </p:pic>
      <p:sp>
        <p:nvSpPr>
          <p:cNvPr id="5" name="矩形 4"/>
          <p:cNvSpPr/>
          <p:nvPr/>
        </p:nvSpPr>
        <p:spPr>
          <a:xfrm>
            <a:off x="5364088" y="4797152"/>
            <a:ext cx="4572000" cy="707886"/>
          </a:xfrm>
          <a:prstGeom prst="rect">
            <a:avLst/>
          </a:prstGeom>
        </p:spPr>
        <p:txBody>
          <a:bodyPr>
            <a:spAutoFit/>
          </a:bodyPr>
          <a:lstStyle/>
          <a:p>
            <a:r>
              <a:rPr lang="zh-CN" altLang="en-US" sz="2000" dirty="0">
                <a:ea typeface="宋体" panose="02010600030101010101" pitchFamily="2" charset="-122"/>
                <a:sym typeface="+mn-ea"/>
              </a:rPr>
              <a:t>友好与爱心是医生的必要条件</a:t>
            </a:r>
            <a:endParaRPr lang="zh-CN" altLang="en-US" sz="2000" dirty="0">
              <a:ea typeface="宋体" panose="02010600030101010101" pitchFamily="2" charset="-122"/>
            </a:endParaRPr>
          </a:p>
          <a:p>
            <a:r>
              <a:rPr lang="zh-CN" altLang="en-US" sz="2000" dirty="0">
                <a:ea typeface="宋体" panose="02010600030101010101" pitchFamily="2" charset="-122"/>
                <a:sym typeface="+mn-ea"/>
              </a:rPr>
              <a:t> </a:t>
            </a:r>
            <a:r>
              <a:rPr lang="zh-CN" altLang="en-US" sz="2000" dirty="0" smtClean="0">
                <a:ea typeface="宋体" panose="02010600030101010101" pitchFamily="2" charset="-122"/>
                <a:sym typeface="+mn-ea"/>
              </a:rPr>
              <a:t>给</a:t>
            </a:r>
            <a:r>
              <a:rPr lang="zh-CN" altLang="en-US" sz="2000" dirty="0">
                <a:ea typeface="宋体" panose="02010600030101010101" pitchFamily="2" charset="-122"/>
                <a:sym typeface="+mn-ea"/>
              </a:rPr>
              <a:t>人</a:t>
            </a:r>
            <a:r>
              <a:rPr lang="zh-CN" altLang="en-US" sz="2000" dirty="0" smtClean="0">
                <a:ea typeface="宋体" panose="02010600030101010101" pitchFamily="2" charset="-122"/>
                <a:sym typeface="+mn-ea"/>
              </a:rPr>
              <a:t>以</a:t>
            </a:r>
            <a:r>
              <a:rPr lang="zh-CN" altLang="en-US" sz="2000" dirty="0">
                <a:solidFill>
                  <a:srgbClr val="FF0000"/>
                </a:solidFill>
                <a:ea typeface="宋体" panose="02010600030101010101" pitchFamily="2" charset="-122"/>
                <a:sym typeface="+mn-ea"/>
              </a:rPr>
              <a:t>信任感、安全感和好感</a:t>
            </a:r>
            <a:endParaRPr lang="zh-CN" altLang="en-US" sz="2000" dirty="0">
              <a:solidFill>
                <a:srgbClr val="FF0000"/>
              </a:solidFill>
              <a:ea typeface="宋体" panose="02010600030101010101" pitchFamily="2" charset="-122"/>
            </a:endParaRPr>
          </a:p>
        </p:txBody>
      </p:sp>
      <p:sp>
        <p:nvSpPr>
          <p:cNvPr id="7" name="TextBox 6"/>
          <p:cNvSpPr txBox="1"/>
          <p:nvPr/>
        </p:nvSpPr>
        <p:spPr>
          <a:xfrm>
            <a:off x="2963105" y="-27384"/>
            <a:ext cx="2969083" cy="559769"/>
          </a:xfrm>
          <a:prstGeom prst="rect">
            <a:avLst/>
          </a:prstGeom>
          <a:noFill/>
        </p:spPr>
        <p:txBody>
          <a:bodyPr wrap="none" rtlCol="0">
            <a:spAutoFit/>
          </a:bodyPr>
          <a:lstStyle/>
          <a:p>
            <a:pPr>
              <a:lnSpc>
                <a:spcPct val="150000"/>
              </a:lnSpc>
            </a:pPr>
            <a:r>
              <a:rPr lang="zh-CN" altLang="en-US" sz="2400" b="1" dirty="0">
                <a:solidFill>
                  <a:schemeClr val="bg1"/>
                </a:solidFill>
                <a:latin typeface="宋体" charset="-122"/>
                <a:sym typeface="Calibri" pitchFamily="34" charset="0"/>
              </a:rPr>
              <a:t>好医生应具备的素质</a:t>
            </a:r>
            <a:endParaRPr lang="en-US" altLang="zh-CN" sz="2400" b="1" dirty="0">
              <a:solidFill>
                <a:schemeClr val="bg1"/>
              </a:solidFill>
              <a:latin typeface="宋体" charset="-122"/>
              <a:sym typeface="Calibri" pitchFamily="34" charset="0"/>
            </a:endParaRPr>
          </a:p>
        </p:txBody>
      </p:sp>
      <p:sp>
        <p:nvSpPr>
          <p:cNvPr id="8" name="TextBox 7"/>
          <p:cNvSpPr txBox="1"/>
          <p:nvPr/>
        </p:nvSpPr>
        <p:spPr>
          <a:xfrm>
            <a:off x="3707904" y="1196752"/>
            <a:ext cx="1832553" cy="715581"/>
          </a:xfrm>
          <a:prstGeom prst="rect">
            <a:avLst/>
          </a:prstGeom>
          <a:noFill/>
        </p:spPr>
        <p:txBody>
          <a:bodyPr wrap="none" rtlCol="0">
            <a:spAutoFit/>
          </a:bodyPr>
          <a:lstStyle/>
          <a:p>
            <a:pPr>
              <a:lnSpc>
                <a:spcPct val="150000"/>
              </a:lnSpc>
            </a:pPr>
            <a:r>
              <a:rPr lang="zh-CN" altLang="en-US" sz="3200" b="1" dirty="0" smtClean="0">
                <a:latin typeface="宋体" charset="-122"/>
                <a:sym typeface="Calibri" pitchFamily="34" charset="0"/>
              </a:rPr>
              <a:t>政治素质</a:t>
            </a:r>
            <a:endParaRPr lang="en-US" altLang="zh-CN" sz="3200" b="1" dirty="0">
              <a:latin typeface="宋体" charset="-122"/>
              <a:sym typeface="Calibri" pitchFamily="34" charset="0"/>
            </a:endParaRPr>
          </a:p>
        </p:txBody>
      </p:sp>
    </p:spTree>
    <p:extLst>
      <p:ext uri="{BB962C8B-B14F-4D97-AF65-F5344CB8AC3E}">
        <p14:creationId xmlns:p14="http://schemas.microsoft.com/office/powerpoint/2010/main" val="573671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文本框 55"/>
          <p:cNvSpPr txBox="1">
            <a:spLocks noChangeArrowheads="1"/>
          </p:cNvSpPr>
          <p:nvPr/>
        </p:nvSpPr>
        <p:spPr bwMode="auto">
          <a:xfrm>
            <a:off x="1204913" y="3054350"/>
            <a:ext cx="7615237" cy="1930337"/>
          </a:xfrm>
          <a:prstGeom prst="rect">
            <a:avLst/>
          </a:prstGeom>
          <a:noFill/>
          <a:ln w="9525">
            <a:noFill/>
            <a:miter lim="800000"/>
            <a:headEnd/>
            <a:tailEnd/>
          </a:ln>
        </p:spPr>
        <p:txBody>
          <a:bodyPr>
            <a:spAutoFit/>
          </a:bodyPr>
          <a:lstStyle/>
          <a:p>
            <a:pPr>
              <a:lnSpc>
                <a:spcPct val="150000"/>
              </a:lnSpc>
            </a:pPr>
            <a:r>
              <a:rPr lang="zh-CN" altLang="en-US" sz="2800" b="1" dirty="0">
                <a:solidFill>
                  <a:srgbClr val="FF0000"/>
                </a:solidFill>
                <a:latin typeface="楷体_GB2312" pitchFamily="49" charset="-122"/>
                <a:ea typeface="楷体_GB2312" pitchFamily="49" charset="-122"/>
                <a:sym typeface="Calibri" pitchFamily="34" charset="0"/>
              </a:rPr>
              <a:t>  </a:t>
            </a:r>
            <a:r>
              <a:rPr lang="zh-CN" altLang="en-US" sz="2800" b="1" dirty="0">
                <a:solidFill>
                  <a:srgbClr val="FF0000"/>
                </a:solidFill>
                <a:latin typeface="宋体" panose="02010600030101010101" pitchFamily="2" charset="-122"/>
                <a:ea typeface="宋体" panose="02010600030101010101" pitchFamily="2" charset="-122"/>
                <a:sym typeface="Calibri" pitchFamily="34" charset="0"/>
              </a:rPr>
              <a:t>第一部分   </a:t>
            </a:r>
            <a:r>
              <a:rPr lang="zh-CN" altLang="en-US" sz="2800" b="1" dirty="0" smtClean="0">
                <a:solidFill>
                  <a:srgbClr val="FF0000"/>
                </a:solidFill>
                <a:latin typeface="宋体" panose="02010600030101010101" pitchFamily="2" charset="-122"/>
                <a:ea typeface="宋体" panose="02010600030101010101" pitchFamily="2" charset="-122"/>
              </a:rPr>
              <a:t>当前</a:t>
            </a:r>
            <a:r>
              <a:rPr lang="zh-CN" altLang="en-US" sz="2800" b="1" dirty="0">
                <a:solidFill>
                  <a:srgbClr val="FF0000"/>
                </a:solidFill>
                <a:latin typeface="宋体" panose="02010600030101010101" pitchFamily="2" charset="-122"/>
                <a:ea typeface="宋体" panose="02010600030101010101" pitchFamily="2" charset="-122"/>
              </a:rPr>
              <a:t>医疗环境</a:t>
            </a:r>
          </a:p>
          <a:p>
            <a:pPr>
              <a:lnSpc>
                <a:spcPct val="150000"/>
              </a:lnSpc>
            </a:pPr>
            <a:r>
              <a:rPr lang="zh-CN" altLang="en-US" sz="2800" b="1" dirty="0" smtClean="0">
                <a:latin typeface="宋体" panose="02010600030101010101" pitchFamily="2" charset="-122"/>
                <a:ea typeface="宋体" panose="02010600030101010101" pitchFamily="2" charset="-122"/>
                <a:sym typeface="Calibri" pitchFamily="34" charset="0"/>
              </a:rPr>
              <a:t>  </a:t>
            </a:r>
            <a:r>
              <a:rPr lang="zh-CN" altLang="en-US" sz="2800" b="1" dirty="0">
                <a:latin typeface="宋体" panose="02010600030101010101" pitchFamily="2" charset="-122"/>
                <a:ea typeface="宋体" panose="02010600030101010101" pitchFamily="2" charset="-122"/>
                <a:sym typeface="Calibri" pitchFamily="34" charset="0"/>
              </a:rPr>
              <a:t>第二部分   </a:t>
            </a:r>
            <a:r>
              <a:rPr lang="zh-CN" altLang="en-US" sz="2800" b="1" dirty="0" smtClean="0">
                <a:latin typeface="宋体" panose="02010600030101010101" pitchFamily="2" charset="-122"/>
                <a:ea typeface="宋体" panose="02010600030101010101" pitchFamily="2" charset="-122"/>
                <a:sym typeface="Calibri" pitchFamily="34" charset="0"/>
              </a:rPr>
              <a:t>好医生应具备的素质</a:t>
            </a:r>
            <a:endParaRPr lang="en-US" altLang="zh-CN" sz="2800" b="1" dirty="0" smtClean="0">
              <a:latin typeface="宋体" panose="02010600030101010101" pitchFamily="2" charset="-122"/>
              <a:ea typeface="宋体" panose="02010600030101010101" pitchFamily="2" charset="-122"/>
              <a:sym typeface="Calibri" pitchFamily="34" charset="0"/>
            </a:endParaRPr>
          </a:p>
          <a:p>
            <a:pPr>
              <a:lnSpc>
                <a:spcPct val="150000"/>
              </a:lnSpc>
            </a:pPr>
            <a:r>
              <a:rPr lang="zh-CN" altLang="en-US" sz="2800" b="1" dirty="0">
                <a:latin typeface="宋体" panose="02010600030101010101" pitchFamily="2" charset="-122"/>
                <a:ea typeface="宋体" panose="02010600030101010101" pitchFamily="2" charset="-122"/>
                <a:sym typeface="Calibri" pitchFamily="34" charset="0"/>
              </a:rPr>
              <a:t>  </a:t>
            </a:r>
            <a:r>
              <a:rPr lang="zh-CN" altLang="en-US" sz="2800" b="1" dirty="0" smtClean="0">
                <a:latin typeface="宋体" panose="02010600030101010101" pitchFamily="2" charset="-122"/>
                <a:ea typeface="宋体" panose="02010600030101010101" pitchFamily="2" charset="-122"/>
                <a:sym typeface="Calibri" pitchFamily="34" charset="0"/>
              </a:rPr>
              <a:t>第三</a:t>
            </a:r>
            <a:r>
              <a:rPr lang="zh-CN" altLang="en-US" sz="2800" b="1" dirty="0">
                <a:latin typeface="宋体" panose="02010600030101010101" pitchFamily="2" charset="-122"/>
                <a:ea typeface="宋体" panose="02010600030101010101" pitchFamily="2" charset="-122"/>
                <a:sym typeface="Calibri" pitchFamily="34" charset="0"/>
              </a:rPr>
              <a:t>部分   如何成为一名好医生</a:t>
            </a:r>
          </a:p>
        </p:txBody>
      </p:sp>
      <p:sp>
        <p:nvSpPr>
          <p:cNvPr id="30723" name="矩形 60"/>
          <p:cNvSpPr>
            <a:spLocks noChangeArrowheads="1"/>
          </p:cNvSpPr>
          <p:nvPr/>
        </p:nvSpPr>
        <p:spPr bwMode="auto">
          <a:xfrm flipH="1">
            <a:off x="971550" y="1697038"/>
            <a:ext cx="2665413" cy="598487"/>
          </a:xfrm>
          <a:prstGeom prst="rect">
            <a:avLst/>
          </a:prstGeom>
          <a:solidFill>
            <a:srgbClr val="2D65B4"/>
          </a:solidFill>
          <a:ln>
            <a:noFill/>
          </a:ln>
          <a:effectLst>
            <a:outerShdw dist="38100" dir="2700000" algn="ctr" rotWithShape="0">
              <a:srgbClr val="000000">
                <a:alpha val="39000"/>
              </a:srgbClr>
            </a:outerShdw>
          </a:effectLs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auto" hangingPunct="1">
              <a:spcBef>
                <a:spcPts val="0"/>
              </a:spcBef>
              <a:spcAft>
                <a:spcPts val="0"/>
              </a:spcAft>
              <a:defRPr/>
            </a:pPr>
            <a:r>
              <a:rPr lang="zh-CN" altLang="en-US" sz="3600">
                <a:solidFill>
                  <a:schemeClr val="bg1"/>
                </a:solidFill>
                <a:latin typeface="黑体" pitchFamily="2" charset="-122"/>
                <a:ea typeface="黑体" pitchFamily="2" charset="-122"/>
              </a:rPr>
              <a:t>目  录</a:t>
            </a:r>
          </a:p>
        </p:txBody>
      </p:sp>
      <p:cxnSp>
        <p:nvCxnSpPr>
          <p:cNvPr id="2" name="直接连接符 61"/>
          <p:cNvCxnSpPr>
            <a:cxnSpLocks noChangeShapeType="1"/>
          </p:cNvCxnSpPr>
          <p:nvPr/>
        </p:nvCxnSpPr>
        <p:spPr bwMode="auto">
          <a:xfrm>
            <a:off x="3835400" y="1997075"/>
            <a:ext cx="5308600" cy="0"/>
          </a:xfrm>
          <a:prstGeom prst="line">
            <a:avLst/>
          </a:prstGeom>
          <a:noFill/>
          <a:ln w="19050">
            <a:solidFill>
              <a:schemeClr val="tx1"/>
            </a:solidFill>
            <a:round/>
            <a:headEnd/>
            <a:tailEnd/>
          </a:ln>
        </p:spPr>
      </p:cxnSp>
      <p:cxnSp>
        <p:nvCxnSpPr>
          <p:cNvPr id="30724" name="直接连接符 62"/>
          <p:cNvCxnSpPr>
            <a:cxnSpLocks noChangeShapeType="1"/>
          </p:cNvCxnSpPr>
          <p:nvPr/>
        </p:nvCxnSpPr>
        <p:spPr bwMode="auto">
          <a:xfrm>
            <a:off x="0" y="1997075"/>
            <a:ext cx="827088" cy="0"/>
          </a:xfrm>
          <a:prstGeom prst="line">
            <a:avLst/>
          </a:prstGeom>
          <a:noFill/>
          <a:ln w="19050">
            <a:solidFill>
              <a:srgbClr val="2F2F98"/>
            </a:solidFill>
            <a:round/>
            <a:headEnd/>
            <a:tailEnd/>
          </a:ln>
        </p:spPr>
      </p:cxn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5" name="内容占位符 76804" descr="06"/>
          <p:cNvPicPr>
            <a:picLocks noGrp="1" noChangeAspect="1"/>
          </p:cNvPicPr>
          <p:nvPr>
            <p:ph idx="1"/>
          </p:nvPr>
        </p:nvPicPr>
        <p:blipFill>
          <a:blip r:embed="rId2"/>
          <a:stretch>
            <a:fillRect/>
          </a:stretch>
        </p:blipFill>
        <p:spPr>
          <a:xfrm>
            <a:off x="305990" y="694753"/>
            <a:ext cx="3050381" cy="5905500"/>
          </a:xfrm>
          <a:prstGeom prst="rect">
            <a:avLst/>
          </a:prstGeom>
          <a:noFill/>
          <a:ln w="9525">
            <a:noFill/>
          </a:ln>
        </p:spPr>
      </p:pic>
      <p:sp>
        <p:nvSpPr>
          <p:cNvPr id="76804" name="标题 76803"/>
          <p:cNvSpPr>
            <a:spLocks noGrp="1"/>
          </p:cNvSpPr>
          <p:nvPr>
            <p:ph type="title"/>
          </p:nvPr>
        </p:nvSpPr>
        <p:spPr>
          <a:xfrm>
            <a:off x="1547664" y="404664"/>
            <a:ext cx="2538413" cy="2938462"/>
          </a:xfrm>
          <a:noFill/>
          <a:ln>
            <a:noFill/>
          </a:ln>
        </p:spPr>
        <p:txBody>
          <a:bodyPr/>
          <a:lstStyle/>
          <a:p>
            <a:r>
              <a:rPr lang="zh-CN" altLang="en-US" sz="14000" dirty="0">
                <a:solidFill>
                  <a:schemeClr val="tx2"/>
                </a:solidFill>
                <a:ea typeface="华文行楷" pitchFamily="2" charset="-122"/>
              </a:rPr>
              <a:t>诚</a:t>
            </a:r>
          </a:p>
        </p:txBody>
      </p:sp>
      <p:sp>
        <p:nvSpPr>
          <p:cNvPr id="76808" name="矩形 76807"/>
          <p:cNvSpPr/>
          <p:nvPr/>
        </p:nvSpPr>
        <p:spPr>
          <a:xfrm>
            <a:off x="4283968" y="1269798"/>
            <a:ext cx="4284811" cy="4967514"/>
          </a:xfrm>
          <a:prstGeom prst="rect">
            <a:avLst/>
          </a:prstGeom>
          <a:noFill/>
          <a:ln w="9525">
            <a:noFill/>
          </a:ln>
        </p:spPr>
        <p:txBody>
          <a:bodyPr wrap="square" anchor="ctr">
            <a:spAutoFit/>
          </a:bodyPr>
          <a:lstStyle/>
          <a:p>
            <a:pPr lvl="0" algn="l">
              <a:lnSpc>
                <a:spcPct val="110000"/>
              </a:lnSpc>
            </a:pPr>
            <a:r>
              <a:rPr lang="en-US" altLang="zh-CN" sz="2800" dirty="0">
                <a:latin typeface="华文行楷" panose="02010800040101010101" pitchFamily="2" charset="-122"/>
                <a:ea typeface="华文行楷" panose="02010800040101010101" pitchFamily="2" charset="-122"/>
              </a:rPr>
              <a:t>“</a:t>
            </a:r>
            <a:r>
              <a:rPr lang="zh-CN" altLang="en-US" sz="2800" dirty="0">
                <a:latin typeface="华文行楷" panose="02010800040101010101" pitchFamily="2" charset="-122"/>
                <a:ea typeface="华文行楷" panose="02010800040101010101" pitchFamily="2" charset="-122"/>
              </a:rPr>
              <a:t>凡大医治病，必当安神定志，无欲无求，先发大慈恻隐之心，誓愿普求含灵之苦</a:t>
            </a:r>
            <a:r>
              <a:rPr lang="en-US" altLang="zh-CN" sz="2800" dirty="0">
                <a:latin typeface="华文行楷" panose="02010800040101010101" pitchFamily="2" charset="-122"/>
                <a:ea typeface="华文行楷" panose="02010800040101010101" pitchFamily="2" charset="-122"/>
              </a:rPr>
              <a:t>……</a:t>
            </a:r>
            <a:r>
              <a:rPr lang="zh-CN" altLang="en-US" sz="2800" dirty="0">
                <a:latin typeface="华文行楷" panose="02010800040101010101" pitchFamily="2" charset="-122"/>
                <a:ea typeface="华文行楷" panose="02010800040101010101" pitchFamily="2" charset="-122"/>
              </a:rPr>
              <a:t>勿避险希、昼夜、寒暑、饥渴、疲劳，一心赴救，无作功夫形迹之心。如此可为苍生大医。” </a:t>
            </a:r>
            <a:endParaRPr lang="en-US" altLang="zh-CN" sz="2800" dirty="0" smtClean="0">
              <a:latin typeface="华文行楷" panose="02010800040101010101" pitchFamily="2" charset="-122"/>
              <a:ea typeface="华文行楷" panose="02010800040101010101" pitchFamily="2" charset="-122"/>
            </a:endParaRPr>
          </a:p>
          <a:p>
            <a:pPr lvl="0" algn="l">
              <a:lnSpc>
                <a:spcPct val="110000"/>
              </a:lnSpc>
            </a:pPr>
            <a:endParaRPr lang="zh-CN" altLang="en-US" sz="3200" b="1" dirty="0">
              <a:solidFill>
                <a:srgbClr val="FF0000"/>
              </a:solidFill>
              <a:latin typeface="华文行楷" pitchFamily="2" charset="-122"/>
              <a:ea typeface="华文行楷" pitchFamily="2" charset="-122"/>
            </a:endParaRPr>
          </a:p>
          <a:p>
            <a:pPr lvl="0" algn="l">
              <a:lnSpc>
                <a:spcPct val="110000"/>
              </a:lnSpc>
            </a:pPr>
            <a:r>
              <a:rPr lang="zh-CN" altLang="en-US" sz="3200" b="1" dirty="0">
                <a:solidFill>
                  <a:srgbClr val="990000"/>
                </a:solidFill>
                <a:latin typeface="华文行楷" pitchFamily="2" charset="-122"/>
                <a:ea typeface="华文行楷" pitchFamily="2" charset="-122"/>
              </a:rPr>
              <a:t>    </a:t>
            </a:r>
            <a:r>
              <a:rPr lang="zh-CN" altLang="en-US" sz="3200" b="1" dirty="0" smtClean="0">
                <a:solidFill>
                  <a:srgbClr val="990000"/>
                </a:solidFill>
                <a:latin typeface="华文行楷" pitchFamily="2" charset="-122"/>
                <a:ea typeface="华文行楷" pitchFamily="2" charset="-122"/>
              </a:rPr>
              <a:t>    </a:t>
            </a:r>
            <a:r>
              <a:rPr lang="zh-CN" altLang="en-US" sz="2800" dirty="0">
                <a:latin typeface="华文行楷" panose="02010800040101010101" pitchFamily="2" charset="-122"/>
                <a:ea typeface="华文行楷" panose="02010800040101010101" pitchFamily="2" charset="-122"/>
              </a:rPr>
              <a:t>－－</a:t>
            </a:r>
            <a:r>
              <a:rPr lang="en-US" altLang="zh-CN" sz="2800" dirty="0">
                <a:latin typeface="华文行楷" panose="02010800040101010101" pitchFamily="2" charset="-122"/>
                <a:ea typeface="华文行楷" panose="02010800040101010101" pitchFamily="2" charset="-122"/>
              </a:rPr>
              <a:t>《</a:t>
            </a:r>
            <a:r>
              <a:rPr lang="zh-CN" altLang="en-US" sz="2800" dirty="0">
                <a:latin typeface="华文行楷" panose="02010800040101010101" pitchFamily="2" charset="-122"/>
                <a:ea typeface="华文行楷" panose="02010800040101010101" pitchFamily="2" charset="-122"/>
              </a:rPr>
              <a:t>大医精诚</a:t>
            </a:r>
            <a:r>
              <a:rPr lang="en-US" altLang="zh-CN" sz="2800" dirty="0">
                <a:latin typeface="华文行楷" panose="02010800040101010101" pitchFamily="2" charset="-122"/>
                <a:ea typeface="华文行楷" panose="02010800040101010101" pitchFamily="2" charset="-122"/>
              </a:rPr>
              <a:t>》</a:t>
            </a:r>
            <a:r>
              <a:rPr lang="zh-CN" altLang="en-US" sz="2800" dirty="0">
                <a:latin typeface="华文行楷" panose="02010800040101010101" pitchFamily="2" charset="-122"/>
                <a:ea typeface="华文行楷" panose="02010800040101010101" pitchFamily="2" charset="-122"/>
              </a:rPr>
              <a:t>唐</a:t>
            </a:r>
          </a:p>
        </p:txBody>
      </p:sp>
      <p:sp>
        <p:nvSpPr>
          <p:cNvPr id="5" name="TextBox 4"/>
          <p:cNvSpPr txBox="1"/>
          <p:nvPr/>
        </p:nvSpPr>
        <p:spPr>
          <a:xfrm>
            <a:off x="2963105" y="-27384"/>
            <a:ext cx="2969083" cy="559769"/>
          </a:xfrm>
          <a:prstGeom prst="rect">
            <a:avLst/>
          </a:prstGeom>
          <a:noFill/>
        </p:spPr>
        <p:txBody>
          <a:bodyPr wrap="none" rtlCol="0">
            <a:spAutoFit/>
          </a:bodyPr>
          <a:lstStyle/>
          <a:p>
            <a:pPr>
              <a:lnSpc>
                <a:spcPct val="150000"/>
              </a:lnSpc>
            </a:pPr>
            <a:r>
              <a:rPr lang="zh-CN" altLang="en-US" sz="2400" b="1" dirty="0">
                <a:solidFill>
                  <a:schemeClr val="bg1"/>
                </a:solidFill>
                <a:latin typeface="宋体" charset="-122"/>
                <a:sym typeface="Calibri" pitchFamily="34" charset="0"/>
              </a:rPr>
              <a:t>好医生应具备的素质</a:t>
            </a:r>
            <a:endParaRPr lang="en-US" altLang="zh-CN" sz="2400" b="1" dirty="0">
              <a:solidFill>
                <a:schemeClr val="bg1"/>
              </a:solidFill>
              <a:latin typeface="宋体" charset="-122"/>
              <a:sym typeface="Calibri" pitchFamily="34" charset="0"/>
            </a:endParaRPr>
          </a:p>
        </p:txBody>
      </p:sp>
    </p:spTree>
    <p:extLst>
      <p:ext uri="{BB962C8B-B14F-4D97-AF65-F5344CB8AC3E}">
        <p14:creationId xmlns:p14="http://schemas.microsoft.com/office/powerpoint/2010/main" val="1156173036"/>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5536" y="2122978"/>
            <a:ext cx="8496944" cy="3970318"/>
          </a:xfrm>
          <a:prstGeom prst="rect">
            <a:avLst/>
          </a:prstGeom>
        </p:spPr>
        <p:txBody>
          <a:bodyPr wrap="square">
            <a:spAutoFit/>
          </a:bodyPr>
          <a:lstStyle/>
          <a:p>
            <a:pPr marL="342900" indent="-342900">
              <a:lnSpc>
                <a:spcPct val="150000"/>
              </a:lnSpc>
              <a:buFont typeface="Arial" panose="020B0604020202020204" pitchFamily="34" charset="0"/>
              <a:buChar char="•"/>
            </a:pPr>
            <a:r>
              <a:rPr lang="zh-CN" altLang="en-US" sz="2400" b="1" dirty="0">
                <a:latin typeface="+mj-ea"/>
                <a:ea typeface="+mj-ea"/>
              </a:rPr>
              <a:t>好医生必须要有</a:t>
            </a:r>
            <a:r>
              <a:rPr lang="zh-CN" altLang="en-US" sz="2400" b="1" dirty="0">
                <a:solidFill>
                  <a:srgbClr val="FF0000"/>
                </a:solidFill>
                <a:latin typeface="+mj-ea"/>
                <a:ea typeface="+mj-ea"/>
              </a:rPr>
              <a:t>高尚的职业道德</a:t>
            </a:r>
            <a:r>
              <a:rPr lang="zh-CN" altLang="en-US" sz="2400" b="1" dirty="0" smtClean="0">
                <a:latin typeface="+mj-ea"/>
                <a:ea typeface="+mj-ea"/>
              </a:rPr>
              <a:t>。</a:t>
            </a:r>
            <a:endParaRPr lang="en-US" altLang="zh-CN" sz="2400" b="1" dirty="0" smtClean="0">
              <a:latin typeface="+mj-ea"/>
              <a:ea typeface="+mj-ea"/>
            </a:endParaRPr>
          </a:p>
          <a:p>
            <a:pPr marL="342900" indent="-342900">
              <a:lnSpc>
                <a:spcPct val="150000"/>
              </a:lnSpc>
              <a:buFont typeface="Arial" panose="020B0604020202020204" pitchFamily="34" charset="0"/>
              <a:buChar char="•"/>
            </a:pPr>
            <a:r>
              <a:rPr lang="zh-CN" altLang="zh-CN" sz="2400" b="1" dirty="0">
                <a:latin typeface="+mj-ea"/>
                <a:ea typeface="+mj-ea"/>
              </a:rPr>
              <a:t>医德的基本原则是“ 救死扶伤、防病、治病，实行社会主义人道主义，全心全意为人民的身心健康服务</a:t>
            </a:r>
            <a:r>
              <a:rPr lang="zh-CN" altLang="zh-CN" sz="2400" b="1" dirty="0" smtClean="0">
                <a:latin typeface="+mj-ea"/>
                <a:ea typeface="+mj-ea"/>
              </a:rPr>
              <a:t>”</a:t>
            </a:r>
            <a:endParaRPr lang="en-US" altLang="zh-CN" sz="2400" b="1" dirty="0" smtClean="0">
              <a:latin typeface="+mj-ea"/>
              <a:ea typeface="+mj-ea"/>
            </a:endParaRPr>
          </a:p>
          <a:p>
            <a:pPr marL="342900" indent="-342900">
              <a:lnSpc>
                <a:spcPct val="150000"/>
              </a:lnSpc>
              <a:buFont typeface="Arial" panose="020B0604020202020204" pitchFamily="34" charset="0"/>
              <a:buChar char="•"/>
            </a:pPr>
            <a:r>
              <a:rPr lang="zh-CN" altLang="en-US" sz="2400" b="1" dirty="0" smtClean="0">
                <a:latin typeface="+mj-ea"/>
                <a:ea typeface="+mj-ea"/>
              </a:rPr>
              <a:t>“救死扶伤”</a:t>
            </a:r>
            <a:r>
              <a:rPr lang="zh-CN" altLang="en-US" sz="2400" b="1" dirty="0">
                <a:latin typeface="+mj-ea"/>
                <a:ea typeface="+mj-ea"/>
              </a:rPr>
              <a:t>是医生的崇高使命，我们既然投身于这个神圣的事业，就必须牢固树立“以人为本，病人至上”的职业思想，自觉地以</a:t>
            </a:r>
            <a:r>
              <a:rPr lang="en-US" altLang="zh-CN" sz="2400" b="1" dirty="0">
                <a:solidFill>
                  <a:srgbClr val="FF3300"/>
                </a:solidFill>
                <a:latin typeface="+mj-ea"/>
                <a:ea typeface="+mj-ea"/>
              </a:rPr>
              <a:t>《</a:t>
            </a:r>
            <a:r>
              <a:rPr lang="zh-CN" altLang="en-US" sz="2400" b="1" dirty="0">
                <a:solidFill>
                  <a:srgbClr val="FF3300"/>
                </a:solidFill>
                <a:latin typeface="+mj-ea"/>
                <a:ea typeface="+mj-ea"/>
              </a:rPr>
              <a:t>医疗道德规范</a:t>
            </a:r>
            <a:r>
              <a:rPr lang="en-US" altLang="zh-CN" sz="2400" b="1" dirty="0">
                <a:solidFill>
                  <a:srgbClr val="FF3300"/>
                </a:solidFill>
                <a:latin typeface="+mj-ea"/>
                <a:ea typeface="+mj-ea"/>
              </a:rPr>
              <a:t>》</a:t>
            </a:r>
            <a:r>
              <a:rPr lang="zh-CN" altLang="en-US" sz="2400" b="1" dirty="0">
                <a:latin typeface="+mj-ea"/>
                <a:ea typeface="+mj-ea"/>
              </a:rPr>
              <a:t>的要求来约束自己</a:t>
            </a:r>
            <a:r>
              <a:rPr lang="zh-CN" altLang="en-US" sz="2400" b="1" dirty="0" smtClean="0">
                <a:latin typeface="+mj-ea"/>
                <a:ea typeface="+mj-ea"/>
              </a:rPr>
              <a:t>言行</a:t>
            </a:r>
            <a:r>
              <a:rPr lang="zh-CN" altLang="en-US" sz="2400" b="1" dirty="0">
                <a:latin typeface="+mj-ea"/>
                <a:ea typeface="+mj-ea"/>
              </a:rPr>
              <a:t>。</a:t>
            </a:r>
            <a:endParaRPr lang="en-US" altLang="zh-CN" sz="2400" b="1" dirty="0" smtClean="0">
              <a:latin typeface="+mj-ea"/>
              <a:ea typeface="+mj-ea"/>
            </a:endParaRPr>
          </a:p>
          <a:p>
            <a:pPr>
              <a:lnSpc>
                <a:spcPct val="150000"/>
              </a:lnSpc>
            </a:pPr>
            <a:endParaRPr lang="zh-CN" altLang="en-US" sz="2400" b="1" dirty="0">
              <a:solidFill>
                <a:srgbClr val="0033CC"/>
              </a:solidFill>
              <a:latin typeface="+mj-ea"/>
              <a:ea typeface="+mj-ea"/>
            </a:endParaRPr>
          </a:p>
        </p:txBody>
      </p:sp>
      <p:sp>
        <p:nvSpPr>
          <p:cNvPr id="4" name="TextBox 3"/>
          <p:cNvSpPr txBox="1"/>
          <p:nvPr/>
        </p:nvSpPr>
        <p:spPr>
          <a:xfrm>
            <a:off x="2963105" y="-27384"/>
            <a:ext cx="2969083" cy="559769"/>
          </a:xfrm>
          <a:prstGeom prst="rect">
            <a:avLst/>
          </a:prstGeom>
          <a:noFill/>
        </p:spPr>
        <p:txBody>
          <a:bodyPr wrap="none" rtlCol="0">
            <a:spAutoFit/>
          </a:bodyPr>
          <a:lstStyle/>
          <a:p>
            <a:pPr>
              <a:lnSpc>
                <a:spcPct val="150000"/>
              </a:lnSpc>
            </a:pPr>
            <a:r>
              <a:rPr lang="zh-CN" altLang="en-US" sz="2400" b="1" dirty="0">
                <a:solidFill>
                  <a:schemeClr val="bg1"/>
                </a:solidFill>
                <a:latin typeface="宋体" charset="-122"/>
                <a:sym typeface="Calibri" pitchFamily="34" charset="0"/>
              </a:rPr>
              <a:t>好医生应具备的素质</a:t>
            </a:r>
            <a:endParaRPr lang="en-US" altLang="zh-CN" sz="2400" b="1" dirty="0">
              <a:solidFill>
                <a:schemeClr val="bg1"/>
              </a:solidFill>
              <a:latin typeface="宋体" charset="-122"/>
              <a:sym typeface="Calibri" pitchFamily="34" charset="0"/>
            </a:endParaRPr>
          </a:p>
        </p:txBody>
      </p:sp>
      <p:sp>
        <p:nvSpPr>
          <p:cNvPr id="6" name="TextBox 5"/>
          <p:cNvSpPr txBox="1"/>
          <p:nvPr/>
        </p:nvSpPr>
        <p:spPr>
          <a:xfrm>
            <a:off x="3707904" y="1196752"/>
            <a:ext cx="1832553" cy="715581"/>
          </a:xfrm>
          <a:prstGeom prst="rect">
            <a:avLst/>
          </a:prstGeom>
          <a:noFill/>
        </p:spPr>
        <p:txBody>
          <a:bodyPr wrap="none" rtlCol="0">
            <a:spAutoFit/>
          </a:bodyPr>
          <a:lstStyle/>
          <a:p>
            <a:pPr>
              <a:lnSpc>
                <a:spcPct val="150000"/>
              </a:lnSpc>
            </a:pPr>
            <a:r>
              <a:rPr lang="zh-CN" altLang="en-US" sz="3200" b="1" dirty="0" smtClean="0">
                <a:latin typeface="宋体" charset="-122"/>
                <a:sym typeface="Calibri" pitchFamily="34" charset="0"/>
              </a:rPr>
              <a:t>医德素质</a:t>
            </a:r>
            <a:endParaRPr lang="en-US" altLang="zh-CN" sz="3200" b="1" dirty="0">
              <a:latin typeface="宋体" charset="-122"/>
              <a:sym typeface="Calibri" pitchFamily="34" charset="0"/>
            </a:endParaRPr>
          </a:p>
        </p:txBody>
      </p:sp>
    </p:spTree>
    <p:extLst>
      <p:ext uri="{BB962C8B-B14F-4D97-AF65-F5344CB8AC3E}">
        <p14:creationId xmlns:p14="http://schemas.microsoft.com/office/powerpoint/2010/main" val="392882231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55576" y="1556792"/>
            <a:ext cx="7848872" cy="4525963"/>
          </a:xfrm>
        </p:spPr>
        <p:txBody>
          <a:bodyPr/>
          <a:lstStyle/>
          <a:p>
            <a:pPr>
              <a:lnSpc>
                <a:spcPct val="150000"/>
              </a:lnSpc>
            </a:pPr>
            <a:r>
              <a:rPr lang="zh-CN" altLang="zh-CN" b="1" dirty="0" smtClean="0">
                <a:solidFill>
                  <a:srgbClr val="FF0000"/>
                </a:solidFill>
              </a:rPr>
              <a:t>工作尽职尽责</a:t>
            </a:r>
            <a:endParaRPr lang="en-US" altLang="zh-CN" b="1" dirty="0">
              <a:solidFill>
                <a:srgbClr val="FF0000"/>
              </a:solidFill>
            </a:endParaRPr>
          </a:p>
          <a:p>
            <a:pPr marL="0" indent="0">
              <a:lnSpc>
                <a:spcPct val="150000"/>
              </a:lnSpc>
              <a:buNone/>
            </a:pPr>
            <a:r>
              <a:rPr lang="en-US" altLang="zh-CN" sz="2800" b="1" dirty="0" smtClean="0"/>
              <a:t>        </a:t>
            </a:r>
            <a:r>
              <a:rPr lang="zh-CN" altLang="zh-CN" sz="2400" b="1" dirty="0" smtClean="0"/>
              <a:t>坚持</a:t>
            </a:r>
            <a:r>
              <a:rPr lang="zh-CN" altLang="zh-CN" sz="2400" b="1" dirty="0"/>
              <a:t>病人第一</a:t>
            </a:r>
            <a:r>
              <a:rPr lang="en-US" altLang="zh-CN" sz="2400" b="1" dirty="0"/>
              <a:t>, </a:t>
            </a:r>
            <a:r>
              <a:rPr lang="zh-CN" altLang="zh-CN" sz="2400" b="1" dirty="0"/>
              <a:t>对病人尽职尽责</a:t>
            </a:r>
            <a:r>
              <a:rPr lang="en-US" altLang="zh-CN" sz="2400" b="1" dirty="0"/>
              <a:t>, </a:t>
            </a:r>
            <a:r>
              <a:rPr lang="zh-CN" altLang="zh-CN" sz="2400" b="1" dirty="0"/>
              <a:t>关心病人</a:t>
            </a:r>
            <a:r>
              <a:rPr lang="en-US" altLang="zh-CN" sz="2400" b="1" dirty="0"/>
              <a:t>, </a:t>
            </a:r>
            <a:r>
              <a:rPr lang="zh-CN" altLang="zh-CN" sz="2400" b="1" dirty="0"/>
              <a:t>爱护病人</a:t>
            </a:r>
            <a:r>
              <a:rPr lang="en-US" altLang="zh-CN" sz="2400" b="1" dirty="0"/>
              <a:t>, </a:t>
            </a:r>
            <a:r>
              <a:rPr lang="zh-CN" altLang="zh-CN" sz="2400" b="1" dirty="0"/>
              <a:t>帮助病人解除疾病痛苦</a:t>
            </a:r>
            <a:r>
              <a:rPr lang="en-US" altLang="zh-CN" sz="2400" b="1" dirty="0"/>
              <a:t>, </a:t>
            </a:r>
            <a:r>
              <a:rPr lang="zh-CN" altLang="zh-CN" sz="2400" b="1" dirty="0"/>
              <a:t>只要有一线希望就要尽百分之百的努力为病人诊治疾病</a:t>
            </a:r>
            <a:r>
              <a:rPr lang="en-US" altLang="zh-CN" sz="2400" b="1" dirty="0"/>
              <a:t>, </a:t>
            </a:r>
            <a:r>
              <a:rPr lang="zh-CN" altLang="zh-CN" sz="2400" b="1" dirty="0"/>
              <a:t>恢复病人健康。 </a:t>
            </a:r>
          </a:p>
        </p:txBody>
      </p:sp>
      <p:sp>
        <p:nvSpPr>
          <p:cNvPr id="4" name="TextBox 3"/>
          <p:cNvSpPr txBox="1"/>
          <p:nvPr/>
        </p:nvSpPr>
        <p:spPr>
          <a:xfrm>
            <a:off x="2963105" y="-27384"/>
            <a:ext cx="2969083" cy="559769"/>
          </a:xfrm>
          <a:prstGeom prst="rect">
            <a:avLst/>
          </a:prstGeom>
          <a:noFill/>
        </p:spPr>
        <p:txBody>
          <a:bodyPr wrap="none" rtlCol="0">
            <a:spAutoFit/>
          </a:bodyPr>
          <a:lstStyle/>
          <a:p>
            <a:pPr>
              <a:lnSpc>
                <a:spcPct val="150000"/>
              </a:lnSpc>
            </a:pPr>
            <a:r>
              <a:rPr lang="zh-CN" altLang="en-US" sz="2400" b="1" dirty="0">
                <a:solidFill>
                  <a:schemeClr val="bg1"/>
                </a:solidFill>
                <a:latin typeface="宋体" charset="-122"/>
                <a:sym typeface="Calibri" pitchFamily="34" charset="0"/>
              </a:rPr>
              <a:t>好医生应具备的素质</a:t>
            </a:r>
            <a:endParaRPr lang="en-US" altLang="zh-CN" sz="2400" b="1" dirty="0">
              <a:solidFill>
                <a:schemeClr val="bg1"/>
              </a:solidFill>
              <a:latin typeface="宋体" charset="-122"/>
              <a:sym typeface="Calibri" pitchFamily="34" charset="0"/>
            </a:endParaRPr>
          </a:p>
        </p:txBody>
      </p:sp>
    </p:spTree>
    <p:extLst>
      <p:ext uri="{BB962C8B-B14F-4D97-AF65-F5344CB8AC3E}">
        <p14:creationId xmlns:p14="http://schemas.microsoft.com/office/powerpoint/2010/main" val="1803595205"/>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11560" y="1484784"/>
            <a:ext cx="8208912" cy="4525963"/>
          </a:xfrm>
        </p:spPr>
        <p:txBody>
          <a:bodyPr/>
          <a:lstStyle/>
          <a:p>
            <a:pPr>
              <a:lnSpc>
                <a:spcPct val="150000"/>
              </a:lnSpc>
            </a:pPr>
            <a:r>
              <a:rPr lang="zh-CN" altLang="zh-CN" b="1" dirty="0" smtClean="0">
                <a:solidFill>
                  <a:srgbClr val="FF0000"/>
                </a:solidFill>
              </a:rPr>
              <a:t>技术精益求精</a:t>
            </a:r>
            <a:endParaRPr lang="en-US" altLang="zh-CN" b="1" dirty="0" smtClean="0">
              <a:solidFill>
                <a:srgbClr val="FF0000"/>
              </a:solidFill>
            </a:endParaRPr>
          </a:p>
          <a:p>
            <a:pPr marL="0" indent="0">
              <a:lnSpc>
                <a:spcPct val="150000"/>
              </a:lnSpc>
              <a:buNone/>
            </a:pPr>
            <a:r>
              <a:rPr lang="en-US" altLang="zh-CN" sz="2800" b="1" dirty="0" smtClean="0"/>
              <a:t>       </a:t>
            </a:r>
            <a:r>
              <a:rPr lang="zh-CN" altLang="zh-CN" sz="2400" b="1" dirty="0" smtClean="0"/>
              <a:t>刻苦</a:t>
            </a:r>
            <a:r>
              <a:rPr lang="zh-CN" altLang="zh-CN" sz="2400" b="1" dirty="0"/>
              <a:t>钻研业务</a:t>
            </a:r>
            <a:r>
              <a:rPr lang="en-US" altLang="zh-CN" sz="2400" b="1" dirty="0"/>
              <a:t>, </a:t>
            </a:r>
            <a:r>
              <a:rPr lang="zh-CN" altLang="zh-CN" sz="2400" b="1" dirty="0"/>
              <a:t>对医术精益求精</a:t>
            </a:r>
            <a:r>
              <a:rPr lang="en-US" altLang="zh-CN" sz="2400" b="1" dirty="0"/>
              <a:t>, </a:t>
            </a:r>
            <a:r>
              <a:rPr lang="zh-CN" altLang="zh-CN" sz="2400" b="1" dirty="0"/>
              <a:t>提高为人民服务的本领</a:t>
            </a:r>
            <a:r>
              <a:rPr lang="en-US" altLang="zh-CN" sz="2400" b="1" dirty="0"/>
              <a:t>, </a:t>
            </a:r>
            <a:r>
              <a:rPr lang="zh-CN" altLang="zh-CN" sz="2400" b="1" dirty="0"/>
              <a:t>有强烈的进取心</a:t>
            </a:r>
            <a:r>
              <a:rPr lang="en-US" altLang="zh-CN" sz="2400" b="1" dirty="0"/>
              <a:t>, </a:t>
            </a:r>
            <a:r>
              <a:rPr lang="zh-CN" altLang="zh-CN" sz="2400" b="1" dirty="0"/>
              <a:t>努力攀登医学科学高峰。精益求精还表现在医疗实践中有严格的科学态度</a:t>
            </a:r>
            <a:r>
              <a:rPr lang="en-US" altLang="zh-CN" sz="2400" b="1" dirty="0"/>
              <a:t>, </a:t>
            </a:r>
            <a:r>
              <a:rPr lang="zh-CN" altLang="zh-CN" sz="2400" b="1" dirty="0"/>
              <a:t>坚持实事求是的精神。医生的服务对象是病人</a:t>
            </a:r>
            <a:r>
              <a:rPr lang="en-US" altLang="zh-CN" sz="2400" b="1" dirty="0"/>
              <a:t>, </a:t>
            </a:r>
            <a:r>
              <a:rPr lang="zh-CN" altLang="zh-CN" sz="2400" b="1" dirty="0"/>
              <a:t>不能有半点疏忽。</a:t>
            </a:r>
          </a:p>
          <a:p>
            <a:pPr marL="0" indent="0">
              <a:lnSpc>
                <a:spcPct val="150000"/>
              </a:lnSpc>
              <a:buNone/>
            </a:pPr>
            <a:endParaRPr lang="zh-CN" altLang="zh-CN" sz="3000" b="1" dirty="0"/>
          </a:p>
        </p:txBody>
      </p:sp>
      <p:sp>
        <p:nvSpPr>
          <p:cNvPr id="4" name="TextBox 3"/>
          <p:cNvSpPr txBox="1"/>
          <p:nvPr/>
        </p:nvSpPr>
        <p:spPr>
          <a:xfrm>
            <a:off x="2963105" y="-27384"/>
            <a:ext cx="2969083" cy="559769"/>
          </a:xfrm>
          <a:prstGeom prst="rect">
            <a:avLst/>
          </a:prstGeom>
          <a:noFill/>
        </p:spPr>
        <p:txBody>
          <a:bodyPr wrap="none" rtlCol="0">
            <a:spAutoFit/>
          </a:bodyPr>
          <a:lstStyle/>
          <a:p>
            <a:pPr>
              <a:lnSpc>
                <a:spcPct val="150000"/>
              </a:lnSpc>
            </a:pPr>
            <a:r>
              <a:rPr lang="zh-CN" altLang="en-US" sz="2400" b="1" dirty="0">
                <a:solidFill>
                  <a:schemeClr val="bg1"/>
                </a:solidFill>
                <a:latin typeface="宋体" charset="-122"/>
                <a:sym typeface="Calibri" pitchFamily="34" charset="0"/>
              </a:rPr>
              <a:t>好医生应具备的素质</a:t>
            </a:r>
            <a:endParaRPr lang="en-US" altLang="zh-CN" sz="2400" b="1" dirty="0">
              <a:solidFill>
                <a:schemeClr val="bg1"/>
              </a:solidFill>
              <a:latin typeface="宋体" charset="-122"/>
              <a:sym typeface="Calibri" pitchFamily="34" charset="0"/>
            </a:endParaRPr>
          </a:p>
        </p:txBody>
      </p:sp>
    </p:spTree>
    <p:extLst>
      <p:ext uri="{BB962C8B-B14F-4D97-AF65-F5344CB8AC3E}">
        <p14:creationId xmlns:p14="http://schemas.microsoft.com/office/powerpoint/2010/main" val="247270606"/>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1412776"/>
            <a:ext cx="8424936" cy="4525963"/>
          </a:xfrm>
        </p:spPr>
        <p:txBody>
          <a:bodyPr/>
          <a:lstStyle/>
          <a:p>
            <a:pPr>
              <a:lnSpc>
                <a:spcPct val="150000"/>
              </a:lnSpc>
            </a:pPr>
            <a:r>
              <a:rPr lang="zh-CN" altLang="zh-CN" b="1" dirty="0" smtClean="0">
                <a:solidFill>
                  <a:srgbClr val="FF0000"/>
                </a:solidFill>
              </a:rPr>
              <a:t>平等</a:t>
            </a:r>
            <a:r>
              <a:rPr lang="zh-CN" altLang="zh-CN" b="1" dirty="0">
                <a:solidFill>
                  <a:srgbClr val="FF0000"/>
                </a:solidFill>
              </a:rPr>
              <a:t>对待</a:t>
            </a:r>
            <a:r>
              <a:rPr lang="zh-CN" altLang="zh-CN" b="1" dirty="0" smtClean="0">
                <a:solidFill>
                  <a:srgbClr val="FF0000"/>
                </a:solidFill>
              </a:rPr>
              <a:t>病人</a:t>
            </a:r>
            <a:endParaRPr lang="en-US" altLang="zh-CN" b="1" dirty="0" smtClean="0">
              <a:solidFill>
                <a:srgbClr val="FF0000"/>
              </a:solidFill>
            </a:endParaRPr>
          </a:p>
          <a:p>
            <a:pPr marL="0" indent="0">
              <a:lnSpc>
                <a:spcPct val="150000"/>
              </a:lnSpc>
              <a:buNone/>
            </a:pPr>
            <a:r>
              <a:rPr lang="en-US" altLang="zh-CN" sz="2400" b="1" dirty="0" smtClean="0"/>
              <a:t>      </a:t>
            </a:r>
            <a:r>
              <a:rPr lang="zh-CN" altLang="zh-CN" sz="2400" b="1" dirty="0" smtClean="0"/>
              <a:t>一</a:t>
            </a:r>
            <a:r>
              <a:rPr lang="zh-CN" altLang="zh-CN" sz="2400" b="1" dirty="0"/>
              <a:t>是医生对待病人无论其地位高低、权利大小、关系亲疏</a:t>
            </a:r>
            <a:r>
              <a:rPr lang="en-US" altLang="zh-CN" sz="2400" b="1" dirty="0"/>
              <a:t>, </a:t>
            </a:r>
            <a:r>
              <a:rPr lang="zh-CN" altLang="zh-CN" sz="2400" b="1" dirty="0"/>
              <a:t>都要作到一视同仁； 二是职业特殊性要求医生用平等的态度对待每一位病人</a:t>
            </a:r>
            <a:r>
              <a:rPr lang="en-US" altLang="zh-CN" sz="2400" b="1" dirty="0"/>
              <a:t>, </a:t>
            </a:r>
            <a:r>
              <a:rPr lang="zh-CN" altLang="zh-CN" sz="2400" b="1" dirty="0"/>
              <a:t>医生能否用平等态度对待病人</a:t>
            </a:r>
            <a:r>
              <a:rPr lang="en-US" altLang="zh-CN" sz="2400" b="1" dirty="0"/>
              <a:t>, </a:t>
            </a:r>
            <a:r>
              <a:rPr lang="zh-CN" altLang="zh-CN" sz="2400" b="1" dirty="0"/>
              <a:t>直接影响医生与病人及病人家属的关系和能否取得病人及其家属的信任。 只有获得病人的充分信任</a:t>
            </a:r>
            <a:r>
              <a:rPr lang="en-US" altLang="zh-CN" sz="2400" b="1" dirty="0"/>
              <a:t>, </a:t>
            </a:r>
            <a:r>
              <a:rPr lang="zh-CN" altLang="zh-CN" sz="2400" b="1" dirty="0"/>
              <a:t>才能获取到真实和有价值的病情资料。 </a:t>
            </a:r>
            <a:r>
              <a:rPr lang="zh-CN" altLang="zh-CN" sz="2400" b="1" dirty="0" smtClean="0">
                <a:solidFill>
                  <a:srgbClr val="FF0000"/>
                </a:solidFill>
              </a:rPr>
              <a:t>平等</a:t>
            </a:r>
            <a:r>
              <a:rPr lang="zh-CN" altLang="zh-CN" sz="2400" b="1" dirty="0">
                <a:solidFill>
                  <a:srgbClr val="FF0000"/>
                </a:solidFill>
              </a:rPr>
              <a:t>对待病人是好医生的一个重要标志。</a:t>
            </a:r>
          </a:p>
          <a:p>
            <a:pPr>
              <a:lnSpc>
                <a:spcPct val="150000"/>
              </a:lnSpc>
            </a:pPr>
            <a:endParaRPr lang="en-US" altLang="zh-CN" b="1" dirty="0" smtClean="0">
              <a:solidFill>
                <a:srgbClr val="FF0000"/>
              </a:solidFill>
            </a:endParaRPr>
          </a:p>
          <a:p>
            <a:pPr>
              <a:lnSpc>
                <a:spcPct val="150000"/>
              </a:lnSpc>
            </a:pPr>
            <a:endParaRPr lang="en-US" altLang="zh-CN" b="1" dirty="0" smtClean="0">
              <a:solidFill>
                <a:srgbClr val="FF0000"/>
              </a:solidFill>
            </a:endParaRPr>
          </a:p>
        </p:txBody>
      </p:sp>
      <p:sp>
        <p:nvSpPr>
          <p:cNvPr id="4" name="TextBox 3"/>
          <p:cNvSpPr txBox="1"/>
          <p:nvPr/>
        </p:nvSpPr>
        <p:spPr>
          <a:xfrm>
            <a:off x="2963105" y="-27384"/>
            <a:ext cx="2969083" cy="559769"/>
          </a:xfrm>
          <a:prstGeom prst="rect">
            <a:avLst/>
          </a:prstGeom>
          <a:noFill/>
        </p:spPr>
        <p:txBody>
          <a:bodyPr wrap="none" rtlCol="0">
            <a:spAutoFit/>
          </a:bodyPr>
          <a:lstStyle/>
          <a:p>
            <a:pPr>
              <a:lnSpc>
                <a:spcPct val="150000"/>
              </a:lnSpc>
            </a:pPr>
            <a:r>
              <a:rPr lang="zh-CN" altLang="en-US" sz="2400" b="1" dirty="0">
                <a:solidFill>
                  <a:schemeClr val="bg1"/>
                </a:solidFill>
                <a:latin typeface="宋体" charset="-122"/>
                <a:sym typeface="Calibri" pitchFamily="34" charset="0"/>
              </a:rPr>
              <a:t>好医生应具备的素质</a:t>
            </a:r>
            <a:endParaRPr lang="en-US" altLang="zh-CN" sz="2400" b="1" dirty="0">
              <a:solidFill>
                <a:schemeClr val="bg1"/>
              </a:solidFill>
              <a:latin typeface="宋体" charset="-122"/>
              <a:sym typeface="Calibri" pitchFamily="34" charset="0"/>
            </a:endParaRPr>
          </a:p>
        </p:txBody>
      </p:sp>
    </p:spTree>
    <p:extLst>
      <p:ext uri="{BB962C8B-B14F-4D97-AF65-F5344CB8AC3E}">
        <p14:creationId xmlns:p14="http://schemas.microsoft.com/office/powerpoint/2010/main" val="247270606"/>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1600200"/>
            <a:ext cx="8424936" cy="4525963"/>
          </a:xfrm>
        </p:spPr>
        <p:txBody>
          <a:bodyPr/>
          <a:lstStyle/>
          <a:p>
            <a:pPr>
              <a:lnSpc>
                <a:spcPct val="150000"/>
              </a:lnSpc>
            </a:pPr>
            <a:r>
              <a:rPr lang="zh-CN" altLang="zh-CN" b="1" dirty="0" smtClean="0">
                <a:solidFill>
                  <a:srgbClr val="FF0000"/>
                </a:solidFill>
              </a:rPr>
              <a:t>医</a:t>
            </a:r>
            <a:r>
              <a:rPr lang="zh-CN" altLang="zh-CN" b="1" dirty="0">
                <a:solidFill>
                  <a:srgbClr val="FF0000"/>
                </a:solidFill>
              </a:rPr>
              <a:t>风廉洁</a:t>
            </a:r>
            <a:r>
              <a:rPr lang="zh-CN" altLang="zh-CN" b="1" dirty="0" smtClean="0">
                <a:solidFill>
                  <a:srgbClr val="FF0000"/>
                </a:solidFill>
              </a:rPr>
              <a:t>正派</a:t>
            </a:r>
            <a:endParaRPr lang="en-US" altLang="zh-CN" b="1" dirty="0" smtClean="0">
              <a:solidFill>
                <a:srgbClr val="FF0000"/>
              </a:solidFill>
            </a:endParaRPr>
          </a:p>
          <a:p>
            <a:pPr marL="0" indent="0">
              <a:lnSpc>
                <a:spcPct val="150000"/>
              </a:lnSpc>
              <a:buNone/>
            </a:pPr>
            <a:r>
              <a:rPr lang="en-US" altLang="zh-CN" sz="2400" b="1" dirty="0" smtClean="0"/>
              <a:t>        </a:t>
            </a:r>
            <a:r>
              <a:rPr lang="zh-CN" altLang="zh-CN" sz="2400" b="1" dirty="0" smtClean="0"/>
              <a:t>指</a:t>
            </a:r>
            <a:r>
              <a:rPr lang="zh-CN" altLang="zh-CN" sz="2400" b="1" dirty="0"/>
              <a:t>具有廉洁的职业品德和正派的医疗作风。 医风廉洁要求医生奉公守法</a:t>
            </a:r>
            <a:r>
              <a:rPr lang="en-US" altLang="zh-CN" sz="2400" b="1" dirty="0"/>
              <a:t>, </a:t>
            </a:r>
            <a:r>
              <a:rPr lang="zh-CN" altLang="zh-CN" sz="2400" b="1" dirty="0"/>
              <a:t>坚持原则</a:t>
            </a:r>
            <a:r>
              <a:rPr lang="en-US" altLang="zh-CN" sz="2400" b="1" dirty="0"/>
              <a:t>, </a:t>
            </a:r>
            <a:r>
              <a:rPr lang="zh-CN" altLang="zh-CN" sz="2400" b="1" dirty="0"/>
              <a:t>不图私利</a:t>
            </a:r>
            <a:r>
              <a:rPr lang="en-US" altLang="zh-CN" sz="2400" b="1" dirty="0"/>
              <a:t>, </a:t>
            </a:r>
            <a:r>
              <a:rPr lang="zh-CN" altLang="zh-CN" sz="2400" b="1" dirty="0"/>
              <a:t>不向病人提出不正当的要求</a:t>
            </a:r>
            <a:r>
              <a:rPr lang="en-US" altLang="zh-CN" sz="2400" b="1" dirty="0"/>
              <a:t>, </a:t>
            </a:r>
            <a:r>
              <a:rPr lang="zh-CN" altLang="zh-CN" sz="2400" b="1" dirty="0"/>
              <a:t>不索要礼物和非法报酬。医风正派要求医生心地纯正</a:t>
            </a:r>
            <a:r>
              <a:rPr lang="en-US" altLang="zh-CN" sz="2400" b="1" dirty="0"/>
              <a:t>, </a:t>
            </a:r>
            <a:r>
              <a:rPr lang="zh-CN" altLang="zh-CN" sz="2400" b="1" dirty="0"/>
              <a:t>对病人有高度同情心和责任感。 医风廉洁正派是好医生必须具备的</a:t>
            </a:r>
            <a:r>
              <a:rPr lang="zh-CN" altLang="zh-CN" sz="2400" b="1" dirty="0" smtClean="0"/>
              <a:t>医德</a:t>
            </a:r>
            <a:r>
              <a:rPr lang="zh-CN" altLang="en-US" sz="2400" b="1" dirty="0" smtClean="0"/>
              <a:t>素质</a:t>
            </a:r>
            <a:r>
              <a:rPr lang="zh-CN" altLang="zh-CN" sz="2400" b="1" dirty="0" smtClean="0"/>
              <a:t>之一</a:t>
            </a:r>
            <a:r>
              <a:rPr lang="zh-CN" altLang="zh-CN" sz="2400" b="1" dirty="0"/>
              <a:t>。</a:t>
            </a:r>
            <a:r>
              <a:rPr lang="en-US" altLang="zh-CN" sz="2400" b="1" dirty="0"/>
              <a:t>  </a:t>
            </a:r>
            <a:endParaRPr lang="zh-CN" altLang="zh-CN" sz="2400" b="1" dirty="0"/>
          </a:p>
        </p:txBody>
      </p:sp>
      <p:sp>
        <p:nvSpPr>
          <p:cNvPr id="4" name="TextBox 3"/>
          <p:cNvSpPr txBox="1"/>
          <p:nvPr/>
        </p:nvSpPr>
        <p:spPr>
          <a:xfrm>
            <a:off x="2963105" y="-27384"/>
            <a:ext cx="2969083" cy="559769"/>
          </a:xfrm>
          <a:prstGeom prst="rect">
            <a:avLst/>
          </a:prstGeom>
          <a:noFill/>
        </p:spPr>
        <p:txBody>
          <a:bodyPr wrap="none" rtlCol="0">
            <a:spAutoFit/>
          </a:bodyPr>
          <a:lstStyle/>
          <a:p>
            <a:pPr>
              <a:lnSpc>
                <a:spcPct val="150000"/>
              </a:lnSpc>
            </a:pPr>
            <a:r>
              <a:rPr lang="zh-CN" altLang="en-US" sz="2400" b="1" dirty="0">
                <a:solidFill>
                  <a:schemeClr val="bg1"/>
                </a:solidFill>
                <a:latin typeface="宋体" charset="-122"/>
                <a:sym typeface="Calibri" pitchFamily="34" charset="0"/>
              </a:rPr>
              <a:t>好医生应具备的素质</a:t>
            </a:r>
            <a:endParaRPr lang="en-US" altLang="zh-CN" sz="2400" b="1" dirty="0">
              <a:solidFill>
                <a:schemeClr val="bg1"/>
              </a:solidFill>
              <a:latin typeface="宋体" charset="-122"/>
              <a:sym typeface="Calibri" pitchFamily="34" charset="0"/>
            </a:endParaRPr>
          </a:p>
        </p:txBody>
      </p:sp>
    </p:spTree>
    <p:extLst>
      <p:ext uri="{BB962C8B-B14F-4D97-AF65-F5344CB8AC3E}">
        <p14:creationId xmlns:p14="http://schemas.microsoft.com/office/powerpoint/2010/main" val="247270606"/>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1340768"/>
            <a:ext cx="8352928" cy="4525963"/>
          </a:xfrm>
        </p:spPr>
        <p:txBody>
          <a:bodyPr/>
          <a:lstStyle/>
          <a:p>
            <a:pPr>
              <a:lnSpc>
                <a:spcPct val="150000"/>
              </a:lnSpc>
            </a:pPr>
            <a:r>
              <a:rPr lang="zh-CN" altLang="zh-CN" b="1" dirty="0" smtClean="0">
                <a:solidFill>
                  <a:srgbClr val="FF0000"/>
                </a:solidFill>
              </a:rPr>
              <a:t>谨慎</a:t>
            </a:r>
            <a:r>
              <a:rPr lang="zh-CN" altLang="zh-CN" b="1" dirty="0">
                <a:solidFill>
                  <a:srgbClr val="FF0000"/>
                </a:solidFill>
              </a:rPr>
              <a:t>出言守</a:t>
            </a:r>
            <a:r>
              <a:rPr lang="zh-CN" altLang="zh-CN" b="1" dirty="0" smtClean="0">
                <a:solidFill>
                  <a:srgbClr val="FF0000"/>
                </a:solidFill>
              </a:rPr>
              <a:t>密</a:t>
            </a:r>
            <a:endParaRPr lang="en-US" altLang="zh-CN" b="1" dirty="0">
              <a:solidFill>
                <a:srgbClr val="FF0000"/>
              </a:solidFill>
            </a:endParaRPr>
          </a:p>
          <a:p>
            <a:pPr marL="0" indent="0">
              <a:lnSpc>
                <a:spcPct val="150000"/>
              </a:lnSpc>
              <a:buNone/>
            </a:pPr>
            <a:r>
              <a:rPr lang="en-US" altLang="zh-CN" sz="2400" b="1" dirty="0" smtClean="0"/>
              <a:t>    </a:t>
            </a:r>
            <a:r>
              <a:rPr lang="zh-CN" altLang="zh-CN" sz="2400" b="1" dirty="0" smtClean="0"/>
              <a:t>好</a:t>
            </a:r>
            <a:r>
              <a:rPr lang="zh-CN" altLang="zh-CN" sz="2400" b="1" dirty="0"/>
              <a:t>医生的语言修养非常重要。 医生的语言直接影响病人的情绪</a:t>
            </a:r>
            <a:r>
              <a:rPr lang="en-US" altLang="zh-CN" sz="2400" b="1" dirty="0"/>
              <a:t>, </a:t>
            </a:r>
            <a:r>
              <a:rPr lang="zh-CN" altLang="zh-CN" sz="2400" b="1" dirty="0"/>
              <a:t>而愉快的情绪能增强病人的中枢神经系统、内脏和内分泌系统的功能活动。 问病情时语言要亲切</a:t>
            </a:r>
            <a:r>
              <a:rPr lang="en-US" altLang="zh-CN" sz="2400" b="1" dirty="0"/>
              <a:t>,</a:t>
            </a:r>
            <a:r>
              <a:rPr lang="zh-CN" altLang="zh-CN" sz="2400" b="1" dirty="0"/>
              <a:t>明确诊断后要耐心向病人解释病情，谨慎出言必须做到。好医生需做到为病人保守秘密</a:t>
            </a:r>
            <a:r>
              <a:rPr lang="en-US" altLang="zh-CN" sz="2400" b="1" dirty="0"/>
              <a:t>, </a:t>
            </a:r>
            <a:r>
              <a:rPr lang="zh-CN" altLang="zh-CN" sz="2400" b="1" dirty="0"/>
              <a:t>这也是尊重病人人格的具体表现</a:t>
            </a:r>
            <a:r>
              <a:rPr lang="en-US" altLang="zh-CN" sz="2400" b="1" dirty="0"/>
              <a:t>, </a:t>
            </a:r>
            <a:r>
              <a:rPr lang="zh-CN" altLang="zh-CN" sz="2400" b="1" dirty="0"/>
              <a:t>病人将自己隐私告诉医生</a:t>
            </a:r>
            <a:r>
              <a:rPr lang="en-US" altLang="zh-CN" sz="2400" b="1" dirty="0"/>
              <a:t>, </a:t>
            </a:r>
            <a:r>
              <a:rPr lang="zh-CN" altLang="zh-CN" sz="2400" b="1" dirty="0"/>
              <a:t>是对医生的最大信任</a:t>
            </a:r>
            <a:r>
              <a:rPr lang="en-US" altLang="zh-CN" sz="2400" b="1" dirty="0"/>
              <a:t>, </a:t>
            </a:r>
            <a:r>
              <a:rPr lang="zh-CN" altLang="zh-CN" sz="2400" b="1" dirty="0">
                <a:solidFill>
                  <a:srgbClr val="FF0000"/>
                </a:solidFill>
              </a:rPr>
              <a:t>医生应以职业道德约束自己</a:t>
            </a:r>
            <a:r>
              <a:rPr lang="en-US" altLang="zh-CN" sz="2400" b="1" dirty="0">
                <a:solidFill>
                  <a:srgbClr val="FF0000"/>
                </a:solidFill>
              </a:rPr>
              <a:t>, </a:t>
            </a:r>
            <a:r>
              <a:rPr lang="zh-CN" altLang="zh-CN" sz="2400" b="1" dirty="0">
                <a:solidFill>
                  <a:srgbClr val="FF0000"/>
                </a:solidFill>
              </a:rPr>
              <a:t>为其保守秘密。</a:t>
            </a:r>
          </a:p>
          <a:p>
            <a:pPr>
              <a:lnSpc>
                <a:spcPct val="150000"/>
              </a:lnSpc>
            </a:pPr>
            <a:endParaRPr lang="en-US" altLang="zh-CN" sz="3000" b="1" dirty="0"/>
          </a:p>
        </p:txBody>
      </p:sp>
      <p:sp>
        <p:nvSpPr>
          <p:cNvPr id="4" name="TextBox 3"/>
          <p:cNvSpPr txBox="1"/>
          <p:nvPr/>
        </p:nvSpPr>
        <p:spPr>
          <a:xfrm>
            <a:off x="2963105" y="-27384"/>
            <a:ext cx="2969083" cy="559769"/>
          </a:xfrm>
          <a:prstGeom prst="rect">
            <a:avLst/>
          </a:prstGeom>
          <a:noFill/>
        </p:spPr>
        <p:txBody>
          <a:bodyPr wrap="none" rtlCol="0">
            <a:spAutoFit/>
          </a:bodyPr>
          <a:lstStyle/>
          <a:p>
            <a:pPr>
              <a:lnSpc>
                <a:spcPct val="150000"/>
              </a:lnSpc>
            </a:pPr>
            <a:r>
              <a:rPr lang="zh-CN" altLang="en-US" sz="2400" b="1" dirty="0">
                <a:solidFill>
                  <a:schemeClr val="bg1"/>
                </a:solidFill>
                <a:latin typeface="宋体" charset="-122"/>
                <a:sym typeface="Calibri" pitchFamily="34" charset="0"/>
              </a:rPr>
              <a:t>好医生应具备的素质</a:t>
            </a:r>
            <a:endParaRPr lang="en-US" altLang="zh-CN" sz="2400" b="1" dirty="0">
              <a:solidFill>
                <a:schemeClr val="bg1"/>
              </a:solidFill>
              <a:latin typeface="宋体" charset="-122"/>
              <a:sym typeface="Calibri" pitchFamily="34" charset="0"/>
            </a:endParaRPr>
          </a:p>
        </p:txBody>
      </p:sp>
    </p:spTree>
    <p:extLst>
      <p:ext uri="{BB962C8B-B14F-4D97-AF65-F5344CB8AC3E}">
        <p14:creationId xmlns:p14="http://schemas.microsoft.com/office/powerpoint/2010/main" val="247270606"/>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51520" y="1340768"/>
            <a:ext cx="8229600" cy="4525963"/>
          </a:xfrm>
        </p:spPr>
        <p:txBody>
          <a:bodyPr/>
          <a:lstStyle/>
          <a:p>
            <a:pPr marL="0" indent="0">
              <a:lnSpc>
                <a:spcPts val="3500"/>
              </a:lnSpc>
              <a:buNone/>
            </a:pPr>
            <a:endParaRPr lang="en-US" altLang="zh-CN" sz="2400" b="1" dirty="0"/>
          </a:p>
          <a:p>
            <a:pPr marL="0" indent="0">
              <a:lnSpc>
                <a:spcPts val="3500"/>
              </a:lnSpc>
              <a:buNone/>
            </a:pPr>
            <a:endParaRPr lang="en-US" altLang="zh-CN" sz="2400" b="1" dirty="0" smtClean="0"/>
          </a:p>
          <a:p>
            <a:pPr marL="0" indent="0">
              <a:lnSpc>
                <a:spcPts val="3500"/>
              </a:lnSpc>
              <a:buNone/>
            </a:pPr>
            <a:endParaRPr lang="en-US" altLang="zh-CN" sz="2400" b="1" dirty="0"/>
          </a:p>
          <a:p>
            <a:pPr marL="0" indent="0">
              <a:lnSpc>
                <a:spcPts val="3500"/>
              </a:lnSpc>
              <a:buNone/>
            </a:pPr>
            <a:endParaRPr lang="en-US" altLang="zh-CN" sz="2400" b="1" dirty="0" smtClean="0"/>
          </a:p>
          <a:p>
            <a:pPr marL="0" indent="0">
              <a:lnSpc>
                <a:spcPts val="3500"/>
              </a:lnSpc>
              <a:buNone/>
            </a:pPr>
            <a:endParaRPr lang="en-US" altLang="zh-CN" sz="2400" b="1" dirty="0"/>
          </a:p>
          <a:p>
            <a:pPr marL="0" indent="0">
              <a:lnSpc>
                <a:spcPts val="3500"/>
              </a:lnSpc>
              <a:buNone/>
            </a:pPr>
            <a:endParaRPr lang="en-US" altLang="zh-CN" sz="2400" b="1" dirty="0" smtClean="0"/>
          </a:p>
          <a:p>
            <a:pPr marL="0" indent="0">
              <a:lnSpc>
                <a:spcPts val="3500"/>
              </a:lnSpc>
              <a:buNone/>
            </a:pPr>
            <a:r>
              <a:rPr lang="en-US" altLang="zh-CN" sz="2400" b="1" dirty="0" smtClean="0">
                <a:solidFill>
                  <a:srgbClr val="FF0000"/>
                </a:solidFill>
              </a:rPr>
              <a:t>       </a:t>
            </a:r>
            <a:r>
              <a:rPr lang="zh-CN" altLang="zh-CN" sz="2400" b="1" dirty="0" smtClean="0">
                <a:solidFill>
                  <a:srgbClr val="FF0000"/>
                </a:solidFill>
              </a:rPr>
              <a:t>好医生除了具备医学知识外</a:t>
            </a:r>
            <a:r>
              <a:rPr lang="en-US" altLang="zh-CN" sz="2400" b="1" dirty="0" smtClean="0">
                <a:solidFill>
                  <a:srgbClr val="FF0000"/>
                </a:solidFill>
              </a:rPr>
              <a:t>, </a:t>
            </a:r>
            <a:r>
              <a:rPr lang="zh-CN" altLang="zh-CN" sz="2400" b="1" dirty="0" smtClean="0">
                <a:solidFill>
                  <a:srgbClr val="FF0000"/>
                </a:solidFill>
              </a:rPr>
              <a:t>还必须重视获取人文科学知识、社会科学知识和管理科学知识。</a:t>
            </a:r>
          </a:p>
          <a:p>
            <a:endParaRPr lang="zh-CN" altLang="en-US" b="1"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6542" y="2267977"/>
            <a:ext cx="3492500" cy="2057400"/>
          </a:xfrm>
          <a:prstGeom prst="rect">
            <a:avLst/>
          </a:prstGeom>
        </p:spPr>
      </p:pic>
      <p:sp>
        <p:nvSpPr>
          <p:cNvPr id="5" name="矩形 4"/>
          <p:cNvSpPr/>
          <p:nvPr/>
        </p:nvSpPr>
        <p:spPr>
          <a:xfrm>
            <a:off x="550837" y="1988840"/>
            <a:ext cx="4824536" cy="2336537"/>
          </a:xfrm>
          <a:prstGeom prst="rect">
            <a:avLst/>
          </a:prstGeom>
        </p:spPr>
        <p:txBody>
          <a:bodyPr wrap="square">
            <a:spAutoFit/>
          </a:bodyPr>
          <a:lstStyle/>
          <a:p>
            <a:pPr marL="0" indent="0">
              <a:lnSpc>
                <a:spcPts val="3500"/>
              </a:lnSpc>
              <a:buNone/>
            </a:pPr>
            <a:r>
              <a:rPr lang="en-US" altLang="zh-CN" sz="2400" b="1" dirty="0" smtClean="0"/>
              <a:t>    </a:t>
            </a:r>
            <a:r>
              <a:rPr lang="zh-CN" altLang="en-US" sz="2400" b="1" dirty="0" smtClean="0"/>
              <a:t>是</a:t>
            </a:r>
            <a:r>
              <a:rPr lang="zh-CN" altLang="zh-CN" sz="2400" b="1" dirty="0" smtClean="0"/>
              <a:t>提高</a:t>
            </a:r>
            <a:r>
              <a:rPr lang="zh-CN" altLang="zh-CN" sz="2400" b="1" dirty="0"/>
              <a:t>其他素质的</a:t>
            </a:r>
            <a:r>
              <a:rPr lang="zh-CN" altLang="zh-CN" sz="2400" b="1" dirty="0" smtClean="0"/>
              <a:t>基础</a:t>
            </a:r>
            <a:r>
              <a:rPr lang="zh-CN" altLang="en-US" sz="2400" b="1" dirty="0" smtClean="0"/>
              <a:t>。</a:t>
            </a:r>
            <a:r>
              <a:rPr lang="zh-CN" altLang="zh-CN" sz="2400" b="1" dirty="0" smtClean="0"/>
              <a:t>文化</a:t>
            </a:r>
            <a:r>
              <a:rPr lang="zh-CN" altLang="zh-CN" sz="2400" b="1" dirty="0"/>
              <a:t>素质越高</a:t>
            </a:r>
            <a:r>
              <a:rPr lang="zh-CN" altLang="en-US" sz="2400" b="1" dirty="0"/>
              <a:t>，</a:t>
            </a:r>
            <a:r>
              <a:rPr lang="zh-CN" altLang="zh-CN" sz="2400" b="1" dirty="0"/>
              <a:t>捕捉</a:t>
            </a:r>
            <a:r>
              <a:rPr lang="zh-CN" altLang="zh-CN" sz="2400" b="1" dirty="0">
                <a:solidFill>
                  <a:schemeClr val="tx1">
                    <a:lumMod val="95000"/>
                    <a:lumOff val="5000"/>
                  </a:schemeClr>
                </a:solidFill>
                <a:latin typeface="宋体" charset="-122"/>
              </a:rPr>
              <a:t>事物</a:t>
            </a:r>
            <a:r>
              <a:rPr lang="zh-CN" altLang="zh-CN" sz="2400" b="1" dirty="0"/>
              <a:t>本质、认识事物规律的能力越强</a:t>
            </a:r>
            <a:r>
              <a:rPr lang="en-US" altLang="zh-CN" sz="2400" b="1" dirty="0"/>
              <a:t>, </a:t>
            </a:r>
            <a:r>
              <a:rPr lang="zh-CN" altLang="zh-CN" sz="2400" b="1" dirty="0"/>
              <a:t>接受新事物越快</a:t>
            </a:r>
            <a:r>
              <a:rPr lang="en-US" altLang="zh-CN" sz="2400" b="1" dirty="0"/>
              <a:t>, </a:t>
            </a:r>
            <a:r>
              <a:rPr lang="zh-CN" altLang="zh-CN" sz="2400" b="1" dirty="0"/>
              <a:t>知识更新速度越快</a:t>
            </a:r>
            <a:r>
              <a:rPr lang="en-US" altLang="zh-CN" sz="2400" b="1" dirty="0"/>
              <a:t>, </a:t>
            </a:r>
            <a:r>
              <a:rPr lang="zh-CN" altLang="zh-CN" sz="2400" b="1" dirty="0"/>
              <a:t>时今后的发展潜力、创造力也越大。</a:t>
            </a:r>
            <a:endParaRPr lang="zh-CN" altLang="en-US" sz="2400" b="1" dirty="0"/>
          </a:p>
        </p:txBody>
      </p:sp>
      <p:sp>
        <p:nvSpPr>
          <p:cNvPr id="6" name="TextBox 5"/>
          <p:cNvSpPr txBox="1"/>
          <p:nvPr/>
        </p:nvSpPr>
        <p:spPr>
          <a:xfrm>
            <a:off x="2963105" y="-27384"/>
            <a:ext cx="2969083" cy="559769"/>
          </a:xfrm>
          <a:prstGeom prst="rect">
            <a:avLst/>
          </a:prstGeom>
          <a:noFill/>
        </p:spPr>
        <p:txBody>
          <a:bodyPr wrap="none" rtlCol="0">
            <a:spAutoFit/>
          </a:bodyPr>
          <a:lstStyle/>
          <a:p>
            <a:pPr>
              <a:lnSpc>
                <a:spcPct val="150000"/>
              </a:lnSpc>
            </a:pPr>
            <a:r>
              <a:rPr lang="zh-CN" altLang="en-US" sz="2400" b="1" dirty="0">
                <a:solidFill>
                  <a:schemeClr val="bg1"/>
                </a:solidFill>
                <a:latin typeface="宋体" charset="-122"/>
                <a:sym typeface="Calibri" pitchFamily="34" charset="0"/>
              </a:rPr>
              <a:t>好医生应具备的素质</a:t>
            </a:r>
            <a:endParaRPr lang="en-US" altLang="zh-CN" sz="2400" b="1" dirty="0">
              <a:solidFill>
                <a:schemeClr val="bg1"/>
              </a:solidFill>
              <a:latin typeface="宋体" charset="-122"/>
              <a:sym typeface="Calibri" pitchFamily="34" charset="0"/>
            </a:endParaRPr>
          </a:p>
        </p:txBody>
      </p:sp>
      <p:sp>
        <p:nvSpPr>
          <p:cNvPr id="7" name="TextBox 6"/>
          <p:cNvSpPr txBox="1"/>
          <p:nvPr/>
        </p:nvSpPr>
        <p:spPr>
          <a:xfrm>
            <a:off x="3707904" y="1196752"/>
            <a:ext cx="1832553" cy="715581"/>
          </a:xfrm>
          <a:prstGeom prst="rect">
            <a:avLst/>
          </a:prstGeom>
          <a:noFill/>
        </p:spPr>
        <p:txBody>
          <a:bodyPr wrap="none" rtlCol="0">
            <a:spAutoFit/>
          </a:bodyPr>
          <a:lstStyle/>
          <a:p>
            <a:pPr>
              <a:lnSpc>
                <a:spcPct val="150000"/>
              </a:lnSpc>
            </a:pPr>
            <a:r>
              <a:rPr lang="zh-CN" altLang="en-US" sz="3200" b="1" dirty="0">
                <a:latin typeface="宋体" charset="-122"/>
                <a:sym typeface="Calibri" pitchFamily="34" charset="0"/>
              </a:rPr>
              <a:t>文化</a:t>
            </a:r>
            <a:r>
              <a:rPr lang="zh-CN" altLang="en-US" sz="3200" b="1" dirty="0" smtClean="0">
                <a:latin typeface="宋体" charset="-122"/>
                <a:sym typeface="Calibri" pitchFamily="34" charset="0"/>
              </a:rPr>
              <a:t>素质</a:t>
            </a:r>
            <a:endParaRPr lang="en-US" altLang="zh-CN" sz="3200" b="1" dirty="0">
              <a:latin typeface="宋体" charset="-122"/>
              <a:sym typeface="Calibri" pitchFamily="34" charset="0"/>
            </a:endParaRPr>
          </a:p>
        </p:txBody>
      </p:sp>
    </p:spTree>
    <p:extLst>
      <p:ext uri="{BB962C8B-B14F-4D97-AF65-F5344CB8AC3E}">
        <p14:creationId xmlns:p14="http://schemas.microsoft.com/office/powerpoint/2010/main" val="295514663"/>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55576" y="1340768"/>
            <a:ext cx="7833880" cy="4524315"/>
          </a:xfrm>
          <a:prstGeom prst="rect">
            <a:avLst/>
          </a:prstGeom>
        </p:spPr>
        <p:txBody>
          <a:bodyPr wrap="square">
            <a:spAutoFit/>
          </a:bodyPr>
          <a:lstStyle/>
          <a:p>
            <a:pPr marL="342900" indent="-342900">
              <a:lnSpc>
                <a:spcPct val="150000"/>
              </a:lnSpc>
              <a:buFont typeface="Arial" panose="020B0604020202020204" pitchFamily="34" charset="0"/>
              <a:buChar char="•"/>
            </a:pPr>
            <a:r>
              <a:rPr lang="zh-CN" altLang="zh-CN" sz="2400" b="1" dirty="0" smtClean="0">
                <a:solidFill>
                  <a:srgbClr val="FF0000"/>
                </a:solidFill>
              </a:rPr>
              <a:t>人文科学知识</a:t>
            </a:r>
            <a:endParaRPr lang="en-US" altLang="zh-CN" sz="2400" b="1" dirty="0" smtClean="0">
              <a:solidFill>
                <a:srgbClr val="FF0000"/>
              </a:solidFill>
            </a:endParaRPr>
          </a:p>
          <a:p>
            <a:pPr>
              <a:lnSpc>
                <a:spcPct val="150000"/>
              </a:lnSpc>
            </a:pPr>
            <a:r>
              <a:rPr lang="en-US" altLang="zh-CN" sz="2000" b="1" dirty="0"/>
              <a:t> </a:t>
            </a:r>
            <a:r>
              <a:rPr lang="en-US" altLang="zh-CN" sz="2000" b="1" dirty="0" smtClean="0"/>
              <a:t>     </a:t>
            </a:r>
            <a:r>
              <a:rPr lang="zh-CN" altLang="zh-CN" sz="2000" b="1" dirty="0" smtClean="0"/>
              <a:t>能</a:t>
            </a:r>
            <a:r>
              <a:rPr lang="zh-CN" altLang="zh-CN" sz="2000" b="1" dirty="0"/>
              <a:t>正确地表达自己的见解</a:t>
            </a:r>
            <a:r>
              <a:rPr lang="en-US" altLang="zh-CN" sz="2000" b="1" dirty="0"/>
              <a:t>, </a:t>
            </a:r>
            <a:r>
              <a:rPr lang="zh-CN" altLang="zh-CN" sz="2000" b="1" dirty="0"/>
              <a:t>能写出好的医学论文</a:t>
            </a:r>
            <a:r>
              <a:rPr lang="en-US" altLang="zh-CN" sz="2000" b="1" dirty="0"/>
              <a:t>, </a:t>
            </a:r>
            <a:r>
              <a:rPr lang="zh-CN" altLang="zh-CN" sz="2000" b="1" dirty="0" smtClean="0"/>
              <a:t>能</a:t>
            </a:r>
            <a:r>
              <a:rPr lang="zh-CN" altLang="zh-CN" sz="2000" b="1" dirty="0"/>
              <a:t>及时扩大知识面</a:t>
            </a:r>
            <a:r>
              <a:rPr lang="en-US" altLang="zh-CN" sz="2000" b="1" dirty="0"/>
              <a:t>, </a:t>
            </a:r>
            <a:r>
              <a:rPr lang="zh-CN" altLang="zh-CN" sz="2000" b="1" dirty="0"/>
              <a:t>了解本专业国外最新科研成果</a:t>
            </a:r>
            <a:r>
              <a:rPr lang="zh-CN" altLang="zh-CN" sz="2000" b="1" dirty="0" smtClean="0"/>
              <a:t>。</a:t>
            </a:r>
            <a:endParaRPr lang="en-US" altLang="zh-CN" sz="2000" b="1" dirty="0" smtClean="0"/>
          </a:p>
          <a:p>
            <a:pPr marL="342900" indent="-342900">
              <a:lnSpc>
                <a:spcPct val="150000"/>
              </a:lnSpc>
              <a:buFont typeface="Arial" panose="020B0604020202020204" pitchFamily="34" charset="0"/>
              <a:buChar char="•"/>
            </a:pPr>
            <a:r>
              <a:rPr lang="zh-CN" altLang="zh-CN" sz="2400" b="1" dirty="0" smtClean="0">
                <a:solidFill>
                  <a:srgbClr val="FF0000"/>
                </a:solidFill>
              </a:rPr>
              <a:t>社会科学知识</a:t>
            </a:r>
            <a:endParaRPr lang="en-US" altLang="zh-CN" sz="2400" b="1" dirty="0" smtClean="0">
              <a:solidFill>
                <a:srgbClr val="FF0000"/>
              </a:solidFill>
            </a:endParaRPr>
          </a:p>
          <a:p>
            <a:pPr>
              <a:lnSpc>
                <a:spcPct val="150000"/>
              </a:lnSpc>
            </a:pPr>
            <a:r>
              <a:rPr lang="en-US" altLang="zh-CN" sz="2000" b="1" dirty="0"/>
              <a:t> </a:t>
            </a:r>
            <a:r>
              <a:rPr lang="en-US" altLang="zh-CN" sz="2000" b="1" dirty="0" smtClean="0"/>
              <a:t>    </a:t>
            </a:r>
            <a:r>
              <a:rPr lang="zh-CN" altLang="zh-CN" sz="2000" b="1" dirty="0" smtClean="0"/>
              <a:t>扩展</a:t>
            </a:r>
            <a:r>
              <a:rPr lang="zh-CN" altLang="zh-CN" sz="2000" b="1" dirty="0"/>
              <a:t>自己的知识面</a:t>
            </a:r>
            <a:r>
              <a:rPr lang="en-US" altLang="zh-CN" sz="2000" b="1" dirty="0" smtClean="0"/>
              <a:t>,</a:t>
            </a:r>
            <a:r>
              <a:rPr lang="zh-CN" altLang="en-US" sz="2000" b="1" dirty="0" smtClean="0"/>
              <a:t>，</a:t>
            </a:r>
            <a:r>
              <a:rPr lang="zh-CN" altLang="zh-CN" sz="2000" b="1" dirty="0" smtClean="0"/>
              <a:t>调整知识结构</a:t>
            </a:r>
            <a:r>
              <a:rPr lang="zh-CN" altLang="en-US" sz="2000" b="1" dirty="0" smtClean="0"/>
              <a:t>，</a:t>
            </a:r>
            <a:r>
              <a:rPr lang="zh-CN" altLang="zh-CN" sz="2000" b="1" dirty="0" smtClean="0"/>
              <a:t>掌握哲学</a:t>
            </a:r>
            <a:r>
              <a:rPr lang="zh-CN" altLang="zh-CN" sz="2000" b="1" dirty="0"/>
              <a:t>、政治经济学、社会学、心理学、伦理学</a:t>
            </a:r>
            <a:r>
              <a:rPr lang="zh-CN" altLang="zh-CN" sz="2000" b="1" dirty="0" smtClean="0"/>
              <a:t>等</a:t>
            </a:r>
            <a:r>
              <a:rPr lang="zh-CN" altLang="en-US" sz="2000" b="1" dirty="0" smtClean="0"/>
              <a:t>知识</a:t>
            </a:r>
            <a:r>
              <a:rPr lang="zh-CN" altLang="zh-CN" sz="2000" b="1" dirty="0" smtClean="0"/>
              <a:t>。</a:t>
            </a:r>
            <a:r>
              <a:rPr lang="zh-CN" altLang="zh-CN" sz="2000" b="1" dirty="0"/>
              <a:t>好医生通常均能重视致病和治病的社会心理因素</a:t>
            </a:r>
            <a:r>
              <a:rPr lang="en-US" altLang="zh-CN" sz="2000" b="1" dirty="0"/>
              <a:t>, </a:t>
            </a:r>
            <a:r>
              <a:rPr lang="zh-CN" altLang="zh-CN" sz="2000" b="1" dirty="0"/>
              <a:t>消除病人不利于治疗的</a:t>
            </a:r>
            <a:r>
              <a:rPr lang="zh-CN" altLang="zh-CN" sz="2000" b="1" dirty="0" smtClean="0"/>
              <a:t>心理状态</a:t>
            </a:r>
            <a:r>
              <a:rPr lang="zh-CN" altLang="en-US" sz="2000" b="1" dirty="0"/>
              <a:t>。</a:t>
            </a:r>
            <a:endParaRPr lang="en-US" altLang="zh-CN" sz="2000" b="1" dirty="0" smtClean="0"/>
          </a:p>
          <a:p>
            <a:pPr marL="342900" indent="-342900">
              <a:lnSpc>
                <a:spcPct val="150000"/>
              </a:lnSpc>
              <a:buFont typeface="Arial" panose="020B0604020202020204" pitchFamily="34" charset="0"/>
              <a:buChar char="•"/>
            </a:pPr>
            <a:r>
              <a:rPr lang="zh-CN" altLang="zh-CN" sz="2400" b="1" dirty="0" smtClean="0">
                <a:solidFill>
                  <a:srgbClr val="FF0000"/>
                </a:solidFill>
              </a:rPr>
              <a:t>管理科学</a:t>
            </a:r>
            <a:r>
              <a:rPr lang="zh-CN" altLang="zh-CN" sz="2400" b="1" dirty="0">
                <a:solidFill>
                  <a:srgbClr val="FF0000"/>
                </a:solidFill>
              </a:rPr>
              <a:t>知识 </a:t>
            </a:r>
            <a:endParaRPr lang="en-US" altLang="zh-CN" sz="2000" b="1" dirty="0">
              <a:solidFill>
                <a:srgbClr val="FF0000"/>
              </a:solidFill>
            </a:endParaRPr>
          </a:p>
          <a:p>
            <a:pPr>
              <a:lnSpc>
                <a:spcPct val="150000"/>
              </a:lnSpc>
            </a:pPr>
            <a:r>
              <a:rPr lang="en-US" altLang="zh-CN" sz="2000" b="1" dirty="0" smtClean="0"/>
              <a:t>    </a:t>
            </a:r>
            <a:r>
              <a:rPr lang="zh-CN" altLang="zh-CN" sz="2000" b="1" dirty="0" smtClean="0"/>
              <a:t>卫生</a:t>
            </a:r>
            <a:r>
              <a:rPr lang="zh-CN" altLang="zh-CN" sz="2000" b="1" dirty="0"/>
              <a:t>法规、卫生统计和计算机的使用等。</a:t>
            </a:r>
          </a:p>
        </p:txBody>
      </p:sp>
      <p:sp>
        <p:nvSpPr>
          <p:cNvPr id="3" name="TextBox 2"/>
          <p:cNvSpPr txBox="1"/>
          <p:nvPr/>
        </p:nvSpPr>
        <p:spPr>
          <a:xfrm>
            <a:off x="2963105" y="-27384"/>
            <a:ext cx="2969083" cy="559769"/>
          </a:xfrm>
          <a:prstGeom prst="rect">
            <a:avLst/>
          </a:prstGeom>
          <a:noFill/>
        </p:spPr>
        <p:txBody>
          <a:bodyPr wrap="none" rtlCol="0">
            <a:spAutoFit/>
          </a:bodyPr>
          <a:lstStyle/>
          <a:p>
            <a:pPr>
              <a:lnSpc>
                <a:spcPct val="150000"/>
              </a:lnSpc>
            </a:pPr>
            <a:r>
              <a:rPr lang="zh-CN" altLang="en-US" sz="2400" b="1" dirty="0">
                <a:solidFill>
                  <a:schemeClr val="bg1"/>
                </a:solidFill>
                <a:latin typeface="宋体" charset="-122"/>
                <a:sym typeface="Calibri" pitchFamily="34" charset="0"/>
              </a:rPr>
              <a:t>好医生应具备的素质</a:t>
            </a:r>
            <a:endParaRPr lang="en-US" altLang="zh-CN" sz="2400" b="1" dirty="0">
              <a:solidFill>
                <a:schemeClr val="bg1"/>
              </a:solidFill>
              <a:latin typeface="宋体" charset="-122"/>
              <a:sym typeface="Calibri" pitchFamily="34" charset="0"/>
            </a:endParaRPr>
          </a:p>
        </p:txBody>
      </p:sp>
    </p:spTree>
    <p:extLst>
      <p:ext uri="{BB962C8B-B14F-4D97-AF65-F5344CB8AC3E}">
        <p14:creationId xmlns:p14="http://schemas.microsoft.com/office/powerpoint/2010/main" val="158429460"/>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528" y="908720"/>
            <a:ext cx="8712968" cy="4525963"/>
          </a:xfrm>
        </p:spPr>
        <p:txBody>
          <a:bodyPr/>
          <a:lstStyle/>
          <a:p>
            <a:pPr marL="0" indent="0">
              <a:lnSpc>
                <a:spcPts val="3200"/>
              </a:lnSpc>
              <a:buNone/>
            </a:pPr>
            <a:endParaRPr lang="en-US" altLang="zh-CN" dirty="0" smtClean="0">
              <a:solidFill>
                <a:srgbClr val="FF0000"/>
              </a:solidFill>
            </a:endParaRPr>
          </a:p>
          <a:p>
            <a:pPr marL="0" indent="0">
              <a:lnSpc>
                <a:spcPts val="3200"/>
              </a:lnSpc>
              <a:buNone/>
            </a:pPr>
            <a:endParaRPr lang="zh-CN" altLang="zh-CN" dirty="0">
              <a:solidFill>
                <a:srgbClr val="FF0000"/>
              </a:solidFill>
            </a:endParaRPr>
          </a:p>
          <a:p>
            <a:pPr marL="0" indent="0">
              <a:lnSpc>
                <a:spcPts val="3200"/>
              </a:lnSpc>
              <a:buNone/>
            </a:pPr>
            <a:r>
              <a:rPr lang="en-US" altLang="zh-CN" sz="1900" dirty="0" smtClean="0"/>
              <a:t>     </a:t>
            </a:r>
            <a:r>
              <a:rPr lang="zh-CN" altLang="zh-CN" sz="1900" b="1" dirty="0" smtClean="0"/>
              <a:t>通过</a:t>
            </a:r>
            <a:r>
              <a:rPr lang="zh-CN" altLang="zh-CN" sz="1900" b="1" dirty="0"/>
              <a:t>学习专业素质课程</a:t>
            </a:r>
            <a:r>
              <a:rPr lang="en-US" altLang="zh-CN" sz="1900" b="1" dirty="0"/>
              <a:t>, </a:t>
            </a:r>
            <a:r>
              <a:rPr lang="zh-CN" altLang="zh-CN" sz="1900" b="1" dirty="0"/>
              <a:t>获得扎实的专业基础理论、基本知识和基本技能</a:t>
            </a:r>
            <a:r>
              <a:rPr lang="en-US" altLang="zh-CN" sz="1900" b="1" dirty="0"/>
              <a:t>, </a:t>
            </a:r>
            <a:r>
              <a:rPr lang="zh-CN" altLang="zh-CN" sz="1900" b="1" dirty="0"/>
              <a:t>同时获得从事专业的多层次能力</a:t>
            </a:r>
            <a:r>
              <a:rPr lang="zh-CN" altLang="zh-CN" sz="1900" b="1" dirty="0" smtClean="0"/>
              <a:t>。</a:t>
            </a:r>
            <a:endParaRPr lang="en-US" altLang="zh-CN" sz="1900" b="1" dirty="0" smtClean="0"/>
          </a:p>
          <a:p>
            <a:pPr marL="0" indent="0">
              <a:lnSpc>
                <a:spcPts val="3200"/>
              </a:lnSpc>
              <a:buNone/>
            </a:pPr>
            <a:r>
              <a:rPr lang="zh-CN" altLang="zh-CN" sz="1900" b="1" dirty="0" smtClean="0">
                <a:solidFill>
                  <a:srgbClr val="FF0000"/>
                </a:solidFill>
              </a:rPr>
              <a:t>好</a:t>
            </a:r>
            <a:r>
              <a:rPr lang="zh-CN" altLang="zh-CN" sz="1900" b="1" dirty="0">
                <a:solidFill>
                  <a:srgbClr val="FF0000"/>
                </a:solidFill>
              </a:rPr>
              <a:t>医生应具备以下能力：</a:t>
            </a:r>
          </a:p>
          <a:p>
            <a:pPr>
              <a:lnSpc>
                <a:spcPts val="3200"/>
              </a:lnSpc>
            </a:pPr>
            <a:r>
              <a:rPr lang="zh-CN" altLang="zh-CN" sz="1900" b="1" dirty="0" smtClean="0"/>
              <a:t>明锐</a:t>
            </a:r>
            <a:r>
              <a:rPr lang="zh-CN" altLang="zh-CN" sz="1900" b="1" dirty="0"/>
              <a:t>的观察力</a:t>
            </a:r>
            <a:r>
              <a:rPr lang="en-US" altLang="zh-CN" sz="1900" b="1" dirty="0"/>
              <a:t>: </a:t>
            </a:r>
            <a:r>
              <a:rPr lang="zh-CN" altLang="zh-CN" sz="1900" b="1" dirty="0"/>
              <a:t>能够在疾病过程中把握各种复杂因素和变化</a:t>
            </a:r>
            <a:r>
              <a:rPr lang="en-US" altLang="zh-CN" sz="1900" b="1" dirty="0"/>
              <a:t>, </a:t>
            </a:r>
            <a:r>
              <a:rPr lang="zh-CN" altLang="zh-CN" sz="1900" b="1" dirty="0"/>
              <a:t>进行综合诊治。</a:t>
            </a:r>
          </a:p>
          <a:p>
            <a:pPr>
              <a:lnSpc>
                <a:spcPts val="3200"/>
              </a:lnSpc>
            </a:pPr>
            <a:r>
              <a:rPr lang="zh-CN" altLang="zh-CN" sz="1900" b="1" dirty="0" smtClean="0"/>
              <a:t>良好</a:t>
            </a:r>
            <a:r>
              <a:rPr lang="zh-CN" altLang="zh-CN" sz="1900" b="1" dirty="0"/>
              <a:t>的记忆力</a:t>
            </a:r>
            <a:r>
              <a:rPr lang="en-US" altLang="zh-CN" sz="1900" b="1" dirty="0"/>
              <a:t>: </a:t>
            </a:r>
            <a:r>
              <a:rPr lang="zh-CN" altLang="zh-CN" sz="1900" b="1" dirty="0"/>
              <a:t>能够在众多疾病类型之间</a:t>
            </a:r>
            <a:r>
              <a:rPr lang="en-US" altLang="zh-CN" sz="1900" b="1" dirty="0"/>
              <a:t>,</a:t>
            </a:r>
            <a:r>
              <a:rPr lang="zh-CN" altLang="zh-CN" sz="1900" b="1" dirty="0"/>
              <a:t>进行比较、鉴别。</a:t>
            </a:r>
          </a:p>
          <a:p>
            <a:pPr>
              <a:lnSpc>
                <a:spcPts val="3200"/>
              </a:lnSpc>
            </a:pPr>
            <a:r>
              <a:rPr lang="zh-CN" altLang="zh-CN" sz="1900" b="1" dirty="0" smtClean="0"/>
              <a:t>善于</a:t>
            </a:r>
            <a:r>
              <a:rPr lang="zh-CN" altLang="zh-CN" sz="1900" b="1" dirty="0"/>
              <a:t>综合分析并推理的思维力</a:t>
            </a:r>
            <a:r>
              <a:rPr lang="en-US" altLang="zh-CN" sz="1900" b="1" dirty="0"/>
              <a:t>: </a:t>
            </a:r>
            <a:r>
              <a:rPr lang="zh-CN" altLang="zh-CN" sz="1900" b="1" dirty="0"/>
              <a:t>思维是人脑对客观现实的间接概括的反映</a:t>
            </a:r>
            <a:r>
              <a:rPr lang="en-US" altLang="zh-CN" sz="1900" b="1" dirty="0"/>
              <a:t>,</a:t>
            </a:r>
            <a:r>
              <a:rPr lang="zh-CN" altLang="zh-CN" sz="1900" b="1" dirty="0"/>
              <a:t>是智力的核心。 要能够善于分析和综合病情</a:t>
            </a:r>
            <a:r>
              <a:rPr lang="en-US" altLang="zh-CN" sz="1900" b="1" dirty="0"/>
              <a:t>, </a:t>
            </a:r>
            <a:r>
              <a:rPr lang="zh-CN" altLang="zh-CN" sz="1900" b="1" dirty="0"/>
              <a:t>进行推理、判断、概括出疾病发生发展的规律。</a:t>
            </a:r>
          </a:p>
          <a:p>
            <a:pPr>
              <a:lnSpc>
                <a:spcPts val="3200"/>
              </a:lnSpc>
            </a:pPr>
            <a:r>
              <a:rPr lang="zh-CN" altLang="zh-CN" sz="1900" b="1" dirty="0" smtClean="0"/>
              <a:t>清晰</a:t>
            </a:r>
            <a:r>
              <a:rPr lang="zh-CN" altLang="zh-CN" sz="1900" b="1" dirty="0"/>
              <a:t>的语言表达能力</a:t>
            </a:r>
            <a:r>
              <a:rPr lang="en-US" altLang="zh-CN" sz="1900" b="1" dirty="0"/>
              <a:t>: </a:t>
            </a:r>
            <a:r>
              <a:rPr lang="zh-CN" altLang="zh-CN" sz="1900" b="1" dirty="0"/>
              <a:t>语言是重要的治疗手段之一</a:t>
            </a:r>
            <a:r>
              <a:rPr lang="en-US" altLang="zh-CN" sz="1900" b="1" dirty="0"/>
              <a:t>, </a:t>
            </a:r>
            <a:r>
              <a:rPr lang="zh-CN" altLang="zh-CN" sz="1900" b="1" dirty="0"/>
              <a:t>尤其心理治疗更是如此</a:t>
            </a:r>
            <a:r>
              <a:rPr lang="zh-CN" altLang="zh-CN" sz="1900" b="1" dirty="0" smtClean="0"/>
              <a:t>。在</a:t>
            </a:r>
            <a:r>
              <a:rPr lang="zh-CN" altLang="zh-CN" sz="1900" b="1" dirty="0"/>
              <a:t>病人面前</a:t>
            </a:r>
            <a:r>
              <a:rPr lang="en-US" altLang="zh-CN" sz="1900" b="1" dirty="0"/>
              <a:t>, </a:t>
            </a:r>
            <a:r>
              <a:rPr lang="zh-CN" altLang="zh-CN" sz="1900" b="1" dirty="0"/>
              <a:t>每句话都是安慰和鼓励</a:t>
            </a:r>
            <a:r>
              <a:rPr lang="zh-CN" altLang="zh-CN" sz="1900" b="1" dirty="0" smtClean="0"/>
              <a:t>。</a:t>
            </a:r>
            <a:endParaRPr lang="zh-CN" altLang="zh-CN" sz="1900" b="1" dirty="0"/>
          </a:p>
        </p:txBody>
      </p:sp>
      <p:sp>
        <p:nvSpPr>
          <p:cNvPr id="4" name="TextBox 3"/>
          <p:cNvSpPr txBox="1"/>
          <p:nvPr/>
        </p:nvSpPr>
        <p:spPr>
          <a:xfrm>
            <a:off x="2963105" y="-27384"/>
            <a:ext cx="2969083" cy="559769"/>
          </a:xfrm>
          <a:prstGeom prst="rect">
            <a:avLst/>
          </a:prstGeom>
          <a:noFill/>
        </p:spPr>
        <p:txBody>
          <a:bodyPr wrap="none" rtlCol="0">
            <a:spAutoFit/>
          </a:bodyPr>
          <a:lstStyle/>
          <a:p>
            <a:pPr>
              <a:lnSpc>
                <a:spcPct val="150000"/>
              </a:lnSpc>
            </a:pPr>
            <a:r>
              <a:rPr lang="zh-CN" altLang="en-US" sz="2400" b="1" dirty="0">
                <a:solidFill>
                  <a:schemeClr val="bg1"/>
                </a:solidFill>
                <a:latin typeface="宋体" charset="-122"/>
                <a:sym typeface="Calibri" pitchFamily="34" charset="0"/>
              </a:rPr>
              <a:t>好医生应具备的素质</a:t>
            </a:r>
            <a:endParaRPr lang="en-US" altLang="zh-CN" sz="2400" b="1" dirty="0">
              <a:solidFill>
                <a:schemeClr val="bg1"/>
              </a:solidFill>
              <a:latin typeface="宋体" charset="-122"/>
              <a:sym typeface="Calibri" pitchFamily="34" charset="0"/>
            </a:endParaRPr>
          </a:p>
        </p:txBody>
      </p:sp>
      <p:sp>
        <p:nvSpPr>
          <p:cNvPr id="5" name="TextBox 4"/>
          <p:cNvSpPr txBox="1"/>
          <p:nvPr/>
        </p:nvSpPr>
        <p:spPr>
          <a:xfrm>
            <a:off x="3707904" y="980728"/>
            <a:ext cx="1832553" cy="715581"/>
          </a:xfrm>
          <a:prstGeom prst="rect">
            <a:avLst/>
          </a:prstGeom>
          <a:noFill/>
        </p:spPr>
        <p:txBody>
          <a:bodyPr wrap="none" rtlCol="0">
            <a:spAutoFit/>
          </a:bodyPr>
          <a:lstStyle/>
          <a:p>
            <a:pPr>
              <a:lnSpc>
                <a:spcPct val="150000"/>
              </a:lnSpc>
            </a:pPr>
            <a:r>
              <a:rPr lang="zh-CN" altLang="en-US" sz="3200" b="1" dirty="0" smtClean="0">
                <a:latin typeface="宋体" charset="-122"/>
                <a:sym typeface="Calibri" pitchFamily="34" charset="0"/>
              </a:rPr>
              <a:t>专业素质</a:t>
            </a:r>
            <a:endParaRPr lang="en-US" altLang="zh-CN" sz="3200" b="1" dirty="0">
              <a:latin typeface="宋体" charset="-122"/>
              <a:sym typeface="Calibri" pitchFamily="34" charset="0"/>
            </a:endParaRPr>
          </a:p>
        </p:txBody>
      </p:sp>
    </p:spTree>
    <p:extLst>
      <p:ext uri="{BB962C8B-B14F-4D97-AF65-F5344CB8AC3E}">
        <p14:creationId xmlns:p14="http://schemas.microsoft.com/office/powerpoint/2010/main" val="3676213085"/>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矩形 10"/>
          <p:cNvSpPr>
            <a:spLocks noChangeArrowheads="1"/>
          </p:cNvSpPr>
          <p:nvPr/>
        </p:nvSpPr>
        <p:spPr bwMode="auto">
          <a:xfrm>
            <a:off x="1331640" y="1484784"/>
            <a:ext cx="6697663" cy="461963"/>
          </a:xfrm>
          <a:prstGeom prst="rect">
            <a:avLst/>
          </a:prstGeom>
          <a:noFill/>
          <a:ln w="9525">
            <a:noFill/>
            <a:miter lim="800000"/>
          </a:ln>
        </p:spPr>
        <p:txBody>
          <a:bodyPr>
            <a:spAutoFit/>
          </a:bodyPr>
          <a:lstStyle/>
          <a:p>
            <a:pPr algn="ctr"/>
            <a:r>
              <a:rPr lang="zh-CN" altLang="en-US" sz="2400" b="1" dirty="0">
                <a:solidFill>
                  <a:srgbClr val="FF0000"/>
                </a:solidFill>
                <a:latin typeface="楷体" pitchFamily="49" charset="-122"/>
                <a:ea typeface="楷体" pitchFamily="49" charset="-122"/>
              </a:rPr>
              <a:t>十三五规划强国富民   </a:t>
            </a:r>
            <a:r>
              <a:rPr lang="en-US" altLang="zh-CN" sz="2400" b="1" dirty="0">
                <a:solidFill>
                  <a:srgbClr val="FF0000"/>
                </a:solidFill>
                <a:latin typeface="楷体" pitchFamily="49" charset="-122"/>
                <a:ea typeface="楷体" pitchFamily="49" charset="-122"/>
              </a:rPr>
              <a:t>  </a:t>
            </a:r>
            <a:r>
              <a:rPr lang="zh-CN" altLang="en-US" sz="2400" b="1" dirty="0">
                <a:solidFill>
                  <a:srgbClr val="FF0000"/>
                </a:solidFill>
                <a:latin typeface="楷体" pitchFamily="49" charset="-122"/>
                <a:ea typeface="楷体" pitchFamily="49" charset="-122"/>
              </a:rPr>
              <a:t>二</a:t>
            </a:r>
            <a:r>
              <a:rPr lang="zh-CN" altLang="en-US" sz="2000" b="1" dirty="0">
                <a:solidFill>
                  <a:srgbClr val="FF0000"/>
                </a:solidFill>
                <a:latin typeface="楷体" pitchFamily="49" charset="-122"/>
                <a:ea typeface="楷体" pitchFamily="49" charset="-122"/>
              </a:rPr>
              <a:t>〇</a:t>
            </a:r>
            <a:r>
              <a:rPr lang="zh-CN" altLang="en-US" sz="2400" b="1" dirty="0">
                <a:solidFill>
                  <a:srgbClr val="FF0000"/>
                </a:solidFill>
                <a:latin typeface="楷体" pitchFamily="49" charset="-122"/>
                <a:ea typeface="楷体" pitchFamily="49" charset="-122"/>
              </a:rPr>
              <a:t>二</a:t>
            </a:r>
            <a:r>
              <a:rPr lang="zh-CN" altLang="en-US" sz="2000" b="1" dirty="0">
                <a:solidFill>
                  <a:srgbClr val="FF0000"/>
                </a:solidFill>
                <a:latin typeface="楷体" pitchFamily="49" charset="-122"/>
                <a:ea typeface="楷体" pitchFamily="49" charset="-122"/>
              </a:rPr>
              <a:t>〇</a:t>
            </a:r>
            <a:r>
              <a:rPr lang="zh-CN" altLang="en-US" sz="2400" b="1" dirty="0">
                <a:solidFill>
                  <a:srgbClr val="FF0000"/>
                </a:solidFill>
                <a:latin typeface="楷体" pitchFamily="49" charset="-122"/>
                <a:ea typeface="楷体" pitchFamily="49" charset="-122"/>
              </a:rPr>
              <a:t>建成小康社会</a:t>
            </a:r>
            <a:endParaRPr lang="en-US" altLang="zh-CN" sz="2400" b="1" dirty="0">
              <a:solidFill>
                <a:srgbClr val="FF0000"/>
              </a:solidFill>
              <a:latin typeface="楷体" pitchFamily="49" charset="-122"/>
              <a:ea typeface="楷体" pitchFamily="49" charset="-122"/>
            </a:endParaRPr>
          </a:p>
        </p:txBody>
      </p:sp>
      <p:graphicFrame>
        <p:nvGraphicFramePr>
          <p:cNvPr id="13" name="表格 12"/>
          <p:cNvGraphicFramePr>
            <a:graphicFrameLocks noGrp="1"/>
          </p:cNvGraphicFramePr>
          <p:nvPr>
            <p:extLst>
              <p:ext uri="{D42A27DB-BD31-4B8C-83A1-F6EECF244321}">
                <p14:modId xmlns:p14="http://schemas.microsoft.com/office/powerpoint/2010/main" val="217580475"/>
              </p:ext>
            </p:extLst>
          </p:nvPr>
        </p:nvGraphicFramePr>
        <p:xfrm>
          <a:off x="1619250" y="4704407"/>
          <a:ext cx="6120679" cy="1532905"/>
        </p:xfrm>
        <a:graphic>
          <a:graphicData uri="http://schemas.openxmlformats.org/drawingml/2006/table">
            <a:tbl>
              <a:tblPr firstRow="1" bandRow="1">
                <a:effectLst/>
                <a:tableStyleId>{21E4AEA4-8DFA-4A89-87EB-49C32662AFE0}</a:tableStyleId>
              </a:tblPr>
              <a:tblGrid>
                <a:gridCol w="6120679"/>
              </a:tblGrid>
              <a:tr h="365682">
                <a:tc>
                  <a:txBody>
                    <a:bodyPr/>
                    <a:lstStyle/>
                    <a:p>
                      <a:pPr marL="0" marR="0" indent="0" algn="l" defTabSz="914400" rtl="0" eaLnBrk="1" latinLnBrk="0" hangingPunct="1">
                        <a:spcBef>
                          <a:spcPts val="0"/>
                        </a:spcBef>
                        <a:spcAft>
                          <a:spcPts val="0"/>
                        </a:spcAft>
                        <a:buClrTx/>
                        <a:buSzTx/>
                        <a:buFontTx/>
                        <a:buNone/>
                        <a:defRPr/>
                      </a:pPr>
                      <a:r>
                        <a:rPr lang="zh-CN" altLang="en-US" sz="1600" b="1" dirty="0" smtClean="0">
                          <a:solidFill>
                            <a:schemeClr val="tx1"/>
                          </a:solidFill>
                          <a:latin typeface="宋体" panose="02010600030101010101" pitchFamily="2" charset="-122"/>
                          <a:ea typeface="宋体" panose="02010600030101010101" pitchFamily="2" charset="-122"/>
                        </a:rPr>
                        <a:t>       坚定六个坚持原则</a:t>
                      </a:r>
                      <a:r>
                        <a:rPr lang="en-US" altLang="zh-CN" sz="1600" b="1" dirty="0" smtClean="0">
                          <a:solidFill>
                            <a:schemeClr val="tx1"/>
                          </a:solidFill>
                          <a:latin typeface="宋体" panose="02010600030101010101" pitchFamily="2" charset="-122"/>
                          <a:ea typeface="宋体" panose="02010600030101010101" pitchFamily="2" charset="-122"/>
                        </a:rPr>
                        <a:t>        </a:t>
                      </a:r>
                      <a:r>
                        <a:rPr lang="en-US" altLang="zh-CN" sz="1600" b="1" baseline="0" dirty="0" smtClean="0">
                          <a:solidFill>
                            <a:schemeClr val="tx1"/>
                          </a:solidFill>
                          <a:latin typeface="宋体" panose="02010600030101010101" pitchFamily="2" charset="-122"/>
                          <a:ea typeface="宋体" panose="02010600030101010101" pitchFamily="2" charset="-122"/>
                        </a:rPr>
                        <a:t> </a:t>
                      </a:r>
                      <a:r>
                        <a:rPr lang="zh-CN" altLang="en-US" sz="1600" b="1" dirty="0" smtClean="0">
                          <a:solidFill>
                            <a:schemeClr val="tx1"/>
                          </a:solidFill>
                          <a:latin typeface="宋体" panose="02010600030101010101" pitchFamily="2" charset="-122"/>
                          <a:ea typeface="宋体" panose="02010600030101010101" pitchFamily="2" charset="-122"/>
                        </a:rPr>
                        <a:t>树立五个发展理念</a:t>
                      </a:r>
                      <a:endParaRPr lang="en-US" altLang="zh-CN" sz="1600" b="1" dirty="0" smtClean="0">
                        <a:solidFill>
                          <a:schemeClr val="tx1"/>
                        </a:solidFill>
                        <a:latin typeface="宋体" panose="02010600030101010101" pitchFamily="2" charset="-122"/>
                        <a:ea typeface="宋体" panose="02010600030101010101" pitchFamily="2" charset="-122"/>
                      </a:endParaRPr>
                    </a:p>
                  </a:txBody>
                  <a:tcPr marL="91446" marR="91446" marT="45710" marB="45710">
                    <a:solidFill>
                      <a:srgbClr val="D0ECF8"/>
                    </a:solidFill>
                  </a:tcPr>
                </a:tc>
              </a:tr>
              <a:tr h="425703">
                <a:tc>
                  <a:txBody>
                    <a:bodyPr/>
                    <a:lstStyle/>
                    <a:p>
                      <a:r>
                        <a:rPr lang="zh-CN" altLang="en-US" sz="1600" b="1" dirty="0" smtClean="0">
                          <a:solidFill>
                            <a:schemeClr val="tx1"/>
                          </a:solidFill>
                          <a:latin typeface="宋体" panose="02010600030101010101" pitchFamily="2" charset="-122"/>
                          <a:ea typeface="宋体" panose="02010600030101010101" pitchFamily="2" charset="-122"/>
                        </a:rPr>
                        <a:t>       五位一体发展目标         四个方面战略布局 </a:t>
                      </a:r>
                      <a:endParaRPr lang="zh-CN" altLang="en-US" sz="1600" b="1" dirty="0">
                        <a:solidFill>
                          <a:schemeClr val="tx1"/>
                        </a:solidFill>
                        <a:latin typeface="宋体" panose="02010600030101010101" pitchFamily="2" charset="-122"/>
                        <a:ea typeface="宋体" panose="02010600030101010101" pitchFamily="2" charset="-122"/>
                      </a:endParaRPr>
                    </a:p>
                  </a:txBody>
                  <a:tcPr marL="91446" marR="91446" marT="45710" marB="45710">
                    <a:solidFill>
                      <a:schemeClr val="bg1">
                        <a:lumMod val="85000"/>
                      </a:schemeClr>
                    </a:solidFill>
                  </a:tcPr>
                </a:tc>
              </a:tr>
              <a:tr h="370760">
                <a:tc>
                  <a:txBody>
                    <a:bodyPr/>
                    <a:lstStyle/>
                    <a:p>
                      <a:pPr marL="0" marR="0" indent="0" algn="l" defTabSz="914400" rtl="0" eaLnBrk="1" latinLnBrk="0" hangingPunct="1">
                        <a:spcBef>
                          <a:spcPts val="0"/>
                        </a:spcBef>
                        <a:spcAft>
                          <a:spcPts val="0"/>
                        </a:spcAft>
                        <a:buClrTx/>
                        <a:buSzTx/>
                        <a:buFontTx/>
                        <a:buNone/>
                        <a:defRPr/>
                      </a:pPr>
                      <a:r>
                        <a:rPr lang="zh-CN" altLang="en-US" sz="1600" b="1" dirty="0" smtClean="0">
                          <a:solidFill>
                            <a:schemeClr val="tx1"/>
                          </a:solidFill>
                          <a:latin typeface="宋体" panose="02010600030101010101" pitchFamily="2" charset="-122"/>
                          <a:ea typeface="宋体" panose="02010600030101010101" pitchFamily="2" charset="-122"/>
                        </a:rPr>
                        <a:t>       义务教育均衡发展         缩小城乡区域差别</a:t>
                      </a:r>
                      <a:endParaRPr lang="en-US" altLang="zh-CN" sz="1600" b="1" dirty="0" smtClean="0">
                        <a:solidFill>
                          <a:schemeClr val="tx1"/>
                        </a:solidFill>
                        <a:latin typeface="宋体" panose="02010600030101010101" pitchFamily="2" charset="-122"/>
                        <a:ea typeface="宋体" panose="02010600030101010101" pitchFamily="2" charset="-122"/>
                      </a:endParaRPr>
                    </a:p>
                  </a:txBody>
                  <a:tcPr marL="91446" marR="91446" marT="45710" marB="45710"/>
                </a:tc>
              </a:tr>
              <a:tr h="370760">
                <a:tc>
                  <a:txBody>
                    <a:bodyPr/>
                    <a:lstStyle/>
                    <a:p>
                      <a:pPr marL="0" marR="0" indent="0" algn="l" defTabSz="914400" rtl="0" eaLnBrk="1" latinLnBrk="0" hangingPunct="1">
                        <a:spcBef>
                          <a:spcPts val="0"/>
                        </a:spcBef>
                        <a:spcAft>
                          <a:spcPts val="0"/>
                        </a:spcAft>
                        <a:buClrTx/>
                        <a:buSzTx/>
                        <a:buFontTx/>
                        <a:buNone/>
                        <a:defRPr/>
                      </a:pPr>
                      <a:r>
                        <a:rPr lang="zh-CN" altLang="en-US" sz="1600" b="1" dirty="0" smtClean="0">
                          <a:solidFill>
                            <a:schemeClr val="tx1"/>
                          </a:solidFill>
                          <a:latin typeface="宋体" panose="02010600030101010101" pitchFamily="2" charset="-122"/>
                          <a:ea typeface="宋体" panose="02010600030101010101" pitchFamily="2" charset="-122"/>
                        </a:rPr>
                        <a:t>       放开夫妇生育政策         应对人口老龄行动</a:t>
                      </a:r>
                      <a:endParaRPr lang="en-US" altLang="zh-CN" sz="1600" b="1" dirty="0" smtClean="0">
                        <a:solidFill>
                          <a:schemeClr val="tx1"/>
                        </a:solidFill>
                        <a:latin typeface="宋体" panose="02010600030101010101" pitchFamily="2" charset="-122"/>
                        <a:ea typeface="宋体" panose="02010600030101010101" pitchFamily="2" charset="-122"/>
                      </a:endParaRPr>
                    </a:p>
                  </a:txBody>
                  <a:tcPr marL="91446" marR="91446" marT="45710" marB="45710">
                    <a:solidFill>
                      <a:schemeClr val="accent3">
                        <a:lumMod val="40000"/>
                        <a:lumOff val="60000"/>
                      </a:schemeClr>
                    </a:solidFill>
                  </a:tcPr>
                </a:tc>
              </a:tr>
            </a:tbl>
          </a:graphicData>
        </a:graphic>
      </p:graphicFrame>
      <p:sp>
        <p:nvSpPr>
          <p:cNvPr id="7186" name="Text Box 6"/>
          <p:cNvSpPr txBox="1">
            <a:spLocks noChangeArrowheads="1"/>
          </p:cNvSpPr>
          <p:nvPr/>
        </p:nvSpPr>
        <p:spPr bwMode="auto">
          <a:xfrm>
            <a:off x="972257" y="889556"/>
            <a:ext cx="7272412" cy="584775"/>
          </a:xfrm>
          <a:prstGeom prst="rect">
            <a:avLst/>
          </a:prstGeom>
          <a:noFill/>
          <a:ln w="9525">
            <a:noFill/>
            <a:miter lim="800000"/>
          </a:ln>
        </p:spPr>
        <p:txBody>
          <a:bodyPr wrap="square">
            <a:spAutoFit/>
          </a:bodyPr>
          <a:lstStyle/>
          <a:p>
            <a:pPr algn="ctr" eaLnBrk="0" hangingPunct="0"/>
            <a:r>
              <a:rPr lang="zh-CN" altLang="en-US" sz="3200" b="1" dirty="0">
                <a:latin typeface="+mn-ea"/>
                <a:ea typeface="+mn-ea"/>
              </a:rPr>
              <a:t>新时期改革新常态</a:t>
            </a:r>
          </a:p>
        </p:txBody>
      </p:sp>
      <p:sp>
        <p:nvSpPr>
          <p:cNvPr id="8" name="TextBox 7"/>
          <p:cNvSpPr txBox="1"/>
          <p:nvPr/>
        </p:nvSpPr>
        <p:spPr>
          <a:xfrm>
            <a:off x="2963105" y="-27384"/>
            <a:ext cx="2040943" cy="559769"/>
          </a:xfrm>
          <a:prstGeom prst="rect">
            <a:avLst/>
          </a:prstGeom>
          <a:noFill/>
        </p:spPr>
        <p:txBody>
          <a:bodyPr wrap="none" rtlCol="0">
            <a:spAutoFit/>
          </a:bodyPr>
          <a:lstStyle/>
          <a:p>
            <a:pPr>
              <a:lnSpc>
                <a:spcPct val="150000"/>
              </a:lnSpc>
            </a:pPr>
            <a:r>
              <a:rPr lang="zh-CN" altLang="en-US" sz="2400" b="1" dirty="0">
                <a:solidFill>
                  <a:schemeClr val="bg1"/>
                </a:solidFill>
                <a:latin typeface="宋体" charset="-122"/>
              </a:rPr>
              <a:t>当前医疗环境</a:t>
            </a: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2811" y="2094161"/>
            <a:ext cx="4917461" cy="234935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8540653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836712"/>
            <a:ext cx="8363272" cy="4525963"/>
          </a:xfrm>
        </p:spPr>
        <p:txBody>
          <a:bodyPr/>
          <a:lstStyle/>
          <a:p>
            <a:pPr marL="0" indent="0">
              <a:lnSpc>
                <a:spcPct val="150000"/>
              </a:lnSpc>
              <a:buNone/>
            </a:pPr>
            <a:r>
              <a:rPr lang="en-US" altLang="zh-CN" b="1" dirty="0" smtClean="0">
                <a:solidFill>
                  <a:schemeClr val="tx1">
                    <a:lumMod val="95000"/>
                    <a:lumOff val="5000"/>
                  </a:schemeClr>
                </a:solidFill>
              </a:rPr>
              <a:t>                             </a:t>
            </a:r>
            <a:r>
              <a:rPr lang="zh-CN" altLang="zh-CN" b="1" dirty="0" smtClean="0">
                <a:solidFill>
                  <a:schemeClr val="tx1">
                    <a:lumMod val="95000"/>
                    <a:lumOff val="5000"/>
                  </a:schemeClr>
                </a:solidFill>
              </a:rPr>
              <a:t>专业素质</a:t>
            </a:r>
            <a:endParaRPr lang="zh-CN" altLang="zh-CN" b="1" dirty="0">
              <a:solidFill>
                <a:schemeClr val="tx1">
                  <a:lumMod val="95000"/>
                  <a:lumOff val="5000"/>
                </a:schemeClr>
              </a:solidFill>
            </a:endParaRPr>
          </a:p>
          <a:p>
            <a:pPr marL="0" indent="0">
              <a:lnSpc>
                <a:spcPct val="150000"/>
              </a:lnSpc>
              <a:buNone/>
            </a:pPr>
            <a:r>
              <a:rPr lang="zh-CN" altLang="zh-CN" sz="2400" b="1" dirty="0" smtClean="0"/>
              <a:t>好</a:t>
            </a:r>
            <a:r>
              <a:rPr lang="zh-CN" altLang="zh-CN" sz="2400" b="1" dirty="0"/>
              <a:t>医生应具备以下能力：</a:t>
            </a:r>
          </a:p>
          <a:p>
            <a:pPr>
              <a:lnSpc>
                <a:spcPct val="150000"/>
              </a:lnSpc>
            </a:pPr>
            <a:r>
              <a:rPr lang="zh-CN" altLang="zh-CN" sz="2000" b="1" dirty="0" smtClean="0">
                <a:solidFill>
                  <a:srgbClr val="FF0000"/>
                </a:solidFill>
              </a:rPr>
              <a:t>脑</a:t>
            </a:r>
            <a:r>
              <a:rPr lang="zh-CN" altLang="zh-CN" sz="2000" b="1" dirty="0">
                <a:solidFill>
                  <a:srgbClr val="FF0000"/>
                </a:solidFill>
              </a:rPr>
              <a:t>和动手相结合的操作能力</a:t>
            </a:r>
            <a:r>
              <a:rPr lang="en-US" altLang="zh-CN" sz="2000" b="1" dirty="0"/>
              <a:t>: </a:t>
            </a:r>
            <a:r>
              <a:rPr lang="zh-CN" altLang="zh-CN" sz="2000" b="1" dirty="0"/>
              <a:t>熟练的手术和操作</a:t>
            </a:r>
            <a:r>
              <a:rPr lang="en-US" altLang="zh-CN" sz="2000" b="1" dirty="0"/>
              <a:t>, </a:t>
            </a:r>
            <a:r>
              <a:rPr lang="zh-CN" altLang="zh-CN" sz="2000" b="1" dirty="0"/>
              <a:t>是治愈病人的重要手段之一</a:t>
            </a:r>
            <a:r>
              <a:rPr lang="en-US" altLang="zh-CN" sz="2000" b="1" dirty="0"/>
              <a:t>, </a:t>
            </a:r>
            <a:r>
              <a:rPr lang="zh-CN" altLang="zh-CN" sz="2000" b="1" dirty="0"/>
              <a:t>要不断实践</a:t>
            </a:r>
            <a:r>
              <a:rPr lang="en-US" altLang="zh-CN" sz="2000" b="1" dirty="0"/>
              <a:t>, </a:t>
            </a:r>
            <a:r>
              <a:rPr lang="zh-CN" altLang="zh-CN" sz="2000" b="1" dirty="0"/>
              <a:t>提高自己的实际操作</a:t>
            </a:r>
            <a:r>
              <a:rPr lang="zh-CN" altLang="zh-CN" sz="2000" b="1" dirty="0" smtClean="0"/>
              <a:t>能力</a:t>
            </a:r>
            <a:endParaRPr lang="zh-CN" altLang="zh-CN" sz="2000" b="1" dirty="0"/>
          </a:p>
          <a:p>
            <a:pPr>
              <a:lnSpc>
                <a:spcPct val="150000"/>
              </a:lnSpc>
            </a:pPr>
            <a:r>
              <a:rPr lang="zh-CN" altLang="zh-CN" sz="2000" b="1" dirty="0" smtClean="0">
                <a:solidFill>
                  <a:srgbClr val="FF0000"/>
                </a:solidFill>
              </a:rPr>
              <a:t>胆大心细</a:t>
            </a:r>
            <a:r>
              <a:rPr lang="zh-CN" altLang="zh-CN" sz="2000" b="1" dirty="0">
                <a:solidFill>
                  <a:srgbClr val="FF0000"/>
                </a:solidFill>
              </a:rPr>
              <a:t>、有条不紊的应急能力</a:t>
            </a:r>
            <a:r>
              <a:rPr lang="en-US" altLang="zh-CN" sz="2000" b="1" dirty="0"/>
              <a:t>: </a:t>
            </a:r>
            <a:r>
              <a:rPr lang="zh-CN" altLang="zh-CN" sz="2000" b="1" dirty="0"/>
              <a:t>处理急重症病人，能够做到机智果断</a:t>
            </a:r>
            <a:r>
              <a:rPr lang="en-US" altLang="zh-CN" sz="2000" b="1" dirty="0"/>
              <a:t>, </a:t>
            </a:r>
            <a:r>
              <a:rPr lang="zh-CN" altLang="zh-CN" sz="2000" b="1" dirty="0"/>
              <a:t>不慌不乱</a:t>
            </a:r>
            <a:r>
              <a:rPr lang="en-US" altLang="zh-CN" sz="2000" b="1" dirty="0"/>
              <a:t>, </a:t>
            </a:r>
            <a:r>
              <a:rPr lang="zh-CN" altLang="zh-CN" sz="2000" b="1" dirty="0"/>
              <a:t>培养自己的应急能力。 </a:t>
            </a:r>
          </a:p>
          <a:p>
            <a:pPr>
              <a:lnSpc>
                <a:spcPct val="150000"/>
              </a:lnSpc>
            </a:pPr>
            <a:r>
              <a:rPr lang="zh-CN" altLang="zh-CN" sz="2000" b="1" dirty="0" smtClean="0">
                <a:solidFill>
                  <a:srgbClr val="FF0000"/>
                </a:solidFill>
              </a:rPr>
              <a:t>体现</a:t>
            </a:r>
            <a:r>
              <a:rPr lang="zh-CN" altLang="zh-CN" sz="2000" b="1" dirty="0">
                <a:solidFill>
                  <a:srgbClr val="FF0000"/>
                </a:solidFill>
              </a:rPr>
              <a:t>在诊断和治疗的临诊能力</a:t>
            </a:r>
            <a:r>
              <a:rPr lang="en-US" altLang="zh-CN" sz="2000" b="1" dirty="0"/>
              <a:t>: </a:t>
            </a:r>
            <a:r>
              <a:rPr lang="zh-CN" altLang="zh-CN" sz="2000" b="1" dirty="0"/>
              <a:t>能够善于抓住疾病表现的主要矛质</a:t>
            </a:r>
            <a:r>
              <a:rPr lang="en-US" altLang="zh-CN" sz="2000" b="1" dirty="0"/>
              <a:t>, </a:t>
            </a:r>
            <a:r>
              <a:rPr lang="zh-CN" altLang="zh-CN" sz="2000" b="1" dirty="0"/>
              <a:t>并能有针对性地正确加以解决。</a:t>
            </a:r>
          </a:p>
          <a:p>
            <a:pPr>
              <a:lnSpc>
                <a:spcPct val="150000"/>
              </a:lnSpc>
            </a:pPr>
            <a:r>
              <a:rPr lang="zh-CN" altLang="zh-CN" sz="2000" b="1" dirty="0" smtClean="0">
                <a:solidFill>
                  <a:srgbClr val="FF0000"/>
                </a:solidFill>
              </a:rPr>
              <a:t>更</a:t>
            </a:r>
            <a:r>
              <a:rPr lang="zh-CN" altLang="zh-CN" sz="2000" b="1" dirty="0">
                <a:solidFill>
                  <a:srgbClr val="FF0000"/>
                </a:solidFill>
              </a:rPr>
              <a:t>高层次的创新能力</a:t>
            </a:r>
            <a:r>
              <a:rPr lang="en-US" altLang="zh-CN" sz="2000" b="1" dirty="0"/>
              <a:t>: </a:t>
            </a:r>
            <a:r>
              <a:rPr lang="zh-CN" altLang="zh-CN" sz="2000" b="1" dirty="0"/>
              <a:t>包括发现新事实</a:t>
            </a:r>
            <a:r>
              <a:rPr lang="en-US" altLang="zh-CN" sz="2000" b="1" dirty="0"/>
              <a:t>, </a:t>
            </a:r>
            <a:r>
              <a:rPr lang="zh-CN" altLang="zh-CN" sz="2000" b="1" dirty="0"/>
              <a:t>提出新理论</a:t>
            </a:r>
            <a:r>
              <a:rPr lang="en-US" altLang="zh-CN" sz="2000" b="1" dirty="0"/>
              <a:t>, </a:t>
            </a:r>
            <a:r>
              <a:rPr lang="zh-CN" altLang="zh-CN" sz="2000" b="1" dirty="0"/>
              <a:t>开拓新领城</a:t>
            </a:r>
            <a:r>
              <a:rPr lang="en-US" altLang="zh-CN" sz="2000" b="1" dirty="0"/>
              <a:t>, </a:t>
            </a:r>
            <a:r>
              <a:rPr lang="zh-CN" altLang="zh-CN" sz="2000" b="1" dirty="0"/>
              <a:t>改革新术式等</a:t>
            </a:r>
            <a:r>
              <a:rPr lang="en-US" altLang="zh-CN" sz="2000" b="1" dirty="0"/>
              <a:t>,</a:t>
            </a:r>
            <a:r>
              <a:rPr lang="zh-CN" altLang="zh-CN" sz="2000" b="1" dirty="0"/>
              <a:t>是在其他方面能力协调发展为基础的更高层次能力结构。</a:t>
            </a:r>
          </a:p>
          <a:p>
            <a:pPr>
              <a:lnSpc>
                <a:spcPct val="150000"/>
              </a:lnSpc>
            </a:pPr>
            <a:endParaRPr lang="zh-CN" altLang="en-US" sz="2400" b="1" dirty="0"/>
          </a:p>
        </p:txBody>
      </p:sp>
      <p:sp>
        <p:nvSpPr>
          <p:cNvPr id="4" name="TextBox 3"/>
          <p:cNvSpPr txBox="1"/>
          <p:nvPr/>
        </p:nvSpPr>
        <p:spPr>
          <a:xfrm>
            <a:off x="2963105" y="-27384"/>
            <a:ext cx="2969083" cy="559769"/>
          </a:xfrm>
          <a:prstGeom prst="rect">
            <a:avLst/>
          </a:prstGeom>
          <a:noFill/>
        </p:spPr>
        <p:txBody>
          <a:bodyPr wrap="none" rtlCol="0">
            <a:spAutoFit/>
          </a:bodyPr>
          <a:lstStyle/>
          <a:p>
            <a:pPr>
              <a:lnSpc>
                <a:spcPct val="150000"/>
              </a:lnSpc>
            </a:pPr>
            <a:r>
              <a:rPr lang="zh-CN" altLang="en-US" sz="2400" b="1" dirty="0">
                <a:solidFill>
                  <a:schemeClr val="bg1"/>
                </a:solidFill>
                <a:latin typeface="宋体" charset="-122"/>
                <a:sym typeface="Calibri" pitchFamily="34" charset="0"/>
              </a:rPr>
              <a:t>好医生应具备的素质</a:t>
            </a:r>
            <a:endParaRPr lang="en-US" altLang="zh-CN" sz="2400" b="1" dirty="0">
              <a:solidFill>
                <a:schemeClr val="bg1"/>
              </a:solidFill>
              <a:latin typeface="宋体" charset="-122"/>
              <a:sym typeface="Calibri" pitchFamily="34" charset="0"/>
            </a:endParaRPr>
          </a:p>
        </p:txBody>
      </p:sp>
    </p:spTree>
    <p:extLst>
      <p:ext uri="{BB962C8B-B14F-4D97-AF65-F5344CB8AC3E}">
        <p14:creationId xmlns:p14="http://schemas.microsoft.com/office/powerpoint/2010/main" val="7195874"/>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39552" y="1196752"/>
            <a:ext cx="5392636" cy="4525963"/>
          </a:xfrm>
        </p:spPr>
        <p:txBody>
          <a:bodyPr/>
          <a:lstStyle/>
          <a:p>
            <a:pPr marL="0" indent="0">
              <a:buNone/>
            </a:pPr>
            <a:r>
              <a:rPr lang="en-US" altLang="zh-CN" sz="3600" b="1" dirty="0" smtClean="0">
                <a:solidFill>
                  <a:schemeClr val="tx1">
                    <a:lumMod val="95000"/>
                    <a:lumOff val="5000"/>
                  </a:schemeClr>
                </a:solidFill>
              </a:rPr>
              <a:t>                        </a:t>
            </a:r>
            <a:r>
              <a:rPr lang="zh-CN" altLang="zh-CN" b="1" dirty="0" smtClean="0">
                <a:solidFill>
                  <a:schemeClr val="tx1">
                    <a:lumMod val="95000"/>
                    <a:lumOff val="5000"/>
                  </a:schemeClr>
                </a:solidFill>
              </a:rPr>
              <a:t>身心素质</a:t>
            </a:r>
            <a:endParaRPr lang="zh-CN" altLang="zh-CN" b="1" dirty="0">
              <a:solidFill>
                <a:schemeClr val="tx1">
                  <a:lumMod val="95000"/>
                  <a:lumOff val="5000"/>
                </a:schemeClr>
              </a:solidFill>
            </a:endParaRPr>
          </a:p>
          <a:p>
            <a:pPr marL="0" indent="0">
              <a:lnSpc>
                <a:spcPct val="150000"/>
              </a:lnSpc>
              <a:buNone/>
            </a:pPr>
            <a:r>
              <a:rPr lang="zh-CN" altLang="zh-CN" sz="2400" b="1" dirty="0" smtClean="0"/>
              <a:t>身体素质</a:t>
            </a:r>
            <a:r>
              <a:rPr lang="zh-CN" altLang="zh-CN" sz="2400" b="1" dirty="0"/>
              <a:t>和心理</a:t>
            </a:r>
            <a:r>
              <a:rPr lang="zh-CN" altLang="zh-CN" sz="2400" b="1" dirty="0" smtClean="0"/>
              <a:t>素质</a:t>
            </a:r>
            <a:endParaRPr lang="zh-CN" altLang="zh-CN" sz="2400" b="1" dirty="0"/>
          </a:p>
          <a:p>
            <a:pPr>
              <a:lnSpc>
                <a:spcPct val="150000"/>
              </a:lnSpc>
            </a:pPr>
            <a:r>
              <a:rPr lang="zh-CN" altLang="zh-CN" sz="2400" b="1" dirty="0" smtClean="0">
                <a:solidFill>
                  <a:srgbClr val="002060"/>
                </a:solidFill>
              </a:rPr>
              <a:t>健全</a:t>
            </a:r>
            <a:r>
              <a:rPr lang="zh-CN" altLang="zh-CN" sz="2400" b="1" dirty="0">
                <a:solidFill>
                  <a:srgbClr val="002060"/>
                </a:solidFill>
              </a:rPr>
              <a:t>的体魄是医生这个职业所必须具备</a:t>
            </a:r>
            <a:r>
              <a:rPr lang="zh-CN" altLang="zh-CN" sz="2400" b="1" dirty="0" smtClean="0">
                <a:solidFill>
                  <a:srgbClr val="002060"/>
                </a:solidFill>
              </a:rPr>
              <a:t>的</a:t>
            </a:r>
            <a:r>
              <a:rPr lang="zh-CN" altLang="en-US" sz="2400" b="1" dirty="0" smtClean="0">
                <a:solidFill>
                  <a:srgbClr val="002060"/>
                </a:solidFill>
              </a:rPr>
              <a:t>，</a:t>
            </a:r>
            <a:r>
              <a:rPr lang="zh-CN" altLang="zh-CN" sz="2400" b="1" dirty="0" smtClean="0">
                <a:solidFill>
                  <a:srgbClr val="002060"/>
                </a:solidFill>
              </a:rPr>
              <a:t>要锻炼</a:t>
            </a:r>
            <a:r>
              <a:rPr lang="zh-CN" altLang="zh-CN" sz="2400" b="1" dirty="0">
                <a:solidFill>
                  <a:srgbClr val="002060"/>
                </a:solidFill>
              </a:rPr>
              <a:t>身体</a:t>
            </a:r>
            <a:r>
              <a:rPr lang="en-US" altLang="zh-CN" sz="2400" b="1" dirty="0">
                <a:solidFill>
                  <a:srgbClr val="002060"/>
                </a:solidFill>
              </a:rPr>
              <a:t>, </a:t>
            </a:r>
            <a:r>
              <a:rPr lang="zh-CN" altLang="zh-CN" sz="2400" b="1" dirty="0">
                <a:solidFill>
                  <a:srgbClr val="002060"/>
                </a:solidFill>
              </a:rPr>
              <a:t>要持之以恒。</a:t>
            </a:r>
          </a:p>
          <a:p>
            <a:pPr>
              <a:lnSpc>
                <a:spcPct val="150000"/>
              </a:lnSpc>
            </a:pPr>
            <a:r>
              <a:rPr lang="zh-CN" altLang="zh-CN" sz="2400" b="1" dirty="0" smtClean="0">
                <a:solidFill>
                  <a:srgbClr val="002060"/>
                </a:solidFill>
              </a:rPr>
              <a:t>良好</a:t>
            </a:r>
            <a:r>
              <a:rPr lang="zh-CN" altLang="zh-CN" sz="2400" b="1" dirty="0">
                <a:solidFill>
                  <a:srgbClr val="002060"/>
                </a:solidFill>
              </a:rPr>
              <a:t>的心理</a:t>
            </a:r>
            <a:r>
              <a:rPr lang="zh-CN" altLang="zh-CN" sz="2400" b="1" dirty="0" smtClean="0">
                <a:solidFill>
                  <a:srgbClr val="002060"/>
                </a:solidFill>
              </a:rPr>
              <a:t>素质</a:t>
            </a:r>
            <a:r>
              <a:rPr lang="zh-CN" altLang="en-US" sz="2400" b="1" dirty="0" smtClean="0">
                <a:solidFill>
                  <a:srgbClr val="002060"/>
                </a:solidFill>
              </a:rPr>
              <a:t>，需</a:t>
            </a:r>
            <a:r>
              <a:rPr lang="zh-CN" altLang="zh-CN" sz="2400" b="1" dirty="0" smtClean="0">
                <a:solidFill>
                  <a:srgbClr val="002060"/>
                </a:solidFill>
              </a:rPr>
              <a:t>要</a:t>
            </a:r>
            <a:r>
              <a:rPr lang="zh-CN" altLang="zh-CN" sz="2400" b="1" dirty="0">
                <a:solidFill>
                  <a:srgbClr val="002060"/>
                </a:solidFill>
              </a:rPr>
              <a:t>长期培养陶冶。</a:t>
            </a:r>
          </a:p>
          <a:p>
            <a:endParaRPr lang="zh-CN" altLang="en-US" dirty="0"/>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32188" y="2636912"/>
            <a:ext cx="2736304" cy="1988096"/>
          </a:xfrm>
          <a:prstGeom prst="rect">
            <a:avLst/>
          </a:prstGeom>
        </p:spPr>
      </p:pic>
      <p:sp>
        <p:nvSpPr>
          <p:cNvPr id="5" name="TextBox 4"/>
          <p:cNvSpPr txBox="1"/>
          <p:nvPr/>
        </p:nvSpPr>
        <p:spPr>
          <a:xfrm>
            <a:off x="2963105" y="-27384"/>
            <a:ext cx="2969083" cy="559769"/>
          </a:xfrm>
          <a:prstGeom prst="rect">
            <a:avLst/>
          </a:prstGeom>
          <a:noFill/>
        </p:spPr>
        <p:txBody>
          <a:bodyPr wrap="none" rtlCol="0">
            <a:spAutoFit/>
          </a:bodyPr>
          <a:lstStyle/>
          <a:p>
            <a:pPr>
              <a:lnSpc>
                <a:spcPct val="150000"/>
              </a:lnSpc>
            </a:pPr>
            <a:r>
              <a:rPr lang="zh-CN" altLang="en-US" sz="2400" b="1" dirty="0">
                <a:solidFill>
                  <a:schemeClr val="bg1"/>
                </a:solidFill>
                <a:latin typeface="宋体" charset="-122"/>
                <a:sym typeface="Calibri" pitchFamily="34" charset="0"/>
              </a:rPr>
              <a:t>好医生应具备的素质</a:t>
            </a:r>
            <a:endParaRPr lang="en-US" altLang="zh-CN" sz="2400" b="1" dirty="0">
              <a:solidFill>
                <a:schemeClr val="bg1"/>
              </a:solidFill>
              <a:latin typeface="宋体" charset="-122"/>
              <a:sym typeface="Calibri" pitchFamily="34" charset="0"/>
            </a:endParaRPr>
          </a:p>
        </p:txBody>
      </p:sp>
    </p:spTree>
    <p:extLst>
      <p:ext uri="{BB962C8B-B14F-4D97-AF65-F5344CB8AC3E}">
        <p14:creationId xmlns:p14="http://schemas.microsoft.com/office/powerpoint/2010/main" val="1492332299"/>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文本框 55"/>
          <p:cNvSpPr txBox="1">
            <a:spLocks noChangeArrowheads="1"/>
          </p:cNvSpPr>
          <p:nvPr/>
        </p:nvSpPr>
        <p:spPr bwMode="auto">
          <a:xfrm>
            <a:off x="1204913" y="3054350"/>
            <a:ext cx="7615237" cy="2031325"/>
          </a:xfrm>
          <a:prstGeom prst="rect">
            <a:avLst/>
          </a:prstGeom>
          <a:noFill/>
          <a:ln w="9525">
            <a:noFill/>
            <a:miter lim="800000"/>
            <a:headEnd/>
            <a:tailEnd/>
          </a:ln>
        </p:spPr>
        <p:txBody>
          <a:bodyPr>
            <a:spAutoFit/>
          </a:bodyPr>
          <a:lstStyle/>
          <a:p>
            <a:pPr>
              <a:lnSpc>
                <a:spcPct val="150000"/>
              </a:lnSpc>
            </a:pPr>
            <a:r>
              <a:rPr lang="zh-CN" altLang="en-US" sz="2800" b="1" dirty="0">
                <a:latin typeface="楷体_GB2312" pitchFamily="49" charset="-122"/>
                <a:ea typeface="楷体_GB2312" pitchFamily="49" charset="-122"/>
                <a:sym typeface="Calibri" pitchFamily="34" charset="0"/>
              </a:rPr>
              <a:t>  </a:t>
            </a:r>
            <a:r>
              <a:rPr lang="zh-CN" altLang="en-US" sz="2800" b="1" dirty="0">
                <a:latin typeface="宋体" charset="-122"/>
                <a:sym typeface="Calibri" pitchFamily="34" charset="0"/>
              </a:rPr>
              <a:t>第一部分   </a:t>
            </a:r>
            <a:r>
              <a:rPr lang="zh-CN" altLang="en-US" sz="2800" b="1" dirty="0" smtClean="0">
                <a:latin typeface="宋体" charset="-122"/>
              </a:rPr>
              <a:t>当前</a:t>
            </a:r>
            <a:r>
              <a:rPr lang="zh-CN" altLang="en-US" sz="2800" b="1" dirty="0">
                <a:latin typeface="宋体" charset="-122"/>
              </a:rPr>
              <a:t>医疗环境</a:t>
            </a:r>
          </a:p>
          <a:p>
            <a:pPr>
              <a:lnSpc>
                <a:spcPct val="150000"/>
              </a:lnSpc>
            </a:pPr>
            <a:r>
              <a:rPr lang="zh-CN" altLang="en-US" sz="2800" b="1" dirty="0" smtClean="0">
                <a:latin typeface="宋体" charset="-122"/>
                <a:sym typeface="Calibri" pitchFamily="34" charset="0"/>
              </a:rPr>
              <a:t>  </a:t>
            </a:r>
            <a:r>
              <a:rPr lang="zh-CN" altLang="en-US" sz="2800" b="1" dirty="0">
                <a:latin typeface="宋体" charset="-122"/>
                <a:sym typeface="Calibri" pitchFamily="34" charset="0"/>
              </a:rPr>
              <a:t>第二部分   </a:t>
            </a:r>
            <a:r>
              <a:rPr lang="zh-CN" altLang="en-US" sz="2800" b="1" dirty="0" smtClean="0">
                <a:latin typeface="宋体" charset="-122"/>
                <a:sym typeface="Calibri" pitchFamily="34" charset="0"/>
              </a:rPr>
              <a:t>好医生应具备的素质</a:t>
            </a:r>
            <a:endParaRPr lang="en-US" altLang="zh-CN" sz="2800" b="1" dirty="0" smtClean="0">
              <a:latin typeface="宋体" charset="-122"/>
              <a:sym typeface="Calibri" pitchFamily="34" charset="0"/>
            </a:endParaRPr>
          </a:p>
          <a:p>
            <a:pPr>
              <a:lnSpc>
                <a:spcPct val="150000"/>
              </a:lnSpc>
            </a:pPr>
            <a:r>
              <a:rPr lang="zh-CN" altLang="en-US" sz="2800" b="1" dirty="0">
                <a:latin typeface="宋体" charset="-122"/>
                <a:sym typeface="Calibri" pitchFamily="34" charset="0"/>
              </a:rPr>
              <a:t>  </a:t>
            </a:r>
            <a:r>
              <a:rPr lang="zh-CN" altLang="en-US" sz="2800" b="1" dirty="0" smtClean="0">
                <a:solidFill>
                  <a:srgbClr val="FF0000"/>
                </a:solidFill>
                <a:latin typeface="宋体" charset="-122"/>
                <a:sym typeface="Calibri" pitchFamily="34" charset="0"/>
              </a:rPr>
              <a:t>第三</a:t>
            </a:r>
            <a:r>
              <a:rPr lang="zh-CN" altLang="en-US" sz="2800" b="1" dirty="0">
                <a:solidFill>
                  <a:srgbClr val="FF0000"/>
                </a:solidFill>
                <a:latin typeface="宋体" charset="-122"/>
                <a:sym typeface="Calibri" pitchFamily="34" charset="0"/>
              </a:rPr>
              <a:t>部分   如何成为一名好医生</a:t>
            </a:r>
          </a:p>
        </p:txBody>
      </p:sp>
      <p:sp>
        <p:nvSpPr>
          <p:cNvPr id="30723" name="矩形 60"/>
          <p:cNvSpPr>
            <a:spLocks noChangeArrowheads="1"/>
          </p:cNvSpPr>
          <p:nvPr/>
        </p:nvSpPr>
        <p:spPr bwMode="auto">
          <a:xfrm flipH="1">
            <a:off x="971550" y="1697038"/>
            <a:ext cx="2665413" cy="598487"/>
          </a:xfrm>
          <a:prstGeom prst="rect">
            <a:avLst/>
          </a:prstGeom>
          <a:solidFill>
            <a:srgbClr val="2D65B4"/>
          </a:solidFill>
          <a:ln>
            <a:noFill/>
          </a:ln>
          <a:effectLst>
            <a:outerShdw dist="38100" dir="2700000" algn="ctr" rotWithShape="0">
              <a:srgbClr val="000000">
                <a:alpha val="39000"/>
              </a:srgbClr>
            </a:outerShdw>
          </a:effectLs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auto" hangingPunct="1">
              <a:spcBef>
                <a:spcPts val="0"/>
              </a:spcBef>
              <a:spcAft>
                <a:spcPts val="0"/>
              </a:spcAft>
              <a:defRPr/>
            </a:pPr>
            <a:r>
              <a:rPr lang="zh-CN" altLang="en-US" sz="3600">
                <a:solidFill>
                  <a:schemeClr val="bg1"/>
                </a:solidFill>
                <a:latin typeface="黑体" pitchFamily="2" charset="-122"/>
                <a:ea typeface="黑体" pitchFamily="2" charset="-122"/>
              </a:rPr>
              <a:t>目  录</a:t>
            </a:r>
          </a:p>
        </p:txBody>
      </p:sp>
      <p:cxnSp>
        <p:nvCxnSpPr>
          <p:cNvPr id="2" name="直接连接符 61"/>
          <p:cNvCxnSpPr>
            <a:cxnSpLocks noChangeShapeType="1"/>
          </p:cNvCxnSpPr>
          <p:nvPr/>
        </p:nvCxnSpPr>
        <p:spPr bwMode="auto">
          <a:xfrm>
            <a:off x="3835400" y="1997075"/>
            <a:ext cx="5308600" cy="0"/>
          </a:xfrm>
          <a:prstGeom prst="line">
            <a:avLst/>
          </a:prstGeom>
          <a:noFill/>
          <a:ln w="19050">
            <a:solidFill>
              <a:schemeClr val="tx1"/>
            </a:solidFill>
            <a:round/>
            <a:headEnd/>
            <a:tailEnd/>
          </a:ln>
        </p:spPr>
      </p:cxnSp>
      <p:cxnSp>
        <p:nvCxnSpPr>
          <p:cNvPr id="30724" name="直接连接符 62"/>
          <p:cNvCxnSpPr>
            <a:cxnSpLocks noChangeShapeType="1"/>
          </p:cNvCxnSpPr>
          <p:nvPr/>
        </p:nvCxnSpPr>
        <p:spPr bwMode="auto">
          <a:xfrm>
            <a:off x="0" y="1997075"/>
            <a:ext cx="827088" cy="0"/>
          </a:xfrm>
          <a:prstGeom prst="line">
            <a:avLst/>
          </a:prstGeom>
          <a:noFill/>
          <a:ln w="19050">
            <a:solidFill>
              <a:srgbClr val="2F2F98"/>
            </a:solidFill>
            <a:round/>
            <a:headEnd/>
            <a:tailEnd/>
          </a:ln>
        </p:spPr>
      </p:cxnSp>
    </p:spTree>
    <p:extLst>
      <p:ext uri="{BB962C8B-B14F-4D97-AF65-F5344CB8AC3E}">
        <p14:creationId xmlns:p14="http://schemas.microsoft.com/office/powerpoint/2010/main" val="3154028727"/>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504" y="1700808"/>
            <a:ext cx="6541651" cy="4431983"/>
          </a:xfrm>
          <a:prstGeom prst="rect">
            <a:avLst/>
          </a:prstGeom>
        </p:spPr>
        <p:txBody>
          <a:bodyPr wrap="square">
            <a:spAutoFit/>
          </a:bodyPr>
          <a:lstStyle/>
          <a:p>
            <a:pPr>
              <a:lnSpc>
                <a:spcPct val="150000"/>
              </a:lnSpc>
            </a:pPr>
            <a:r>
              <a:rPr lang="zh-CN" altLang="zh-CN" sz="2800" b="1" dirty="0"/>
              <a:t>“自强不息，独树一帜”的兰大精神</a:t>
            </a:r>
            <a:endParaRPr lang="en-US" altLang="zh-CN" sz="2800" b="1" dirty="0"/>
          </a:p>
          <a:p>
            <a:pPr>
              <a:lnSpc>
                <a:spcPct val="150000"/>
              </a:lnSpc>
            </a:pPr>
            <a:r>
              <a:rPr lang="zh-CN" altLang="zh-CN" sz="2800" b="1" dirty="0"/>
              <a:t>“自强不息，追求卓越”的二院精神</a:t>
            </a:r>
            <a:endParaRPr lang="en-US" altLang="zh-CN" sz="2800" b="1" dirty="0"/>
          </a:p>
          <a:p>
            <a:pPr>
              <a:lnSpc>
                <a:spcPct val="150000"/>
              </a:lnSpc>
            </a:pPr>
            <a:r>
              <a:rPr lang="en-US" altLang="zh-CN" sz="2800" b="1" dirty="0" smtClean="0"/>
              <a:t>                   </a:t>
            </a:r>
            <a:r>
              <a:rPr lang="zh-CN" altLang="zh-CN" sz="2800" b="1" dirty="0" smtClean="0">
                <a:solidFill>
                  <a:srgbClr val="FF0000"/>
                </a:solidFill>
              </a:rPr>
              <a:t>树立正确人生追求</a:t>
            </a:r>
            <a:endParaRPr lang="en-US" altLang="zh-CN" sz="2800" b="1" dirty="0" smtClean="0">
              <a:solidFill>
                <a:srgbClr val="FF0000"/>
              </a:solidFill>
            </a:endParaRPr>
          </a:p>
          <a:p>
            <a:pPr>
              <a:lnSpc>
                <a:spcPct val="150000"/>
              </a:lnSpc>
            </a:pPr>
            <a:r>
              <a:rPr lang="en-US" altLang="zh-CN" sz="2400" b="1" dirty="0" smtClean="0"/>
              <a:t>     </a:t>
            </a:r>
            <a:r>
              <a:rPr lang="zh-CN" altLang="zh-CN" sz="2000" b="1" dirty="0" smtClean="0"/>
              <a:t>你们是中国医学的未来，承担着续写医学史的历史重任。在当今物欲横流、错综复杂的社会，我们必须对生活环境有清醒的认识和判断，对尘世有独立的人格和自由的思想，不在名利场中迷失自我，不在沧浪之水中随波逐流。</a:t>
            </a:r>
            <a:endParaRPr lang="en-US" altLang="zh-CN" sz="2000" b="1" dirty="0" smtClean="0"/>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7187" y="3922571"/>
            <a:ext cx="1839920" cy="183992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4208" y="1484784"/>
            <a:ext cx="2825878" cy="1883919"/>
          </a:xfrm>
          <a:prstGeom prst="rect">
            <a:avLst/>
          </a:prstGeom>
        </p:spPr>
      </p:pic>
      <p:sp>
        <p:nvSpPr>
          <p:cNvPr id="8" name="矩形 7"/>
          <p:cNvSpPr/>
          <p:nvPr/>
        </p:nvSpPr>
        <p:spPr>
          <a:xfrm>
            <a:off x="1979712" y="1022796"/>
            <a:ext cx="3480440" cy="502702"/>
          </a:xfrm>
          <a:prstGeom prst="rect">
            <a:avLst/>
          </a:prstGeom>
        </p:spPr>
        <p:txBody>
          <a:bodyPr wrap="none">
            <a:spAutoFit/>
          </a:bodyPr>
          <a:lstStyle/>
          <a:p>
            <a:pPr lvl="0">
              <a:lnSpc>
                <a:spcPts val="3200"/>
              </a:lnSpc>
            </a:pPr>
            <a:r>
              <a:rPr lang="zh-CN" altLang="zh-CN" sz="3200" b="1" dirty="0">
                <a:solidFill>
                  <a:srgbClr val="FF0000"/>
                </a:solidFill>
              </a:rPr>
              <a:t>提高思想政治素质</a:t>
            </a:r>
            <a:endParaRPr lang="zh-CN" altLang="zh-CN" sz="3200" dirty="0">
              <a:solidFill>
                <a:srgbClr val="FF0000"/>
              </a:solidFill>
            </a:endParaRPr>
          </a:p>
        </p:txBody>
      </p:sp>
      <p:sp>
        <p:nvSpPr>
          <p:cNvPr id="6" name="TextBox 5"/>
          <p:cNvSpPr txBox="1"/>
          <p:nvPr/>
        </p:nvSpPr>
        <p:spPr>
          <a:xfrm>
            <a:off x="2963105" y="-27384"/>
            <a:ext cx="2969083" cy="646331"/>
          </a:xfrm>
          <a:prstGeom prst="rect">
            <a:avLst/>
          </a:prstGeom>
          <a:noFill/>
        </p:spPr>
        <p:txBody>
          <a:bodyPr wrap="none" rtlCol="0">
            <a:spAutoFit/>
          </a:bodyPr>
          <a:lstStyle/>
          <a:p>
            <a:pPr>
              <a:lnSpc>
                <a:spcPct val="150000"/>
              </a:lnSpc>
            </a:pPr>
            <a:r>
              <a:rPr lang="zh-CN" altLang="en-US" sz="2400" b="1" dirty="0" smtClean="0">
                <a:solidFill>
                  <a:schemeClr val="bg1"/>
                </a:solidFill>
                <a:latin typeface="宋体" charset="-122"/>
                <a:sym typeface="Calibri" pitchFamily="34" charset="0"/>
              </a:rPr>
              <a:t>如何成为一名好医生</a:t>
            </a:r>
            <a:endParaRPr lang="en-US" altLang="zh-CN" sz="2400" b="1" dirty="0">
              <a:solidFill>
                <a:schemeClr val="bg1"/>
              </a:solidFill>
              <a:latin typeface="宋体" charset="-122"/>
              <a:sym typeface="Calibri" pitchFamily="34" charset="0"/>
            </a:endParaRPr>
          </a:p>
        </p:txBody>
      </p:sp>
    </p:spTree>
    <p:extLst>
      <p:ext uri="{BB962C8B-B14F-4D97-AF65-F5344CB8AC3E}">
        <p14:creationId xmlns:p14="http://schemas.microsoft.com/office/powerpoint/2010/main" val="1005768288"/>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552" y="1844824"/>
            <a:ext cx="8064896" cy="4580741"/>
          </a:xfrm>
          <a:prstGeom prst="rect">
            <a:avLst/>
          </a:prstGeom>
        </p:spPr>
        <p:txBody>
          <a:bodyPr wrap="square">
            <a:spAutoFit/>
          </a:bodyPr>
          <a:lstStyle/>
          <a:p>
            <a:pPr marL="342900" indent="-342900">
              <a:lnSpc>
                <a:spcPts val="3500"/>
              </a:lnSpc>
              <a:buFont typeface="Arial" panose="020B0604020202020204" pitchFamily="34" charset="0"/>
              <a:buChar char="•"/>
            </a:pPr>
            <a:r>
              <a:rPr lang="zh-CN" altLang="zh-CN" sz="2200" b="1" dirty="0" smtClean="0">
                <a:solidFill>
                  <a:srgbClr val="FF0000"/>
                </a:solidFill>
              </a:rPr>
              <a:t>“</a:t>
            </a:r>
            <a:r>
              <a:rPr lang="zh-CN" altLang="zh-CN" sz="2200" b="1" dirty="0">
                <a:solidFill>
                  <a:srgbClr val="FF0000"/>
                </a:solidFill>
              </a:rPr>
              <a:t>我们要有以天下为己任的境界和</a:t>
            </a:r>
            <a:r>
              <a:rPr lang="zh-CN" altLang="zh-CN" sz="2200" b="1" dirty="0" smtClean="0">
                <a:solidFill>
                  <a:srgbClr val="FF0000"/>
                </a:solidFill>
              </a:rPr>
              <a:t>情怀</a:t>
            </a:r>
            <a:endParaRPr lang="en-US" altLang="zh-CN" sz="2200" b="1" dirty="0">
              <a:solidFill>
                <a:srgbClr val="FF0000"/>
              </a:solidFill>
            </a:endParaRPr>
          </a:p>
          <a:p>
            <a:pPr marL="342900" indent="-342900">
              <a:lnSpc>
                <a:spcPts val="3500"/>
              </a:lnSpc>
              <a:buFont typeface="Arial" panose="020B0604020202020204" pitchFamily="34" charset="0"/>
              <a:buChar char="•"/>
            </a:pPr>
            <a:r>
              <a:rPr lang="zh-CN" altLang="zh-CN" sz="2200" b="1" dirty="0" smtClean="0">
                <a:solidFill>
                  <a:srgbClr val="FF0000"/>
                </a:solidFill>
              </a:rPr>
              <a:t>“</a:t>
            </a:r>
            <a:r>
              <a:rPr lang="zh-CN" altLang="zh-CN" sz="2200" b="1" dirty="0">
                <a:solidFill>
                  <a:srgbClr val="FF0000"/>
                </a:solidFill>
              </a:rPr>
              <a:t>国事家事天下事事事关心”的</a:t>
            </a:r>
            <a:r>
              <a:rPr lang="zh-CN" altLang="zh-CN" sz="2200" b="1" dirty="0" smtClean="0">
                <a:solidFill>
                  <a:srgbClr val="FF0000"/>
                </a:solidFill>
              </a:rPr>
              <a:t>态度</a:t>
            </a:r>
            <a:endParaRPr lang="en-US" altLang="zh-CN" sz="2200" b="1" dirty="0" smtClean="0">
              <a:solidFill>
                <a:srgbClr val="FF0000"/>
              </a:solidFill>
            </a:endParaRPr>
          </a:p>
          <a:p>
            <a:pPr>
              <a:lnSpc>
                <a:spcPts val="3500"/>
              </a:lnSpc>
            </a:pPr>
            <a:r>
              <a:rPr lang="en-US" altLang="zh-CN" sz="2200" b="1" dirty="0" smtClean="0"/>
              <a:t>     </a:t>
            </a:r>
            <a:r>
              <a:rPr lang="zh-CN" altLang="zh-CN" sz="2200" b="1" dirty="0" smtClean="0"/>
              <a:t>关心</a:t>
            </a:r>
            <a:r>
              <a:rPr lang="zh-CN" altLang="zh-CN" sz="2200" b="1" dirty="0"/>
              <a:t>国家的发展、社会的进步和人类的文明。尽己所能推进国家医疗秩序建设和社会公平正义，在实现人类美好理想的过程中实现自我价值，收获人生的意义</a:t>
            </a:r>
            <a:r>
              <a:rPr lang="zh-CN" altLang="zh-CN" sz="2200" b="1" dirty="0" smtClean="0"/>
              <a:t>。</a:t>
            </a:r>
            <a:endParaRPr lang="en-US" altLang="zh-CN" sz="2200" b="1" dirty="0"/>
          </a:p>
          <a:p>
            <a:pPr marL="342900" indent="-342900">
              <a:lnSpc>
                <a:spcPts val="3500"/>
              </a:lnSpc>
              <a:buFont typeface="Arial" panose="020B0604020202020204" pitchFamily="34" charset="0"/>
              <a:buChar char="•"/>
            </a:pPr>
            <a:r>
              <a:rPr lang="zh-CN" altLang="zh-CN" sz="2200" b="1" dirty="0" smtClean="0">
                <a:solidFill>
                  <a:schemeClr val="accent6">
                    <a:lumMod val="75000"/>
                  </a:schemeClr>
                </a:solidFill>
                <a:latin typeface="+mj-ea"/>
                <a:ea typeface="+mj-ea"/>
              </a:rPr>
              <a:t>无论</a:t>
            </a:r>
            <a:r>
              <a:rPr lang="zh-CN" altLang="zh-CN" sz="2200" b="1" dirty="0">
                <a:solidFill>
                  <a:schemeClr val="accent6">
                    <a:lumMod val="75000"/>
                  </a:schemeClr>
                </a:solidFill>
                <a:latin typeface="+mj-ea"/>
                <a:ea typeface="+mj-ea"/>
              </a:rPr>
              <a:t>中国怎样，请记得：你所站立的地方，就是你的中国；你怎么样，中国便怎么样；你是什么，中国便是什么；你有光明，中国便不再</a:t>
            </a:r>
            <a:r>
              <a:rPr lang="zh-CN" altLang="zh-CN" sz="2200" b="1" dirty="0" smtClean="0">
                <a:solidFill>
                  <a:schemeClr val="accent6">
                    <a:lumMod val="75000"/>
                  </a:schemeClr>
                </a:solidFill>
                <a:latin typeface="+mj-ea"/>
                <a:ea typeface="+mj-ea"/>
              </a:rPr>
              <a:t>黑暗</a:t>
            </a:r>
            <a:endParaRPr lang="en-US" altLang="zh-CN" sz="2200" b="1" dirty="0" smtClean="0">
              <a:solidFill>
                <a:schemeClr val="accent6">
                  <a:lumMod val="75000"/>
                </a:schemeClr>
              </a:solidFill>
              <a:latin typeface="+mj-ea"/>
              <a:ea typeface="+mj-ea"/>
            </a:endParaRPr>
          </a:p>
          <a:p>
            <a:pPr marL="342900" indent="-342900">
              <a:lnSpc>
                <a:spcPts val="3500"/>
              </a:lnSpc>
              <a:buFont typeface="Arial" panose="020B0604020202020204" pitchFamily="34" charset="0"/>
              <a:buChar char="•"/>
            </a:pPr>
            <a:r>
              <a:rPr lang="zh-CN" altLang="zh-CN" sz="2200" b="1" dirty="0" smtClean="0">
                <a:solidFill>
                  <a:schemeClr val="accent6">
                    <a:lumMod val="75000"/>
                  </a:schemeClr>
                </a:solidFill>
              </a:rPr>
              <a:t>树立</a:t>
            </a:r>
            <a:r>
              <a:rPr lang="zh-CN" altLang="zh-CN" sz="2200" b="1" dirty="0">
                <a:solidFill>
                  <a:schemeClr val="accent6">
                    <a:lumMod val="75000"/>
                  </a:schemeClr>
                </a:solidFill>
              </a:rPr>
              <a:t>崇高的理想信念，立志尽自己最大的努力，来升华社会公共生活，完善社会公共秩序。</a:t>
            </a:r>
          </a:p>
        </p:txBody>
      </p:sp>
      <p:sp>
        <p:nvSpPr>
          <p:cNvPr id="3" name="矩形 2"/>
          <p:cNvSpPr/>
          <p:nvPr/>
        </p:nvSpPr>
        <p:spPr>
          <a:xfrm>
            <a:off x="2449895" y="1104035"/>
            <a:ext cx="3995501" cy="913070"/>
          </a:xfrm>
          <a:prstGeom prst="rect">
            <a:avLst/>
          </a:prstGeom>
        </p:spPr>
        <p:txBody>
          <a:bodyPr wrap="square">
            <a:spAutoFit/>
          </a:bodyPr>
          <a:lstStyle/>
          <a:p>
            <a:pPr>
              <a:lnSpc>
                <a:spcPts val="3200"/>
              </a:lnSpc>
            </a:pPr>
            <a:r>
              <a:rPr lang="zh-CN" altLang="zh-CN" sz="3200" b="1" dirty="0" smtClean="0">
                <a:solidFill>
                  <a:srgbClr val="FF0000"/>
                </a:solidFill>
              </a:rPr>
              <a:t>树立</a:t>
            </a:r>
            <a:r>
              <a:rPr lang="zh-CN" altLang="zh-CN" sz="3200" b="1" dirty="0">
                <a:solidFill>
                  <a:srgbClr val="FF0000"/>
                </a:solidFill>
              </a:rPr>
              <a:t>崇高的理想信念 </a:t>
            </a:r>
          </a:p>
          <a:p>
            <a:pPr lvl="0">
              <a:lnSpc>
                <a:spcPts val="3200"/>
              </a:lnSpc>
            </a:pPr>
            <a:endParaRPr lang="zh-CN" altLang="zh-CN" sz="3600" b="1" dirty="0">
              <a:solidFill>
                <a:srgbClr val="FF0000"/>
              </a:solidFill>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224" y="836712"/>
            <a:ext cx="2200528" cy="1447716"/>
          </a:xfrm>
          <a:prstGeom prst="rect">
            <a:avLst/>
          </a:prstGeom>
        </p:spPr>
      </p:pic>
      <p:sp>
        <p:nvSpPr>
          <p:cNvPr id="5" name="TextBox 4"/>
          <p:cNvSpPr txBox="1"/>
          <p:nvPr/>
        </p:nvSpPr>
        <p:spPr>
          <a:xfrm>
            <a:off x="2963105" y="-27384"/>
            <a:ext cx="2969083" cy="646331"/>
          </a:xfrm>
          <a:prstGeom prst="rect">
            <a:avLst/>
          </a:prstGeom>
          <a:noFill/>
        </p:spPr>
        <p:txBody>
          <a:bodyPr wrap="none" rtlCol="0">
            <a:spAutoFit/>
          </a:bodyPr>
          <a:lstStyle/>
          <a:p>
            <a:pPr>
              <a:lnSpc>
                <a:spcPct val="150000"/>
              </a:lnSpc>
            </a:pPr>
            <a:r>
              <a:rPr lang="zh-CN" altLang="en-US" sz="2400" b="1" dirty="0" smtClean="0">
                <a:solidFill>
                  <a:schemeClr val="bg1"/>
                </a:solidFill>
                <a:latin typeface="宋体" charset="-122"/>
                <a:sym typeface="Calibri" pitchFamily="34" charset="0"/>
              </a:rPr>
              <a:t>如何成为一名好医生</a:t>
            </a:r>
            <a:endParaRPr lang="en-US" altLang="zh-CN" sz="2400" b="1" dirty="0">
              <a:solidFill>
                <a:schemeClr val="bg1"/>
              </a:solidFill>
              <a:latin typeface="宋体" charset="-122"/>
              <a:sym typeface="Calibri" pitchFamily="34" charset="0"/>
            </a:endParaRPr>
          </a:p>
        </p:txBody>
      </p:sp>
    </p:spTree>
    <p:extLst>
      <p:ext uri="{BB962C8B-B14F-4D97-AF65-F5344CB8AC3E}">
        <p14:creationId xmlns:p14="http://schemas.microsoft.com/office/powerpoint/2010/main" val="4140112265"/>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777914"/>
            <a:ext cx="3960440" cy="3416320"/>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zh-CN" sz="2400" b="1" dirty="0" smtClean="0"/>
              <a:t>医学</a:t>
            </a:r>
            <a:r>
              <a:rPr lang="zh-CN" altLang="zh-CN" sz="2400" b="1" dirty="0"/>
              <a:t>道德、医业道德或医务道德</a:t>
            </a:r>
            <a:r>
              <a:rPr lang="en-US" altLang="zh-CN" sz="2400" b="1" dirty="0"/>
              <a:t>,</a:t>
            </a:r>
            <a:r>
              <a:rPr lang="zh-CN" altLang="zh-CN" sz="2400" b="1" dirty="0"/>
              <a:t>它是整个社会道德体系的一个组成部分</a:t>
            </a:r>
            <a:r>
              <a:rPr lang="en-US" altLang="zh-CN" sz="2400" b="1" dirty="0"/>
              <a:t>, </a:t>
            </a:r>
            <a:r>
              <a:rPr lang="zh-CN" altLang="zh-CN" sz="2400" b="1" dirty="0"/>
              <a:t>是职业道德在医务职业中的特殊</a:t>
            </a:r>
            <a:r>
              <a:rPr lang="zh-CN" altLang="zh-CN" sz="2400" b="1" dirty="0" smtClean="0"/>
              <a:t>表现</a:t>
            </a:r>
            <a:r>
              <a:rPr lang="zh-CN" altLang="en-US" sz="2400" b="1" dirty="0" smtClean="0"/>
              <a:t>。</a:t>
            </a:r>
            <a:endParaRPr lang="en-US" altLang="zh-CN" sz="2400" b="1" dirty="0" smtClean="0"/>
          </a:p>
          <a:p>
            <a:pPr marL="285750" indent="-285750">
              <a:lnSpc>
                <a:spcPct val="150000"/>
              </a:lnSpc>
              <a:buFont typeface="Arial" panose="020B0604020202020204" pitchFamily="34" charset="0"/>
              <a:buChar char="•"/>
            </a:pPr>
            <a:r>
              <a:rPr lang="zh-CN" altLang="zh-CN" sz="2400" b="1" dirty="0" smtClean="0">
                <a:solidFill>
                  <a:srgbClr val="FF0000"/>
                </a:solidFill>
              </a:rPr>
              <a:t>遵循</a:t>
            </a:r>
            <a:r>
              <a:rPr lang="zh-CN" altLang="zh-CN" sz="2400" b="1" dirty="0">
                <a:solidFill>
                  <a:srgbClr val="FF0000"/>
                </a:solidFill>
              </a:rPr>
              <a:t>医德规范行为准则</a:t>
            </a:r>
          </a:p>
        </p:txBody>
      </p:sp>
      <p:sp>
        <p:nvSpPr>
          <p:cNvPr id="3" name="矩形 2"/>
          <p:cNvSpPr/>
          <p:nvPr/>
        </p:nvSpPr>
        <p:spPr>
          <a:xfrm>
            <a:off x="2411760" y="1025441"/>
            <a:ext cx="3892412" cy="1323439"/>
          </a:xfrm>
          <a:prstGeom prst="rect">
            <a:avLst/>
          </a:prstGeom>
        </p:spPr>
        <p:txBody>
          <a:bodyPr wrap="none">
            <a:spAutoFit/>
          </a:bodyPr>
          <a:lstStyle/>
          <a:p>
            <a:pPr lvl="0">
              <a:lnSpc>
                <a:spcPts val="3200"/>
              </a:lnSpc>
            </a:pPr>
            <a:r>
              <a:rPr lang="zh-CN" altLang="zh-CN" sz="3200" b="1" dirty="0" smtClean="0">
                <a:solidFill>
                  <a:srgbClr val="FF0000"/>
                </a:solidFill>
              </a:rPr>
              <a:t>培养</a:t>
            </a:r>
            <a:r>
              <a:rPr lang="zh-CN" altLang="zh-CN" sz="3200" b="1" dirty="0">
                <a:solidFill>
                  <a:srgbClr val="FF0000"/>
                </a:solidFill>
              </a:rPr>
              <a:t>高尚的医德情操</a:t>
            </a:r>
          </a:p>
          <a:p>
            <a:pPr>
              <a:lnSpc>
                <a:spcPts val="3200"/>
              </a:lnSpc>
            </a:pPr>
            <a:r>
              <a:rPr lang="zh-CN" altLang="zh-CN" sz="3600" b="1" dirty="0" smtClean="0">
                <a:solidFill>
                  <a:srgbClr val="FF0000"/>
                </a:solidFill>
              </a:rPr>
              <a:t> </a:t>
            </a:r>
            <a:endParaRPr lang="zh-CN" altLang="zh-CN" sz="3600" b="1" dirty="0">
              <a:solidFill>
                <a:srgbClr val="FF0000"/>
              </a:solidFill>
            </a:endParaRPr>
          </a:p>
          <a:p>
            <a:pPr lvl="0">
              <a:lnSpc>
                <a:spcPts val="3200"/>
              </a:lnSpc>
            </a:pPr>
            <a:endParaRPr lang="zh-CN" altLang="zh-CN" sz="3600" b="1" dirty="0">
              <a:solidFill>
                <a:srgbClr val="FF0000"/>
              </a:solidFill>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0" y="1777914"/>
            <a:ext cx="3384376" cy="4896544"/>
          </a:xfrm>
          <a:prstGeom prst="rect">
            <a:avLst/>
          </a:prstGeom>
          <a:ln>
            <a:noFill/>
          </a:ln>
          <a:effectLst>
            <a:outerShdw blurRad="190500" algn="tl" rotWithShape="0">
              <a:srgbClr val="000000">
                <a:alpha val="70000"/>
              </a:srgbClr>
            </a:outerShdw>
          </a:effectLst>
        </p:spPr>
      </p:pic>
      <p:sp>
        <p:nvSpPr>
          <p:cNvPr id="5" name="TextBox 4"/>
          <p:cNvSpPr txBox="1"/>
          <p:nvPr/>
        </p:nvSpPr>
        <p:spPr>
          <a:xfrm>
            <a:off x="2963105" y="-27384"/>
            <a:ext cx="2969083" cy="646331"/>
          </a:xfrm>
          <a:prstGeom prst="rect">
            <a:avLst/>
          </a:prstGeom>
          <a:noFill/>
        </p:spPr>
        <p:txBody>
          <a:bodyPr wrap="none" rtlCol="0">
            <a:spAutoFit/>
          </a:bodyPr>
          <a:lstStyle/>
          <a:p>
            <a:pPr>
              <a:lnSpc>
                <a:spcPct val="150000"/>
              </a:lnSpc>
            </a:pPr>
            <a:r>
              <a:rPr lang="zh-CN" altLang="en-US" sz="2400" b="1" dirty="0" smtClean="0">
                <a:solidFill>
                  <a:schemeClr val="bg1"/>
                </a:solidFill>
                <a:latin typeface="宋体" charset="-122"/>
                <a:sym typeface="Calibri" pitchFamily="34" charset="0"/>
              </a:rPr>
              <a:t>如何成为一名好医生</a:t>
            </a:r>
            <a:endParaRPr lang="en-US" altLang="zh-CN" sz="2400" b="1" dirty="0">
              <a:solidFill>
                <a:schemeClr val="bg1"/>
              </a:solidFill>
              <a:latin typeface="宋体" charset="-122"/>
              <a:sym typeface="Calibri" pitchFamily="34" charset="0"/>
            </a:endParaRPr>
          </a:p>
        </p:txBody>
      </p:sp>
    </p:spTree>
    <p:extLst>
      <p:ext uri="{BB962C8B-B14F-4D97-AF65-F5344CB8AC3E}">
        <p14:creationId xmlns:p14="http://schemas.microsoft.com/office/powerpoint/2010/main" val="413710496"/>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7268" y="1816098"/>
            <a:ext cx="3567002" cy="574581"/>
          </a:xfrm>
          <a:prstGeom prst="rect">
            <a:avLst/>
          </a:prstGeom>
        </p:spPr>
        <p:txBody>
          <a:bodyPr wrap="none">
            <a:spAutoFit/>
          </a:bodyPr>
          <a:lstStyle/>
          <a:p>
            <a:pPr marL="285750" indent="-285750">
              <a:lnSpc>
                <a:spcPct val="150000"/>
              </a:lnSpc>
              <a:buFont typeface="Arial" panose="020B0604020202020204" pitchFamily="34" charset="0"/>
              <a:buChar char="•"/>
            </a:pPr>
            <a:r>
              <a:rPr lang="zh-CN" altLang="zh-CN" sz="2400" b="1" dirty="0">
                <a:solidFill>
                  <a:srgbClr val="FF0000"/>
                </a:solidFill>
              </a:rPr>
              <a:t>遵循医德规范行为准则</a:t>
            </a:r>
            <a:endParaRPr lang="zh-CN" altLang="zh-CN" sz="2400" dirty="0">
              <a:solidFill>
                <a:srgbClr val="FF0000"/>
              </a:solidFill>
            </a:endParaRPr>
          </a:p>
        </p:txBody>
      </p:sp>
      <p:sp>
        <p:nvSpPr>
          <p:cNvPr id="4" name="矩形 3"/>
          <p:cNvSpPr/>
          <p:nvPr/>
        </p:nvSpPr>
        <p:spPr>
          <a:xfrm>
            <a:off x="2699618" y="1053604"/>
            <a:ext cx="3892412" cy="1323439"/>
          </a:xfrm>
          <a:prstGeom prst="rect">
            <a:avLst/>
          </a:prstGeom>
        </p:spPr>
        <p:txBody>
          <a:bodyPr wrap="none">
            <a:spAutoFit/>
          </a:bodyPr>
          <a:lstStyle/>
          <a:p>
            <a:pPr lvl="0">
              <a:lnSpc>
                <a:spcPts val="3200"/>
              </a:lnSpc>
            </a:pPr>
            <a:r>
              <a:rPr lang="zh-CN" altLang="zh-CN" sz="3200" b="1" dirty="0" smtClean="0">
                <a:solidFill>
                  <a:srgbClr val="FF0000"/>
                </a:solidFill>
              </a:rPr>
              <a:t>培养</a:t>
            </a:r>
            <a:r>
              <a:rPr lang="zh-CN" altLang="zh-CN" sz="3200" b="1" dirty="0">
                <a:solidFill>
                  <a:srgbClr val="FF0000"/>
                </a:solidFill>
              </a:rPr>
              <a:t>高尚的医德情操</a:t>
            </a:r>
          </a:p>
          <a:p>
            <a:pPr>
              <a:lnSpc>
                <a:spcPts val="3200"/>
              </a:lnSpc>
            </a:pPr>
            <a:r>
              <a:rPr lang="zh-CN" altLang="zh-CN" sz="3600" b="1" dirty="0" smtClean="0">
                <a:solidFill>
                  <a:srgbClr val="FF0000"/>
                </a:solidFill>
              </a:rPr>
              <a:t> </a:t>
            </a:r>
            <a:endParaRPr lang="zh-CN" altLang="zh-CN" sz="3600" b="1" dirty="0">
              <a:solidFill>
                <a:srgbClr val="FF0000"/>
              </a:solidFill>
            </a:endParaRPr>
          </a:p>
          <a:p>
            <a:pPr lvl="0">
              <a:lnSpc>
                <a:spcPts val="3200"/>
              </a:lnSpc>
            </a:pPr>
            <a:endParaRPr lang="zh-CN" altLang="zh-CN" sz="3600" b="1" dirty="0">
              <a:solidFill>
                <a:srgbClr val="FF0000"/>
              </a:solidFill>
            </a:endParaRPr>
          </a:p>
        </p:txBody>
      </p:sp>
      <p:sp>
        <p:nvSpPr>
          <p:cNvPr id="5" name="矩形 4"/>
          <p:cNvSpPr/>
          <p:nvPr/>
        </p:nvSpPr>
        <p:spPr>
          <a:xfrm>
            <a:off x="1403648" y="2533730"/>
            <a:ext cx="7916384" cy="3785652"/>
          </a:xfrm>
          <a:prstGeom prst="rect">
            <a:avLst/>
          </a:prstGeom>
        </p:spPr>
        <p:txBody>
          <a:bodyPr wrap="square">
            <a:spAutoFit/>
          </a:bodyPr>
          <a:lstStyle/>
          <a:p>
            <a:pPr marL="342900" indent="-342900">
              <a:lnSpc>
                <a:spcPts val="3200"/>
              </a:lnSpc>
              <a:buFont typeface="Arial" panose="020B0604020202020204" pitchFamily="34" charset="0"/>
              <a:buChar char="•"/>
            </a:pPr>
            <a:r>
              <a:rPr lang="zh-CN" altLang="zh-CN" sz="2400" b="1" dirty="0" smtClean="0"/>
              <a:t>救死扶伤</a:t>
            </a:r>
            <a:endParaRPr lang="en-US" altLang="zh-CN" sz="2400" b="1" dirty="0"/>
          </a:p>
          <a:p>
            <a:pPr marL="342900" indent="-342900">
              <a:lnSpc>
                <a:spcPts val="3200"/>
              </a:lnSpc>
              <a:buFont typeface="Arial" panose="020B0604020202020204" pitchFamily="34" charset="0"/>
              <a:buChar char="•"/>
            </a:pPr>
            <a:r>
              <a:rPr lang="zh-CN" altLang="zh-CN" sz="2400" b="1" dirty="0" smtClean="0"/>
              <a:t>尊重病人</a:t>
            </a:r>
            <a:endParaRPr lang="en-US" altLang="zh-CN" sz="2400" b="1" dirty="0" smtClean="0"/>
          </a:p>
          <a:p>
            <a:pPr marL="342900" indent="-342900">
              <a:lnSpc>
                <a:spcPts val="3200"/>
              </a:lnSpc>
              <a:buFont typeface="Arial" panose="020B0604020202020204" pitchFamily="34" charset="0"/>
              <a:buChar char="•"/>
            </a:pPr>
            <a:r>
              <a:rPr lang="zh-CN" altLang="zh-CN" sz="2400" b="1" dirty="0" smtClean="0"/>
              <a:t>礼貌服务</a:t>
            </a:r>
            <a:endParaRPr lang="en-US" altLang="zh-CN" sz="2400" b="1" dirty="0" smtClean="0"/>
          </a:p>
          <a:p>
            <a:pPr marL="342900" indent="-342900">
              <a:lnSpc>
                <a:spcPts val="3200"/>
              </a:lnSpc>
              <a:buFont typeface="Arial" panose="020B0604020202020204" pitchFamily="34" charset="0"/>
              <a:buChar char="•"/>
            </a:pPr>
            <a:r>
              <a:rPr lang="zh-CN" altLang="zh-CN" sz="2400" b="1" dirty="0" smtClean="0"/>
              <a:t>廉洁奉公</a:t>
            </a:r>
            <a:endParaRPr lang="en-US" altLang="zh-CN" sz="2400" b="1" dirty="0" smtClean="0"/>
          </a:p>
          <a:p>
            <a:pPr marL="342900" indent="-342900">
              <a:lnSpc>
                <a:spcPts val="3200"/>
              </a:lnSpc>
              <a:buFont typeface="Arial" panose="020B0604020202020204" pitchFamily="34" charset="0"/>
              <a:buChar char="•"/>
            </a:pPr>
            <a:r>
              <a:rPr lang="zh-CN" altLang="zh-CN" sz="2400" b="1" dirty="0" smtClean="0"/>
              <a:t>保护</a:t>
            </a:r>
            <a:r>
              <a:rPr lang="zh-CN" altLang="en-US" sz="2400" b="1" dirty="0" smtClean="0"/>
              <a:t>隐私</a:t>
            </a:r>
            <a:endParaRPr lang="en-US" altLang="zh-CN" sz="2400" b="1" dirty="0"/>
          </a:p>
          <a:p>
            <a:pPr marL="342900" indent="-342900">
              <a:lnSpc>
                <a:spcPts val="3200"/>
              </a:lnSpc>
              <a:buFont typeface="Arial" panose="020B0604020202020204" pitchFamily="34" charset="0"/>
              <a:buChar char="•"/>
            </a:pPr>
            <a:r>
              <a:rPr lang="zh-CN" altLang="zh-CN" sz="2400" b="1" dirty="0" smtClean="0"/>
              <a:t>团结协作</a:t>
            </a:r>
            <a:endParaRPr lang="en-US" altLang="zh-CN" sz="2400" b="1" dirty="0"/>
          </a:p>
          <a:p>
            <a:pPr marL="342900" indent="-342900">
              <a:lnSpc>
                <a:spcPts val="3200"/>
              </a:lnSpc>
              <a:buFont typeface="Arial" panose="020B0604020202020204" pitchFamily="34" charset="0"/>
              <a:buChar char="•"/>
            </a:pPr>
            <a:r>
              <a:rPr lang="zh-CN" altLang="zh-CN" sz="2400" b="1" dirty="0" smtClean="0"/>
              <a:t>严谨求实</a:t>
            </a:r>
            <a:endParaRPr lang="en-US" altLang="zh-CN" sz="2400" b="1" dirty="0" smtClean="0"/>
          </a:p>
          <a:p>
            <a:pPr>
              <a:lnSpc>
                <a:spcPts val="3200"/>
              </a:lnSpc>
            </a:pPr>
            <a:endParaRPr lang="en-US" altLang="zh-CN" sz="2400" dirty="0" smtClean="0"/>
          </a:p>
          <a:p>
            <a:pPr>
              <a:lnSpc>
                <a:spcPts val="3200"/>
              </a:lnSpc>
            </a:pPr>
            <a:endParaRPr lang="zh-CN" altLang="en-US" sz="2400" dirty="0"/>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1816098"/>
            <a:ext cx="3660332" cy="4728532"/>
          </a:xfrm>
          <a:prstGeom prst="rect">
            <a:avLst/>
          </a:prstGeom>
          <a:ln>
            <a:noFill/>
          </a:ln>
          <a:effectLst>
            <a:outerShdw blurRad="190500" algn="tl" rotWithShape="0">
              <a:srgbClr val="000000">
                <a:alpha val="70000"/>
              </a:srgbClr>
            </a:outerShdw>
          </a:effectLst>
        </p:spPr>
      </p:pic>
      <p:sp>
        <p:nvSpPr>
          <p:cNvPr id="7" name="TextBox 6"/>
          <p:cNvSpPr txBox="1"/>
          <p:nvPr/>
        </p:nvSpPr>
        <p:spPr>
          <a:xfrm>
            <a:off x="2963105" y="-27384"/>
            <a:ext cx="2969083" cy="646331"/>
          </a:xfrm>
          <a:prstGeom prst="rect">
            <a:avLst/>
          </a:prstGeom>
          <a:noFill/>
        </p:spPr>
        <p:txBody>
          <a:bodyPr wrap="none" rtlCol="0">
            <a:spAutoFit/>
          </a:bodyPr>
          <a:lstStyle/>
          <a:p>
            <a:pPr>
              <a:lnSpc>
                <a:spcPct val="150000"/>
              </a:lnSpc>
            </a:pPr>
            <a:r>
              <a:rPr lang="zh-CN" altLang="en-US" sz="2400" b="1" dirty="0" smtClean="0">
                <a:solidFill>
                  <a:schemeClr val="bg1"/>
                </a:solidFill>
                <a:latin typeface="宋体" charset="-122"/>
                <a:sym typeface="Calibri" pitchFamily="34" charset="0"/>
              </a:rPr>
              <a:t>如何成为一名好医生</a:t>
            </a:r>
            <a:endParaRPr lang="en-US" altLang="zh-CN" sz="2400" b="1" dirty="0">
              <a:solidFill>
                <a:schemeClr val="bg1"/>
              </a:solidFill>
              <a:latin typeface="宋体" charset="-122"/>
              <a:sym typeface="Calibri" pitchFamily="34" charset="0"/>
            </a:endParaRPr>
          </a:p>
        </p:txBody>
      </p:sp>
    </p:spTree>
    <p:extLst>
      <p:ext uri="{BB962C8B-B14F-4D97-AF65-F5344CB8AC3E}">
        <p14:creationId xmlns:p14="http://schemas.microsoft.com/office/powerpoint/2010/main" val="2347241874"/>
      </p:ext>
    </p:extLst>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769810" y="1186122"/>
            <a:ext cx="3892412" cy="1323439"/>
          </a:xfrm>
          <a:prstGeom prst="rect">
            <a:avLst/>
          </a:prstGeom>
        </p:spPr>
        <p:txBody>
          <a:bodyPr wrap="none">
            <a:spAutoFit/>
          </a:bodyPr>
          <a:lstStyle/>
          <a:p>
            <a:pPr lvl="0">
              <a:lnSpc>
                <a:spcPts val="3200"/>
              </a:lnSpc>
            </a:pPr>
            <a:r>
              <a:rPr lang="zh-CN" altLang="zh-CN" sz="3200" b="1" dirty="0" smtClean="0">
                <a:solidFill>
                  <a:srgbClr val="FF0000"/>
                </a:solidFill>
              </a:rPr>
              <a:t>培养</a:t>
            </a:r>
            <a:r>
              <a:rPr lang="zh-CN" altLang="zh-CN" sz="3200" b="1" dirty="0">
                <a:solidFill>
                  <a:srgbClr val="FF0000"/>
                </a:solidFill>
              </a:rPr>
              <a:t>高尚的医德情操</a:t>
            </a:r>
          </a:p>
          <a:p>
            <a:pPr>
              <a:lnSpc>
                <a:spcPts val="3200"/>
              </a:lnSpc>
            </a:pPr>
            <a:r>
              <a:rPr lang="zh-CN" altLang="zh-CN" sz="3600" b="1" dirty="0" smtClean="0">
                <a:solidFill>
                  <a:srgbClr val="FF0000"/>
                </a:solidFill>
              </a:rPr>
              <a:t> </a:t>
            </a:r>
            <a:endParaRPr lang="zh-CN" altLang="zh-CN" sz="3600" b="1" dirty="0">
              <a:solidFill>
                <a:srgbClr val="FF0000"/>
              </a:solidFill>
            </a:endParaRPr>
          </a:p>
          <a:p>
            <a:pPr lvl="0">
              <a:lnSpc>
                <a:spcPts val="3200"/>
              </a:lnSpc>
            </a:pPr>
            <a:endParaRPr lang="zh-CN" altLang="zh-CN" sz="3600" b="1" dirty="0">
              <a:solidFill>
                <a:srgbClr val="FF0000"/>
              </a:solidFill>
            </a:endParaRPr>
          </a:p>
        </p:txBody>
      </p:sp>
      <p:sp>
        <p:nvSpPr>
          <p:cNvPr id="5" name="矩形 4"/>
          <p:cNvSpPr/>
          <p:nvPr/>
        </p:nvSpPr>
        <p:spPr>
          <a:xfrm>
            <a:off x="467544" y="1772816"/>
            <a:ext cx="7776864" cy="3826689"/>
          </a:xfrm>
          <a:prstGeom prst="rect">
            <a:avLst/>
          </a:prstGeom>
        </p:spPr>
        <p:txBody>
          <a:bodyPr wrap="square">
            <a:spAutoFit/>
          </a:bodyPr>
          <a:lstStyle/>
          <a:p>
            <a:pPr marL="342900" indent="-342900">
              <a:lnSpc>
                <a:spcPct val="150000"/>
              </a:lnSpc>
              <a:buFont typeface="Arial" panose="020B0604020202020204" pitchFamily="34" charset="0"/>
              <a:buChar char="•"/>
            </a:pPr>
            <a:r>
              <a:rPr lang="zh-CN" altLang="zh-CN" sz="2800" b="1" dirty="0">
                <a:solidFill>
                  <a:srgbClr val="FF0000"/>
                </a:solidFill>
              </a:rPr>
              <a:t>注重人文</a:t>
            </a:r>
            <a:r>
              <a:rPr lang="zh-CN" altLang="zh-CN" sz="2800" b="1" dirty="0" smtClean="0">
                <a:solidFill>
                  <a:srgbClr val="FF0000"/>
                </a:solidFill>
              </a:rPr>
              <a:t>精神</a:t>
            </a:r>
            <a:endParaRPr lang="en-US" altLang="zh-CN" sz="2800" b="1" dirty="0" smtClean="0">
              <a:solidFill>
                <a:srgbClr val="FF0000"/>
              </a:solidFill>
            </a:endParaRPr>
          </a:p>
          <a:p>
            <a:pPr>
              <a:lnSpc>
                <a:spcPct val="150000"/>
              </a:lnSpc>
            </a:pPr>
            <a:r>
              <a:rPr lang="en-US" altLang="zh-CN" sz="2400" b="1" dirty="0" smtClean="0"/>
              <a:t>         </a:t>
            </a:r>
            <a:r>
              <a:rPr lang="zh-CN" altLang="zh-CN" sz="2400" b="1" dirty="0" smtClean="0">
                <a:solidFill>
                  <a:srgbClr val="FF0000"/>
                </a:solidFill>
              </a:rPr>
              <a:t>医学</a:t>
            </a:r>
            <a:r>
              <a:rPr lang="zh-CN" altLang="zh-CN" sz="2400" b="1" dirty="0">
                <a:solidFill>
                  <a:srgbClr val="FF0000"/>
                </a:solidFill>
              </a:rPr>
              <a:t>永远是人文精神的一面</a:t>
            </a:r>
            <a:r>
              <a:rPr lang="zh-CN" altLang="zh-CN" sz="2400" b="1" dirty="0" smtClean="0">
                <a:solidFill>
                  <a:srgbClr val="FF0000"/>
                </a:solidFill>
              </a:rPr>
              <a:t>旗帜</a:t>
            </a:r>
            <a:endParaRPr lang="en-US" altLang="zh-CN" sz="2400" b="1" dirty="0">
              <a:solidFill>
                <a:srgbClr val="FF0000"/>
              </a:solidFill>
            </a:endParaRPr>
          </a:p>
          <a:p>
            <a:pPr>
              <a:lnSpc>
                <a:spcPct val="150000"/>
              </a:lnSpc>
            </a:pPr>
            <a:r>
              <a:rPr lang="zh-CN" altLang="en-US" sz="2400" b="1" dirty="0" smtClean="0">
                <a:ea typeface="宋体" panose="02010600030101010101" pitchFamily="2" charset="-122"/>
              </a:rPr>
              <a:t>       “德</a:t>
            </a:r>
            <a:r>
              <a:rPr lang="zh-CN" altLang="en-US" sz="2400" b="1" dirty="0">
                <a:ea typeface="宋体" panose="02010600030101010101" pitchFamily="2" charset="-122"/>
              </a:rPr>
              <a:t>不近佛者不可以为医，才不近仙者不可以为</a:t>
            </a:r>
            <a:r>
              <a:rPr lang="zh-CN" altLang="en-US" sz="2400" b="1" dirty="0" smtClean="0">
                <a:ea typeface="宋体" panose="02010600030101010101" pitchFamily="2" charset="-122"/>
              </a:rPr>
              <a:t>医” </a:t>
            </a:r>
            <a:endParaRPr lang="en-US" altLang="zh-CN" sz="2400" b="1" dirty="0">
              <a:ea typeface="宋体" panose="02010600030101010101" pitchFamily="2" charset="-122"/>
            </a:endParaRPr>
          </a:p>
          <a:p>
            <a:pPr>
              <a:lnSpc>
                <a:spcPct val="150000"/>
              </a:lnSpc>
            </a:pPr>
            <a:r>
              <a:rPr lang="zh-CN" altLang="en-US" sz="2400" b="1" dirty="0" smtClean="0">
                <a:ea typeface="宋体" panose="02010600030101010101" pitchFamily="2" charset="-122"/>
              </a:rPr>
              <a:t>       “一身</a:t>
            </a:r>
            <a:r>
              <a:rPr lang="zh-CN" altLang="en-US" sz="2400" b="1" dirty="0">
                <a:ea typeface="宋体" panose="02010600030101010101" pitchFamily="2" charset="-122"/>
              </a:rPr>
              <a:t>正气，两袖清风，三餐温饱，四大皆空”</a:t>
            </a:r>
            <a:endParaRPr lang="en-US" altLang="zh-CN" sz="2400" b="1" dirty="0">
              <a:ea typeface="宋体" panose="02010600030101010101" pitchFamily="2" charset="-122"/>
            </a:endParaRPr>
          </a:p>
          <a:p>
            <a:pPr marL="0" indent="0">
              <a:lnSpc>
                <a:spcPct val="150000"/>
              </a:lnSpc>
              <a:buNone/>
            </a:pPr>
            <a:r>
              <a:rPr lang="en-US" altLang="zh-CN" sz="2400" b="1" dirty="0" smtClean="0"/>
              <a:t>       </a:t>
            </a:r>
            <a:r>
              <a:rPr lang="zh-CN" altLang="zh-CN" sz="2400" b="1" dirty="0" smtClean="0"/>
              <a:t>“</a:t>
            </a:r>
            <a:r>
              <a:rPr lang="zh-CN" altLang="zh-CN" sz="2400" b="1" dirty="0"/>
              <a:t>做人要知足，做事要不知足，做学问</a:t>
            </a:r>
            <a:r>
              <a:rPr lang="zh-CN" altLang="zh-CN" sz="2400" b="1" dirty="0" smtClean="0"/>
              <a:t>要</a:t>
            </a:r>
            <a:r>
              <a:rPr lang="zh-CN" altLang="en-US" sz="2400" b="1" dirty="0" smtClean="0"/>
              <a:t>知</a:t>
            </a:r>
            <a:r>
              <a:rPr lang="zh-CN" altLang="zh-CN" sz="2400" b="1" dirty="0" smtClean="0"/>
              <a:t>不</a:t>
            </a:r>
            <a:r>
              <a:rPr lang="zh-CN" altLang="en-US" sz="2400" b="1" dirty="0" smtClean="0"/>
              <a:t>足</a:t>
            </a:r>
            <a:r>
              <a:rPr lang="zh-CN" altLang="en-US" sz="2400" b="1" dirty="0" smtClean="0"/>
              <a:t>”</a:t>
            </a:r>
            <a:endParaRPr lang="en-US" altLang="zh-CN" sz="2400" b="1" dirty="0" smtClean="0"/>
          </a:p>
          <a:p>
            <a:pPr marL="0" indent="0">
              <a:lnSpc>
                <a:spcPct val="150000"/>
              </a:lnSpc>
              <a:buNone/>
            </a:pPr>
            <a:r>
              <a:rPr lang="en-US" altLang="zh-CN" sz="2000" b="1" dirty="0" smtClean="0">
                <a:ea typeface="宋体" panose="02010600030101010101" pitchFamily="2" charset="-122"/>
              </a:rPr>
              <a:t>                                                           ——</a:t>
            </a:r>
            <a:r>
              <a:rPr lang="zh-CN" altLang="en-US" sz="2000" b="1" dirty="0" smtClean="0">
                <a:ea typeface="宋体" panose="02010600030101010101" pitchFamily="2" charset="-122"/>
              </a:rPr>
              <a:t>“外科之父”裘法祖院士</a:t>
            </a:r>
            <a:endParaRPr lang="en-US" altLang="zh-CN" sz="2000" b="1" dirty="0" smtClean="0"/>
          </a:p>
          <a:p>
            <a:pPr>
              <a:lnSpc>
                <a:spcPts val="3200"/>
              </a:lnSpc>
            </a:pPr>
            <a:endParaRPr lang="zh-CN" altLang="en-US" sz="2400" b="1" dirty="0"/>
          </a:p>
        </p:txBody>
      </p:sp>
      <p:sp>
        <p:nvSpPr>
          <p:cNvPr id="6" name="矩形 5"/>
          <p:cNvSpPr/>
          <p:nvPr/>
        </p:nvSpPr>
        <p:spPr>
          <a:xfrm>
            <a:off x="755576" y="4871525"/>
            <a:ext cx="8064896" cy="1323439"/>
          </a:xfrm>
          <a:prstGeom prst="rect">
            <a:avLst/>
          </a:prstGeom>
        </p:spPr>
        <p:txBody>
          <a:bodyPr wrap="square">
            <a:spAutoFit/>
          </a:bodyPr>
          <a:lstStyle/>
          <a:p>
            <a:pPr>
              <a:lnSpc>
                <a:spcPts val="3200"/>
              </a:lnSpc>
            </a:pPr>
            <a:endParaRPr lang="en-US" altLang="zh-CN" sz="2400" dirty="0"/>
          </a:p>
          <a:p>
            <a:pPr>
              <a:lnSpc>
                <a:spcPts val="3200"/>
              </a:lnSpc>
            </a:pPr>
            <a:r>
              <a:rPr lang="en-US" altLang="zh-CN" sz="2400" b="1" dirty="0" smtClean="0">
                <a:solidFill>
                  <a:srgbClr val="002060"/>
                </a:solidFill>
              </a:rPr>
              <a:t>     </a:t>
            </a:r>
            <a:r>
              <a:rPr lang="zh-CN" altLang="zh-CN" sz="2400" b="1" dirty="0" smtClean="0">
                <a:solidFill>
                  <a:srgbClr val="002060"/>
                </a:solidFill>
              </a:rPr>
              <a:t>牢固</a:t>
            </a:r>
            <a:r>
              <a:rPr lang="zh-CN" altLang="zh-CN" sz="2400" b="1" dirty="0">
                <a:solidFill>
                  <a:srgbClr val="002060"/>
                </a:solidFill>
              </a:rPr>
              <a:t>树立以“患者为中心”、 “以人为本”的思想，培养“健康所系、生命相托”的责任感。</a:t>
            </a:r>
          </a:p>
        </p:txBody>
      </p:sp>
      <p:sp>
        <p:nvSpPr>
          <p:cNvPr id="7" name="TextBox 6"/>
          <p:cNvSpPr txBox="1"/>
          <p:nvPr/>
        </p:nvSpPr>
        <p:spPr>
          <a:xfrm>
            <a:off x="2963105" y="-27384"/>
            <a:ext cx="2969083" cy="646331"/>
          </a:xfrm>
          <a:prstGeom prst="rect">
            <a:avLst/>
          </a:prstGeom>
          <a:noFill/>
        </p:spPr>
        <p:txBody>
          <a:bodyPr wrap="none" rtlCol="0">
            <a:spAutoFit/>
          </a:bodyPr>
          <a:lstStyle/>
          <a:p>
            <a:pPr>
              <a:lnSpc>
                <a:spcPct val="150000"/>
              </a:lnSpc>
            </a:pPr>
            <a:r>
              <a:rPr lang="zh-CN" altLang="en-US" sz="2400" b="1" dirty="0" smtClean="0">
                <a:solidFill>
                  <a:schemeClr val="bg1"/>
                </a:solidFill>
                <a:latin typeface="宋体" charset="-122"/>
                <a:sym typeface="Calibri" pitchFamily="34" charset="0"/>
              </a:rPr>
              <a:t>如何成为一名好医生</a:t>
            </a:r>
            <a:endParaRPr lang="en-US" altLang="zh-CN" sz="2400" b="1" dirty="0">
              <a:solidFill>
                <a:schemeClr val="bg1"/>
              </a:solidFill>
              <a:latin typeface="宋体" charset="-122"/>
              <a:sym typeface="Calibri" pitchFamily="34" charset="0"/>
            </a:endParaRPr>
          </a:p>
        </p:txBody>
      </p:sp>
    </p:spTree>
    <p:extLst>
      <p:ext uri="{BB962C8B-B14F-4D97-AF65-F5344CB8AC3E}">
        <p14:creationId xmlns:p14="http://schemas.microsoft.com/office/powerpoint/2010/main" val="2624940009"/>
      </p:ext>
    </p:extLst>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83768" y="1124744"/>
            <a:ext cx="4304383" cy="1323439"/>
          </a:xfrm>
          <a:prstGeom prst="rect">
            <a:avLst/>
          </a:prstGeom>
        </p:spPr>
        <p:txBody>
          <a:bodyPr wrap="none">
            <a:spAutoFit/>
          </a:bodyPr>
          <a:lstStyle/>
          <a:p>
            <a:pPr lvl="0">
              <a:lnSpc>
                <a:spcPts val="3200"/>
              </a:lnSpc>
            </a:pPr>
            <a:r>
              <a:rPr lang="zh-CN" altLang="zh-CN" sz="3200" b="1" dirty="0" smtClean="0">
                <a:solidFill>
                  <a:srgbClr val="FF0000"/>
                </a:solidFill>
              </a:rPr>
              <a:t>提高</a:t>
            </a:r>
            <a:r>
              <a:rPr lang="zh-CN" altLang="zh-CN" sz="3200" b="1" dirty="0">
                <a:solidFill>
                  <a:srgbClr val="FF0000"/>
                </a:solidFill>
              </a:rPr>
              <a:t>做医生的业务素质</a:t>
            </a:r>
          </a:p>
          <a:p>
            <a:pPr>
              <a:lnSpc>
                <a:spcPts val="3200"/>
              </a:lnSpc>
            </a:pPr>
            <a:r>
              <a:rPr lang="zh-CN" altLang="zh-CN" sz="3600" b="1" dirty="0" smtClean="0">
                <a:solidFill>
                  <a:srgbClr val="FF0000"/>
                </a:solidFill>
              </a:rPr>
              <a:t> </a:t>
            </a:r>
            <a:endParaRPr lang="zh-CN" altLang="zh-CN" sz="3600" b="1" dirty="0">
              <a:solidFill>
                <a:srgbClr val="FF0000"/>
              </a:solidFill>
            </a:endParaRPr>
          </a:p>
          <a:p>
            <a:pPr lvl="0">
              <a:lnSpc>
                <a:spcPts val="3200"/>
              </a:lnSpc>
            </a:pPr>
            <a:endParaRPr lang="zh-CN" altLang="zh-CN" sz="3600" b="1" dirty="0">
              <a:solidFill>
                <a:srgbClr val="FF0000"/>
              </a:solidFill>
            </a:endParaRPr>
          </a:p>
        </p:txBody>
      </p:sp>
      <p:sp>
        <p:nvSpPr>
          <p:cNvPr id="3" name="矩形 2"/>
          <p:cNvSpPr/>
          <p:nvPr/>
        </p:nvSpPr>
        <p:spPr>
          <a:xfrm>
            <a:off x="262805" y="2204864"/>
            <a:ext cx="5400600" cy="2790572"/>
          </a:xfrm>
          <a:prstGeom prst="rect">
            <a:avLst/>
          </a:prstGeom>
        </p:spPr>
        <p:txBody>
          <a:bodyPr wrap="square">
            <a:spAutoFit/>
          </a:bodyPr>
          <a:lstStyle/>
          <a:p>
            <a:pPr marL="342900" indent="-342900">
              <a:lnSpc>
                <a:spcPct val="150000"/>
              </a:lnSpc>
              <a:buFont typeface="Arial" panose="020B0604020202020204" pitchFamily="34" charset="0"/>
              <a:buChar char="•"/>
            </a:pPr>
            <a:r>
              <a:rPr lang="zh-CN" altLang="zh-CN" sz="2400" b="1" dirty="0"/>
              <a:t>从医是一件十分辛苦的</a:t>
            </a:r>
            <a:r>
              <a:rPr lang="zh-CN" altLang="zh-CN" sz="2400" b="1" dirty="0" smtClean="0"/>
              <a:t>事</a:t>
            </a:r>
            <a:endParaRPr lang="en-US" altLang="zh-CN" sz="2400" b="1" dirty="0" smtClean="0"/>
          </a:p>
          <a:p>
            <a:pPr marL="342900" indent="-342900">
              <a:lnSpc>
                <a:spcPct val="150000"/>
              </a:lnSpc>
              <a:buFont typeface="Arial" panose="020B0604020202020204" pitchFamily="34" charset="0"/>
              <a:buChar char="•"/>
            </a:pPr>
            <a:r>
              <a:rPr lang="zh-CN" altLang="zh-CN" sz="2400" b="1" dirty="0" smtClean="0"/>
              <a:t>学</a:t>
            </a:r>
            <a:r>
              <a:rPr lang="zh-CN" altLang="zh-CN" sz="2400" b="1" dirty="0"/>
              <a:t>医</a:t>
            </a:r>
            <a:r>
              <a:rPr lang="zh-CN" altLang="zh-CN" sz="2400" b="1" dirty="0" smtClean="0"/>
              <a:t>，就</a:t>
            </a:r>
            <a:r>
              <a:rPr lang="zh-CN" altLang="zh-CN" sz="2400" b="1" dirty="0"/>
              <a:t>必须树立终身学习的理念，鼓起迎接挑战的勇气，树立起勇攀医学高峰的信心，不断的进行知识更新，提高医疗技术水平。</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3327" y="2276872"/>
            <a:ext cx="2907392" cy="3962400"/>
          </a:xfrm>
          <a:prstGeom prst="rect">
            <a:avLst/>
          </a:prstGeom>
        </p:spPr>
      </p:pic>
      <p:sp>
        <p:nvSpPr>
          <p:cNvPr id="5" name="TextBox 4"/>
          <p:cNvSpPr txBox="1"/>
          <p:nvPr/>
        </p:nvSpPr>
        <p:spPr>
          <a:xfrm>
            <a:off x="2963105" y="-27384"/>
            <a:ext cx="2969083" cy="646331"/>
          </a:xfrm>
          <a:prstGeom prst="rect">
            <a:avLst/>
          </a:prstGeom>
          <a:noFill/>
        </p:spPr>
        <p:txBody>
          <a:bodyPr wrap="none" rtlCol="0">
            <a:spAutoFit/>
          </a:bodyPr>
          <a:lstStyle/>
          <a:p>
            <a:pPr>
              <a:lnSpc>
                <a:spcPct val="150000"/>
              </a:lnSpc>
            </a:pPr>
            <a:r>
              <a:rPr lang="zh-CN" altLang="en-US" sz="2400" b="1" dirty="0" smtClean="0">
                <a:solidFill>
                  <a:schemeClr val="bg1"/>
                </a:solidFill>
                <a:latin typeface="宋体" charset="-122"/>
                <a:sym typeface="Calibri" pitchFamily="34" charset="0"/>
              </a:rPr>
              <a:t>如何成为一名好医生</a:t>
            </a:r>
            <a:endParaRPr lang="en-US" altLang="zh-CN" sz="2400" b="1" dirty="0">
              <a:solidFill>
                <a:schemeClr val="bg1"/>
              </a:solidFill>
              <a:latin typeface="宋体" charset="-122"/>
              <a:sym typeface="Calibri" pitchFamily="34" charset="0"/>
            </a:endParaRPr>
          </a:p>
        </p:txBody>
      </p:sp>
    </p:spTree>
    <p:extLst>
      <p:ext uri="{BB962C8B-B14F-4D97-AF65-F5344CB8AC3E}">
        <p14:creationId xmlns:p14="http://schemas.microsoft.com/office/powerpoint/2010/main" val="2579021688"/>
      </p:ext>
    </p:extLst>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4824" y="1988840"/>
            <a:ext cx="8496944" cy="2400657"/>
          </a:xfrm>
          <a:prstGeom prst="rect">
            <a:avLst/>
          </a:prstGeom>
        </p:spPr>
        <p:txBody>
          <a:bodyPr wrap="square">
            <a:spAutoFit/>
          </a:bodyPr>
          <a:lstStyle/>
          <a:p>
            <a:pPr>
              <a:lnSpc>
                <a:spcPct val="150000"/>
              </a:lnSpc>
            </a:pPr>
            <a:r>
              <a:rPr lang="zh-CN" altLang="zh-CN" sz="2800" b="1" dirty="0" smtClean="0">
                <a:solidFill>
                  <a:srgbClr val="FF0000"/>
                </a:solidFill>
              </a:rPr>
              <a:t>学习</a:t>
            </a:r>
            <a:r>
              <a:rPr lang="zh-CN" altLang="zh-CN" sz="2800" b="1" dirty="0">
                <a:solidFill>
                  <a:srgbClr val="FF0000"/>
                </a:solidFill>
              </a:rPr>
              <a:t>科学的临床思维方法 </a:t>
            </a:r>
          </a:p>
          <a:p>
            <a:pPr>
              <a:lnSpc>
                <a:spcPct val="150000"/>
              </a:lnSpc>
            </a:pPr>
            <a:r>
              <a:rPr lang="zh-CN" altLang="zh-CN" sz="2400" b="1" dirty="0" smtClean="0"/>
              <a:t>全面</a:t>
            </a:r>
            <a:r>
              <a:rPr lang="zh-CN" altLang="en-US" sz="2400" b="1" dirty="0" smtClean="0"/>
              <a:t>、</a:t>
            </a:r>
            <a:r>
              <a:rPr lang="zh-CN" altLang="zh-CN" sz="2400" b="1" dirty="0" smtClean="0"/>
              <a:t>发展</a:t>
            </a:r>
            <a:r>
              <a:rPr lang="zh-CN" altLang="en-US" sz="2400" b="1" dirty="0" smtClean="0"/>
              <a:t>、</a:t>
            </a:r>
            <a:r>
              <a:rPr lang="zh-CN" altLang="zh-CN" sz="2400" b="1" dirty="0" smtClean="0"/>
              <a:t>相互</a:t>
            </a:r>
            <a:r>
              <a:rPr lang="zh-CN" altLang="zh-CN" sz="2400" b="1" dirty="0"/>
              <a:t>联系、相互制约的</a:t>
            </a:r>
            <a:r>
              <a:rPr lang="zh-CN" altLang="zh-CN" sz="2400" b="1" dirty="0" smtClean="0"/>
              <a:t>观点思考</a:t>
            </a:r>
            <a:r>
              <a:rPr lang="zh-CN" altLang="zh-CN" sz="2400" b="1" dirty="0"/>
              <a:t>问题</a:t>
            </a:r>
            <a:r>
              <a:rPr lang="zh-CN" altLang="zh-CN" sz="2400" b="1" dirty="0" smtClean="0"/>
              <a:t>。</a:t>
            </a:r>
            <a:endParaRPr lang="en-US" altLang="zh-CN" sz="2400" b="1" dirty="0" smtClean="0"/>
          </a:p>
          <a:p>
            <a:pPr>
              <a:lnSpc>
                <a:spcPct val="150000"/>
              </a:lnSpc>
            </a:pPr>
            <a:r>
              <a:rPr lang="zh-CN" altLang="zh-CN" sz="2400" b="1" dirty="0" smtClean="0"/>
              <a:t>系统工程</a:t>
            </a:r>
            <a:r>
              <a:rPr lang="zh-CN" altLang="zh-CN" sz="2400" b="1" dirty="0"/>
              <a:t>、控制论、信息论的方法去观察处理问题</a:t>
            </a:r>
            <a:r>
              <a:rPr lang="zh-CN" altLang="zh-CN" sz="2400" b="1" dirty="0" smtClean="0"/>
              <a:t>。</a:t>
            </a:r>
            <a:endParaRPr lang="en-US" altLang="zh-CN" sz="2400" b="1" dirty="0" smtClean="0"/>
          </a:p>
          <a:p>
            <a:pPr>
              <a:lnSpc>
                <a:spcPct val="150000"/>
              </a:lnSpc>
            </a:pPr>
            <a:r>
              <a:rPr lang="zh-CN" altLang="zh-CN" sz="2400" b="1" dirty="0" smtClean="0"/>
              <a:t>思维</a:t>
            </a:r>
            <a:r>
              <a:rPr lang="zh-CN" altLang="zh-CN" sz="2400" b="1" dirty="0"/>
              <a:t>方法对临床医生来说</a:t>
            </a:r>
            <a:r>
              <a:rPr lang="en-US" altLang="zh-CN" sz="2400" b="1" dirty="0"/>
              <a:t>, </a:t>
            </a:r>
            <a:r>
              <a:rPr lang="zh-CN" altLang="zh-CN" sz="2400" b="1" dirty="0"/>
              <a:t>至关重要</a:t>
            </a:r>
            <a:r>
              <a:rPr lang="zh-CN" altLang="zh-CN" sz="2400" b="1" dirty="0" smtClean="0"/>
              <a:t>。</a:t>
            </a:r>
            <a:endParaRPr lang="zh-CN" altLang="zh-CN" sz="2400" b="1" dirty="0"/>
          </a:p>
        </p:txBody>
      </p:sp>
      <p:sp>
        <p:nvSpPr>
          <p:cNvPr id="3" name="矩形 2"/>
          <p:cNvSpPr/>
          <p:nvPr/>
        </p:nvSpPr>
        <p:spPr>
          <a:xfrm>
            <a:off x="2571873" y="1078394"/>
            <a:ext cx="4304383" cy="1325940"/>
          </a:xfrm>
          <a:prstGeom prst="rect">
            <a:avLst/>
          </a:prstGeom>
        </p:spPr>
        <p:txBody>
          <a:bodyPr wrap="none">
            <a:spAutoFit/>
          </a:bodyPr>
          <a:lstStyle/>
          <a:p>
            <a:pPr lvl="0">
              <a:lnSpc>
                <a:spcPts val="3200"/>
              </a:lnSpc>
            </a:pPr>
            <a:r>
              <a:rPr lang="zh-CN" altLang="zh-CN" sz="3200" b="1" dirty="0" smtClean="0">
                <a:solidFill>
                  <a:srgbClr val="FF0000"/>
                </a:solidFill>
              </a:rPr>
              <a:t>提高</a:t>
            </a:r>
            <a:r>
              <a:rPr lang="zh-CN" altLang="zh-CN" sz="3200" b="1" dirty="0">
                <a:solidFill>
                  <a:srgbClr val="FF0000"/>
                </a:solidFill>
              </a:rPr>
              <a:t>做医生的业务素质</a:t>
            </a:r>
          </a:p>
          <a:p>
            <a:pPr>
              <a:lnSpc>
                <a:spcPts val="3200"/>
              </a:lnSpc>
            </a:pPr>
            <a:r>
              <a:rPr lang="zh-CN" altLang="zh-CN" sz="3200" b="1" dirty="0" smtClean="0"/>
              <a:t> </a:t>
            </a:r>
            <a:endParaRPr lang="zh-CN" altLang="zh-CN" sz="3200" b="1" dirty="0"/>
          </a:p>
          <a:p>
            <a:pPr lvl="0">
              <a:lnSpc>
                <a:spcPts val="3200"/>
              </a:lnSpc>
            </a:pPr>
            <a:endParaRPr lang="zh-CN" altLang="zh-CN" sz="3600" b="1" dirty="0">
              <a:solidFill>
                <a:srgbClr val="FF0000"/>
              </a:solidFill>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4015" y="4141182"/>
            <a:ext cx="2083872" cy="2132856"/>
          </a:xfrm>
          <a:prstGeom prst="rect">
            <a:avLst/>
          </a:prstGeom>
        </p:spPr>
      </p:pic>
      <p:sp>
        <p:nvSpPr>
          <p:cNvPr id="5" name="TextBox 4"/>
          <p:cNvSpPr txBox="1"/>
          <p:nvPr/>
        </p:nvSpPr>
        <p:spPr>
          <a:xfrm>
            <a:off x="2963105" y="-27384"/>
            <a:ext cx="2969083" cy="646331"/>
          </a:xfrm>
          <a:prstGeom prst="rect">
            <a:avLst/>
          </a:prstGeom>
          <a:noFill/>
        </p:spPr>
        <p:txBody>
          <a:bodyPr wrap="none" rtlCol="0">
            <a:spAutoFit/>
          </a:bodyPr>
          <a:lstStyle/>
          <a:p>
            <a:pPr>
              <a:lnSpc>
                <a:spcPct val="150000"/>
              </a:lnSpc>
            </a:pPr>
            <a:r>
              <a:rPr lang="zh-CN" altLang="en-US" sz="2400" b="1" dirty="0" smtClean="0">
                <a:solidFill>
                  <a:schemeClr val="bg1"/>
                </a:solidFill>
                <a:latin typeface="宋体" charset="-122"/>
                <a:sym typeface="Calibri" pitchFamily="34" charset="0"/>
              </a:rPr>
              <a:t>如何成为一名好医生</a:t>
            </a:r>
            <a:endParaRPr lang="en-US" altLang="zh-CN" sz="2400" b="1" dirty="0">
              <a:solidFill>
                <a:schemeClr val="bg1"/>
              </a:solidFill>
              <a:latin typeface="宋体" charset="-122"/>
              <a:sym typeface="Calibri" pitchFamily="34" charset="0"/>
            </a:endParaRPr>
          </a:p>
        </p:txBody>
      </p:sp>
    </p:spTree>
    <p:extLst>
      <p:ext uri="{BB962C8B-B14F-4D97-AF65-F5344CB8AC3E}">
        <p14:creationId xmlns:p14="http://schemas.microsoft.com/office/powerpoint/2010/main" val="17058020"/>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43844" y="1052736"/>
            <a:ext cx="4590331" cy="2631490"/>
          </a:xfrm>
          <a:prstGeom prst="rect">
            <a:avLst/>
          </a:prstGeom>
        </p:spPr>
        <p:txBody>
          <a:bodyPr wrap="square">
            <a:spAutoFit/>
          </a:bodyPr>
          <a:lstStyle/>
          <a:p>
            <a:pPr>
              <a:lnSpc>
                <a:spcPct val="150000"/>
              </a:lnSpc>
            </a:pPr>
            <a:r>
              <a:rPr lang="zh-CN" altLang="en-US" sz="2200" dirty="0">
                <a:effectLst>
                  <a:outerShdw blurRad="38100" dist="38100" dir="2700000" algn="tl">
                    <a:srgbClr val="000000">
                      <a:alpha val="43137"/>
                    </a:srgbClr>
                  </a:outerShdw>
                </a:effectLst>
              </a:rPr>
              <a:t> </a:t>
            </a:r>
            <a:r>
              <a:rPr lang="zh-CN" altLang="en-US" sz="2200" dirty="0" smtClean="0">
                <a:effectLst>
                  <a:outerShdw blurRad="38100" dist="38100" dir="2700000" algn="tl">
                    <a:srgbClr val="000000">
                      <a:alpha val="43137"/>
                    </a:srgbClr>
                  </a:outerShdw>
                </a:effectLst>
              </a:rPr>
              <a:t>       </a:t>
            </a:r>
            <a:r>
              <a:rPr lang="en-US" altLang="zh-CN" sz="2200" dirty="0" smtClean="0">
                <a:effectLst>
                  <a:outerShdw blurRad="38100" dist="38100" dir="2700000" algn="tl">
                    <a:srgbClr val="000000">
                      <a:alpha val="43137"/>
                    </a:srgbClr>
                  </a:outerShdw>
                </a:effectLst>
              </a:rPr>
              <a:t>2016</a:t>
            </a:r>
            <a:r>
              <a:rPr lang="zh-CN" altLang="en-US" sz="2200" dirty="0" smtClean="0">
                <a:effectLst>
                  <a:outerShdw blurRad="38100" dist="38100" dir="2700000" algn="tl">
                    <a:srgbClr val="000000">
                      <a:alpha val="43137"/>
                    </a:srgbClr>
                  </a:outerShdw>
                </a:effectLst>
              </a:rPr>
              <a:t>年</a:t>
            </a:r>
            <a:r>
              <a:rPr lang="en-US" altLang="zh-CN" sz="2200" dirty="0" smtClean="0">
                <a:effectLst>
                  <a:outerShdw blurRad="38100" dist="38100" dir="2700000" algn="tl">
                    <a:srgbClr val="000000">
                      <a:alpha val="43137"/>
                    </a:srgbClr>
                  </a:outerShdw>
                </a:effectLst>
              </a:rPr>
              <a:t>8</a:t>
            </a:r>
            <a:r>
              <a:rPr lang="zh-CN" altLang="en-US" sz="2200" dirty="0">
                <a:effectLst>
                  <a:outerShdw blurRad="38100" dist="38100" dir="2700000" algn="tl">
                    <a:srgbClr val="000000">
                      <a:alpha val="43137"/>
                    </a:srgbClr>
                  </a:outerShdw>
                </a:effectLst>
              </a:rPr>
              <a:t>月</a:t>
            </a:r>
            <a:r>
              <a:rPr lang="en-US" altLang="zh-CN" sz="2200" dirty="0">
                <a:effectLst>
                  <a:outerShdw blurRad="38100" dist="38100" dir="2700000" algn="tl">
                    <a:srgbClr val="000000">
                      <a:alpha val="43137"/>
                    </a:srgbClr>
                  </a:outerShdw>
                </a:effectLst>
              </a:rPr>
              <a:t>19</a:t>
            </a:r>
            <a:r>
              <a:rPr lang="zh-CN" altLang="en-US" sz="2200" dirty="0" smtClean="0">
                <a:effectLst>
                  <a:outerShdw blurRad="38100" dist="38100" dir="2700000" algn="tl">
                    <a:srgbClr val="000000">
                      <a:alpha val="43137"/>
                    </a:srgbClr>
                  </a:outerShdw>
                </a:effectLst>
              </a:rPr>
              <a:t>日</a:t>
            </a:r>
            <a:r>
              <a:rPr lang="en-US" altLang="zh-CN" sz="2200" dirty="0" smtClean="0">
                <a:effectLst>
                  <a:outerShdw blurRad="38100" dist="38100" dir="2700000" algn="tl">
                    <a:srgbClr val="000000">
                      <a:alpha val="43137"/>
                    </a:srgbClr>
                  </a:outerShdw>
                </a:effectLst>
              </a:rPr>
              <a:t>-20</a:t>
            </a:r>
            <a:r>
              <a:rPr lang="zh-CN" altLang="en-US" sz="2200" dirty="0">
                <a:effectLst>
                  <a:outerShdw blurRad="38100" dist="38100" dir="2700000" algn="tl">
                    <a:srgbClr val="000000">
                      <a:alpha val="43137"/>
                    </a:srgbClr>
                  </a:outerShdw>
                </a:effectLst>
              </a:rPr>
              <a:t>日召开的</a:t>
            </a:r>
            <a:r>
              <a:rPr lang="zh-CN" altLang="en-US" sz="2200" b="1" dirty="0">
                <a:latin typeface="宋体" panose="02010600030101010101" pitchFamily="2" charset="-122"/>
              </a:rPr>
              <a:t>全国卫生与健康大会</a:t>
            </a:r>
            <a:r>
              <a:rPr lang="zh-CN" altLang="en-US" sz="2200" dirty="0">
                <a:effectLst>
                  <a:outerShdw blurRad="38100" dist="38100" dir="2700000" algn="tl">
                    <a:srgbClr val="000000">
                      <a:alpha val="43137"/>
                    </a:srgbClr>
                  </a:outerShdw>
                </a:effectLst>
                <a:latin typeface="宋体" panose="02010600030101010101" pitchFamily="2" charset="-122"/>
              </a:rPr>
              <a:t>上，习近平总书记发表重要讲话，强调</a:t>
            </a:r>
            <a:r>
              <a:rPr lang="zh-CN" altLang="en-US" sz="2200" b="1" dirty="0">
                <a:solidFill>
                  <a:srgbClr val="FF0000"/>
                </a:solidFill>
                <a:effectLst>
                  <a:outerShdw blurRad="38100" dist="38100" dir="2700000" algn="tl">
                    <a:srgbClr val="000000">
                      <a:alpha val="43137"/>
                    </a:srgbClr>
                  </a:outerShdw>
                </a:effectLst>
                <a:latin typeface="宋体" panose="02010600030101010101" pitchFamily="2" charset="-122"/>
              </a:rPr>
              <a:t>没有全民健康，就没有</a:t>
            </a:r>
            <a:r>
              <a:rPr lang="zh-CN" altLang="en-US" sz="2200" b="1" dirty="0">
                <a:solidFill>
                  <a:srgbClr val="FF0000"/>
                </a:solidFill>
                <a:effectLst>
                  <a:outerShdw blurRad="38100" dist="38100" dir="2700000" algn="tl">
                    <a:srgbClr val="000000">
                      <a:alpha val="43137"/>
                    </a:srgbClr>
                  </a:outerShdw>
                </a:effectLst>
              </a:rPr>
              <a:t>全面小康，要把人民健康放在优先发展的战略地位</a:t>
            </a:r>
            <a:r>
              <a:rPr lang="zh-CN" altLang="en-US" sz="2200" b="1" dirty="0" smtClean="0">
                <a:solidFill>
                  <a:srgbClr val="FF0000"/>
                </a:solidFill>
                <a:effectLst>
                  <a:outerShdw blurRad="38100" dist="38100" dir="2700000" algn="tl">
                    <a:srgbClr val="000000">
                      <a:alpha val="43137"/>
                    </a:srgbClr>
                  </a:outerShdw>
                </a:effectLst>
              </a:rPr>
              <a:t>。</a:t>
            </a:r>
            <a:endParaRPr lang="zh-CN" altLang="en-US" sz="2200" b="1" dirty="0">
              <a:solidFill>
                <a:srgbClr val="FF0000"/>
              </a:solidFill>
              <a:effectLst>
                <a:outerShdw blurRad="38100" dist="38100" dir="2700000" algn="tl">
                  <a:srgbClr val="000000">
                    <a:alpha val="43137"/>
                  </a:srgbClr>
                </a:outerShdw>
              </a:effectLst>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6" y="1412776"/>
            <a:ext cx="3240360" cy="266429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reflection blurRad="6350" stA="52000" endA="300" endPos="35000" dir="5400000" sy="-100000" algn="bl" rotWithShape="0"/>
          </a:effectLst>
          <a:scene3d>
            <a:camera prst="perspectiveContrastingLeftFacing">
              <a:rot lat="540000" lon="2100000" rev="0"/>
            </a:camera>
            <a:lightRig rig="soft" dir="t"/>
          </a:scene3d>
          <a:sp3d contourW="12700" prstMaterial="matte">
            <a:bevelT w="63500" h="50800"/>
            <a:contourClr>
              <a:srgbClr val="C0C0C0"/>
            </a:contourClr>
          </a:sp3d>
        </p:spPr>
      </p:pic>
      <p:sp>
        <p:nvSpPr>
          <p:cNvPr id="4" name="TextBox 3"/>
          <p:cNvSpPr txBox="1"/>
          <p:nvPr/>
        </p:nvSpPr>
        <p:spPr>
          <a:xfrm>
            <a:off x="334945" y="3951321"/>
            <a:ext cx="7128792" cy="2723823"/>
          </a:xfrm>
          <a:prstGeom prst="rect">
            <a:avLst/>
          </a:prstGeom>
          <a:noFill/>
        </p:spPr>
        <p:txBody>
          <a:bodyPr wrap="square" rtlCol="0">
            <a:spAutoFit/>
          </a:bodyPr>
          <a:lstStyle/>
          <a:p>
            <a:pPr marL="342900" indent="-342900">
              <a:lnSpc>
                <a:spcPct val="150000"/>
              </a:lnSpc>
              <a:buFont typeface="Wingdings" panose="05000000000000000000" pitchFamily="2" charset="2"/>
              <a:buChar char="u"/>
            </a:pPr>
            <a:r>
              <a:rPr lang="zh-CN" altLang="en-US" sz="2000" dirty="0">
                <a:effectLst>
                  <a:outerShdw blurRad="38100" dist="38100" dir="2700000" algn="tl">
                    <a:srgbClr val="000000">
                      <a:alpha val="43137"/>
                    </a:srgbClr>
                  </a:outerShdw>
                </a:effectLst>
              </a:rPr>
              <a:t>建设健康中国彰显我国战略发展新理念。</a:t>
            </a:r>
            <a:endParaRPr lang="en-US" altLang="zh-CN" sz="2000" dirty="0">
              <a:effectLst>
                <a:outerShdw blurRad="38100" dist="38100" dir="2700000" algn="tl">
                  <a:srgbClr val="000000">
                    <a:alpha val="43137"/>
                  </a:srgbClr>
                </a:outerShdw>
              </a:effectLst>
            </a:endParaRPr>
          </a:p>
          <a:p>
            <a:pPr>
              <a:lnSpc>
                <a:spcPct val="150000"/>
              </a:lnSpc>
            </a:pPr>
            <a:r>
              <a:rPr lang="en-US" altLang="zh-CN" sz="1400" dirty="0">
                <a:solidFill>
                  <a:srgbClr val="FF0000"/>
                </a:solidFill>
              </a:rPr>
              <a:t>     </a:t>
            </a:r>
            <a:r>
              <a:rPr lang="zh-CN" altLang="en-US" sz="1400" b="1" dirty="0">
                <a:solidFill>
                  <a:srgbClr val="FF0000"/>
                </a:solidFill>
              </a:rPr>
              <a:t>（凸显以人为本）</a:t>
            </a:r>
            <a:endParaRPr lang="en-US" altLang="zh-CN" sz="1400" b="1" dirty="0">
              <a:solidFill>
                <a:srgbClr val="FF0000"/>
              </a:solidFill>
            </a:endParaRPr>
          </a:p>
          <a:p>
            <a:pPr marL="342900" indent="-342900">
              <a:lnSpc>
                <a:spcPct val="150000"/>
              </a:lnSpc>
              <a:buFont typeface="Wingdings" panose="05000000000000000000" pitchFamily="2" charset="2"/>
              <a:buChar char="u"/>
            </a:pPr>
            <a:r>
              <a:rPr lang="zh-CN" altLang="en-US" sz="2000" dirty="0">
                <a:effectLst>
                  <a:outerShdw blurRad="38100" dist="38100" dir="2700000" algn="tl">
                    <a:srgbClr val="000000">
                      <a:alpha val="43137"/>
                    </a:srgbClr>
                  </a:outerShdw>
                </a:effectLst>
              </a:rPr>
              <a:t>建设健康中国要树立“大健康”理念。</a:t>
            </a:r>
            <a:endParaRPr lang="en-US" altLang="zh-CN" sz="2000" dirty="0">
              <a:effectLst>
                <a:outerShdw blurRad="38100" dist="38100" dir="2700000" algn="tl">
                  <a:srgbClr val="000000">
                    <a:alpha val="43137"/>
                  </a:srgbClr>
                </a:outerShdw>
              </a:effectLst>
            </a:endParaRPr>
          </a:p>
          <a:p>
            <a:pPr>
              <a:lnSpc>
                <a:spcPct val="150000"/>
              </a:lnSpc>
            </a:pPr>
            <a:r>
              <a:rPr lang="zh-CN" altLang="en-US" sz="1400" dirty="0" smtClean="0">
                <a:solidFill>
                  <a:srgbClr val="FF0000"/>
                </a:solidFill>
              </a:rPr>
              <a:t>     </a:t>
            </a:r>
            <a:r>
              <a:rPr lang="zh-CN" altLang="en-US" sz="1400" b="1" dirty="0" smtClean="0">
                <a:solidFill>
                  <a:srgbClr val="FF0000"/>
                </a:solidFill>
              </a:rPr>
              <a:t>（</a:t>
            </a:r>
            <a:r>
              <a:rPr lang="zh-CN" altLang="en-US" sz="1400" b="1" dirty="0">
                <a:solidFill>
                  <a:srgbClr val="FF0000"/>
                </a:solidFill>
              </a:rPr>
              <a:t>把以治病为中心转变为以人民健康为中心</a:t>
            </a:r>
            <a:r>
              <a:rPr lang="zh-CN" altLang="en-US" sz="1400" b="1" dirty="0" smtClean="0">
                <a:solidFill>
                  <a:srgbClr val="FF0000"/>
                </a:solidFill>
              </a:rPr>
              <a:t>，将</a:t>
            </a:r>
            <a:r>
              <a:rPr lang="zh-CN" altLang="en-US" sz="1400" b="1" dirty="0">
                <a:solidFill>
                  <a:srgbClr val="FF0000"/>
                </a:solidFill>
              </a:rPr>
              <a:t>健康融入所有政策）</a:t>
            </a:r>
            <a:endParaRPr lang="en-US" altLang="zh-CN" sz="1400" b="1" dirty="0">
              <a:solidFill>
                <a:srgbClr val="FF0000"/>
              </a:solidFill>
            </a:endParaRPr>
          </a:p>
          <a:p>
            <a:pPr marL="342900" indent="-342900">
              <a:lnSpc>
                <a:spcPct val="150000"/>
              </a:lnSpc>
              <a:buFont typeface="Wingdings" panose="05000000000000000000" pitchFamily="2" charset="2"/>
              <a:buChar char="u"/>
            </a:pPr>
            <a:r>
              <a:rPr lang="zh-CN" altLang="en-US" sz="2000" dirty="0">
                <a:effectLst>
                  <a:outerShdw blurRad="38100" dist="38100" dir="2700000" algn="tl">
                    <a:srgbClr val="000000">
                      <a:alpha val="43137"/>
                    </a:srgbClr>
                  </a:outerShdw>
                </a:effectLst>
              </a:rPr>
              <a:t>建设健康中国是我国现阶段发展的必然要求</a:t>
            </a:r>
            <a:r>
              <a:rPr lang="zh-CN" altLang="en-US" sz="2000" dirty="0" smtClean="0">
                <a:effectLst>
                  <a:outerShdw blurRad="38100" dist="38100" dir="2700000" algn="tl">
                    <a:srgbClr val="000000">
                      <a:alpha val="43137"/>
                    </a:srgbClr>
                  </a:outerShdw>
                </a:effectLst>
              </a:rPr>
              <a:t>。</a:t>
            </a:r>
            <a:endParaRPr lang="en-US" altLang="zh-CN" sz="1400" dirty="0">
              <a:solidFill>
                <a:srgbClr val="FF0000"/>
              </a:solidFill>
              <a:effectLst>
                <a:outerShdw blurRad="38100" dist="38100" dir="2700000" algn="tl">
                  <a:srgbClr val="000000">
                    <a:alpha val="43137"/>
                  </a:srgbClr>
                </a:outerShdw>
              </a:effectLst>
            </a:endParaRPr>
          </a:p>
          <a:p>
            <a:pPr>
              <a:lnSpc>
                <a:spcPct val="150000"/>
              </a:lnSpc>
            </a:pPr>
            <a:r>
              <a:rPr lang="zh-CN" altLang="en-US" sz="1400" b="1" dirty="0">
                <a:solidFill>
                  <a:srgbClr val="FF0000"/>
                </a:solidFill>
              </a:rPr>
              <a:t> </a:t>
            </a:r>
            <a:r>
              <a:rPr lang="zh-CN" altLang="en-US" sz="1400" b="1" dirty="0" smtClean="0">
                <a:solidFill>
                  <a:srgbClr val="FF0000"/>
                </a:solidFill>
              </a:rPr>
              <a:t>    （提升</a:t>
            </a:r>
            <a:r>
              <a:rPr lang="zh-CN" altLang="en-US" sz="1400" b="1" dirty="0">
                <a:solidFill>
                  <a:srgbClr val="FF0000"/>
                </a:solidFill>
              </a:rPr>
              <a:t>综合国力和劳动力竞争力的重要</a:t>
            </a:r>
            <a:r>
              <a:rPr lang="zh-CN" altLang="en-US" sz="1400" b="1" dirty="0" smtClean="0">
                <a:solidFill>
                  <a:srgbClr val="FF0000"/>
                </a:solidFill>
              </a:rPr>
              <a:t>着力点）</a:t>
            </a:r>
            <a:endParaRPr lang="zh-CN" altLang="en-US" sz="1400" b="1" dirty="0">
              <a:solidFill>
                <a:srgbClr val="FF0000"/>
              </a:solidFill>
            </a:endParaRPr>
          </a:p>
          <a:p>
            <a:endParaRPr lang="zh-CN" altLang="en-US" dirty="0"/>
          </a:p>
        </p:txBody>
      </p:sp>
      <p:sp>
        <p:nvSpPr>
          <p:cNvPr id="5" name="TextBox 4"/>
          <p:cNvSpPr txBox="1"/>
          <p:nvPr/>
        </p:nvSpPr>
        <p:spPr>
          <a:xfrm>
            <a:off x="2963105" y="-27384"/>
            <a:ext cx="2040943" cy="559769"/>
          </a:xfrm>
          <a:prstGeom prst="rect">
            <a:avLst/>
          </a:prstGeom>
          <a:noFill/>
        </p:spPr>
        <p:txBody>
          <a:bodyPr wrap="none" rtlCol="0">
            <a:spAutoFit/>
          </a:bodyPr>
          <a:lstStyle/>
          <a:p>
            <a:pPr>
              <a:lnSpc>
                <a:spcPct val="150000"/>
              </a:lnSpc>
            </a:pPr>
            <a:r>
              <a:rPr lang="zh-CN" altLang="en-US" sz="2400" b="1" dirty="0">
                <a:solidFill>
                  <a:schemeClr val="bg1"/>
                </a:solidFill>
                <a:latin typeface="宋体" charset="-122"/>
              </a:rPr>
              <a:t>当前医疗环境</a:t>
            </a:r>
          </a:p>
        </p:txBody>
      </p:sp>
    </p:spTree>
    <p:extLst>
      <p:ext uri="{BB962C8B-B14F-4D97-AF65-F5344CB8AC3E}">
        <p14:creationId xmlns:p14="http://schemas.microsoft.com/office/powerpoint/2010/main" val="1649618168"/>
      </p:ext>
    </p:extLst>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1686621"/>
            <a:ext cx="8424936" cy="3970318"/>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zh-CN" sz="2400" b="1" dirty="0" smtClean="0">
                <a:solidFill>
                  <a:srgbClr val="FF0000"/>
                </a:solidFill>
              </a:rPr>
              <a:t>加强</a:t>
            </a:r>
            <a:r>
              <a:rPr lang="zh-CN" altLang="zh-CN" sz="2400" b="1" dirty="0">
                <a:solidFill>
                  <a:srgbClr val="FF0000"/>
                </a:solidFill>
              </a:rPr>
              <a:t>“三基”、“三严”训练</a:t>
            </a:r>
            <a:endParaRPr lang="zh-CN" altLang="zh-CN" sz="2400" dirty="0">
              <a:solidFill>
                <a:srgbClr val="FF0000"/>
              </a:solidFill>
            </a:endParaRPr>
          </a:p>
          <a:p>
            <a:pPr>
              <a:lnSpc>
                <a:spcPct val="150000"/>
              </a:lnSpc>
            </a:pPr>
            <a:r>
              <a:rPr lang="zh-CN" altLang="en-US" sz="2400" b="1" dirty="0" smtClean="0"/>
              <a:t>    “</a:t>
            </a:r>
            <a:r>
              <a:rPr lang="zh-CN" altLang="zh-CN" sz="2400" b="1" dirty="0" smtClean="0"/>
              <a:t>三基”</a:t>
            </a:r>
            <a:r>
              <a:rPr lang="zh-CN" altLang="zh-CN" sz="2400" b="1" dirty="0"/>
              <a:t>指的是基本理论、基本知识、基本</a:t>
            </a:r>
            <a:r>
              <a:rPr lang="zh-CN" altLang="zh-CN" sz="2400" b="1" dirty="0" smtClean="0"/>
              <a:t>技能</a:t>
            </a:r>
            <a:endParaRPr lang="en-US" altLang="zh-CN" sz="2400" b="1" dirty="0" smtClean="0"/>
          </a:p>
          <a:p>
            <a:pPr>
              <a:lnSpc>
                <a:spcPct val="150000"/>
              </a:lnSpc>
            </a:pPr>
            <a:r>
              <a:rPr lang="en-US" altLang="zh-CN" sz="2400" b="1" dirty="0" smtClean="0"/>
              <a:t>    </a:t>
            </a:r>
            <a:r>
              <a:rPr lang="zh-CN" altLang="zh-CN" sz="2400" b="1" dirty="0" smtClean="0"/>
              <a:t>“三严”</a:t>
            </a:r>
            <a:r>
              <a:rPr lang="zh-CN" altLang="zh-CN" sz="2400" b="1" dirty="0"/>
              <a:t>指的是严格的要求、严肃的态度、严密的</a:t>
            </a:r>
            <a:r>
              <a:rPr lang="zh-CN" altLang="zh-CN" sz="2400" b="1" dirty="0" smtClean="0"/>
              <a:t>方法</a:t>
            </a:r>
            <a:r>
              <a:rPr lang="zh-CN" altLang="en-US" sz="2400" dirty="0" smtClean="0"/>
              <a:t>。</a:t>
            </a:r>
            <a:endParaRPr lang="en-US" altLang="zh-CN" sz="2400" dirty="0" smtClean="0"/>
          </a:p>
          <a:p>
            <a:pPr marL="342900" indent="-342900">
              <a:lnSpc>
                <a:spcPct val="150000"/>
              </a:lnSpc>
              <a:buFont typeface="Arial" panose="020B0604020202020204" pitchFamily="34" charset="0"/>
              <a:buChar char="•"/>
            </a:pPr>
            <a:r>
              <a:rPr lang="zh-CN" altLang="zh-CN" sz="2400" b="1" dirty="0" smtClean="0">
                <a:solidFill>
                  <a:srgbClr val="FF0000"/>
                </a:solidFill>
              </a:rPr>
              <a:t>临床</a:t>
            </a:r>
            <a:r>
              <a:rPr lang="zh-CN" altLang="zh-CN" sz="2400" b="1" dirty="0">
                <a:solidFill>
                  <a:srgbClr val="FF0000"/>
                </a:solidFill>
              </a:rPr>
              <a:t>医生能否打下坚实基础的关键</a:t>
            </a:r>
            <a:r>
              <a:rPr lang="zh-CN" altLang="zh-CN" sz="2400" b="1" dirty="0" smtClean="0">
                <a:solidFill>
                  <a:srgbClr val="FF0000"/>
                </a:solidFill>
              </a:rPr>
              <a:t>。</a:t>
            </a:r>
            <a:endParaRPr lang="en-US" altLang="zh-CN" sz="2400" b="1" dirty="0" smtClean="0">
              <a:solidFill>
                <a:srgbClr val="FF0000"/>
              </a:solidFill>
            </a:endParaRPr>
          </a:p>
          <a:p>
            <a:pPr>
              <a:lnSpc>
                <a:spcPct val="150000"/>
              </a:lnSpc>
            </a:pPr>
            <a:r>
              <a:rPr lang="en-US" altLang="zh-CN" sz="2400" dirty="0" smtClean="0"/>
              <a:t>   </a:t>
            </a:r>
            <a:r>
              <a:rPr lang="zh-CN" altLang="zh-CN" sz="2400" b="1" dirty="0" smtClean="0"/>
              <a:t>“三基”</a:t>
            </a:r>
            <a:r>
              <a:rPr lang="zh-CN" altLang="zh-CN" sz="2400" b="1" dirty="0"/>
              <a:t>是我们学习的基本</a:t>
            </a:r>
            <a:r>
              <a:rPr lang="zh-CN" altLang="zh-CN" sz="2400" b="1" dirty="0" smtClean="0"/>
              <a:t>内容</a:t>
            </a:r>
            <a:endParaRPr lang="en-US" altLang="zh-CN" sz="2400" b="1" dirty="0" smtClean="0"/>
          </a:p>
          <a:p>
            <a:pPr>
              <a:lnSpc>
                <a:spcPct val="150000"/>
              </a:lnSpc>
            </a:pPr>
            <a:r>
              <a:rPr lang="en-US" altLang="zh-CN" sz="2400" b="1" dirty="0" smtClean="0"/>
              <a:t>   </a:t>
            </a:r>
            <a:r>
              <a:rPr lang="zh-CN" altLang="zh-CN" sz="2400" b="1" dirty="0" smtClean="0"/>
              <a:t>“三严”</a:t>
            </a:r>
            <a:r>
              <a:rPr lang="zh-CN" altLang="zh-CN" sz="2400" b="1" dirty="0"/>
              <a:t>是学习的基本态度与</a:t>
            </a:r>
            <a:r>
              <a:rPr lang="zh-CN" altLang="zh-CN" sz="2400" b="1" dirty="0" smtClean="0"/>
              <a:t>方法</a:t>
            </a:r>
            <a:endParaRPr lang="en-US" altLang="zh-CN" sz="2400" b="1" dirty="0"/>
          </a:p>
          <a:p>
            <a:pPr marL="342900" indent="-342900">
              <a:lnSpc>
                <a:spcPct val="150000"/>
              </a:lnSpc>
              <a:buFont typeface="Arial" panose="020B0604020202020204" pitchFamily="34" charset="0"/>
              <a:buChar char="•"/>
            </a:pPr>
            <a:r>
              <a:rPr lang="zh-CN" altLang="zh-CN" sz="2400" b="1" dirty="0" smtClean="0">
                <a:solidFill>
                  <a:srgbClr val="FF0000"/>
                </a:solidFill>
              </a:rPr>
              <a:t>核心</a:t>
            </a:r>
            <a:r>
              <a:rPr lang="zh-CN" altLang="zh-CN" sz="2400" b="1" dirty="0">
                <a:solidFill>
                  <a:srgbClr val="FF0000"/>
                </a:solidFill>
              </a:rPr>
              <a:t>思想是加强基本功训练</a:t>
            </a:r>
            <a:r>
              <a:rPr lang="zh-CN" altLang="zh-CN" sz="2400" b="1" dirty="0" smtClean="0">
                <a:solidFill>
                  <a:srgbClr val="FF0000"/>
                </a:solidFill>
              </a:rPr>
              <a:t>。</a:t>
            </a:r>
            <a:endParaRPr lang="zh-CN" altLang="zh-CN" sz="2400" b="1" dirty="0">
              <a:solidFill>
                <a:srgbClr val="FF0000"/>
              </a:solidFill>
            </a:endParaRPr>
          </a:p>
        </p:txBody>
      </p:sp>
      <p:sp>
        <p:nvSpPr>
          <p:cNvPr id="3" name="矩形 2"/>
          <p:cNvSpPr/>
          <p:nvPr/>
        </p:nvSpPr>
        <p:spPr>
          <a:xfrm>
            <a:off x="2295454" y="1052736"/>
            <a:ext cx="4304383" cy="1323439"/>
          </a:xfrm>
          <a:prstGeom prst="rect">
            <a:avLst/>
          </a:prstGeom>
        </p:spPr>
        <p:txBody>
          <a:bodyPr wrap="none">
            <a:spAutoFit/>
          </a:bodyPr>
          <a:lstStyle/>
          <a:p>
            <a:pPr lvl="0">
              <a:lnSpc>
                <a:spcPts val="3200"/>
              </a:lnSpc>
            </a:pPr>
            <a:r>
              <a:rPr lang="zh-CN" altLang="zh-CN" sz="3200" b="1" dirty="0">
                <a:solidFill>
                  <a:srgbClr val="FF0000"/>
                </a:solidFill>
              </a:rPr>
              <a:t>提高做医生的业务素质</a:t>
            </a:r>
          </a:p>
          <a:p>
            <a:pPr>
              <a:lnSpc>
                <a:spcPts val="3200"/>
              </a:lnSpc>
            </a:pPr>
            <a:r>
              <a:rPr lang="zh-CN" altLang="zh-CN" sz="3600" b="1" dirty="0" smtClean="0"/>
              <a:t> </a:t>
            </a:r>
            <a:endParaRPr lang="zh-CN" altLang="zh-CN" sz="3600" b="1" dirty="0"/>
          </a:p>
          <a:p>
            <a:pPr lvl="0">
              <a:lnSpc>
                <a:spcPts val="3200"/>
              </a:lnSpc>
            </a:pPr>
            <a:endParaRPr lang="zh-CN" altLang="zh-CN" sz="3600" b="1" dirty="0">
              <a:solidFill>
                <a:srgbClr val="FF0000"/>
              </a:solidFill>
            </a:endParaRPr>
          </a:p>
        </p:txBody>
      </p:sp>
      <p:sp>
        <p:nvSpPr>
          <p:cNvPr id="4" name="TextBox 3"/>
          <p:cNvSpPr txBox="1"/>
          <p:nvPr/>
        </p:nvSpPr>
        <p:spPr>
          <a:xfrm>
            <a:off x="2963105" y="-27384"/>
            <a:ext cx="2969083" cy="646331"/>
          </a:xfrm>
          <a:prstGeom prst="rect">
            <a:avLst/>
          </a:prstGeom>
          <a:noFill/>
        </p:spPr>
        <p:txBody>
          <a:bodyPr wrap="none" rtlCol="0">
            <a:spAutoFit/>
          </a:bodyPr>
          <a:lstStyle/>
          <a:p>
            <a:pPr>
              <a:lnSpc>
                <a:spcPct val="150000"/>
              </a:lnSpc>
            </a:pPr>
            <a:r>
              <a:rPr lang="zh-CN" altLang="en-US" sz="2400" b="1" dirty="0" smtClean="0">
                <a:solidFill>
                  <a:schemeClr val="bg1"/>
                </a:solidFill>
                <a:latin typeface="宋体" charset="-122"/>
                <a:sym typeface="Calibri" pitchFamily="34" charset="0"/>
              </a:rPr>
              <a:t>如何成为一名好医生</a:t>
            </a:r>
            <a:endParaRPr lang="en-US" altLang="zh-CN" sz="2400" b="1" dirty="0">
              <a:solidFill>
                <a:schemeClr val="bg1"/>
              </a:solidFill>
              <a:latin typeface="宋体" charset="-122"/>
              <a:sym typeface="Calibri" pitchFamily="34" charset="0"/>
            </a:endParaRPr>
          </a:p>
        </p:txBody>
      </p:sp>
    </p:spTree>
    <p:extLst>
      <p:ext uri="{BB962C8B-B14F-4D97-AF65-F5344CB8AC3E}">
        <p14:creationId xmlns:p14="http://schemas.microsoft.com/office/powerpoint/2010/main" val="1277442049"/>
      </p:ext>
    </p:extLst>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3568" y="1412776"/>
            <a:ext cx="8136904" cy="4360233"/>
          </a:xfrm>
          <a:prstGeom prst="rect">
            <a:avLst/>
          </a:prstGeom>
        </p:spPr>
        <p:txBody>
          <a:bodyPr wrap="square">
            <a:spAutoFit/>
          </a:bodyPr>
          <a:lstStyle/>
          <a:p>
            <a:pPr marL="342900" indent="-342900">
              <a:lnSpc>
                <a:spcPct val="130000"/>
              </a:lnSpc>
              <a:buFont typeface="Arial" panose="020B0604020202020204" pitchFamily="34" charset="0"/>
              <a:buChar char="•"/>
            </a:pPr>
            <a:r>
              <a:rPr lang="zh-CN" altLang="en-US" sz="2400" b="1" dirty="0">
                <a:latin typeface="+mj-ea"/>
                <a:ea typeface="+mj-ea"/>
              </a:rPr>
              <a:t>“古人云，行医‘如临深渊，如履薄冰’。病人把最宝贵的生命交给了医院，医务人员在工作中稍一粗心大意，就有可能致人伤残，甚至危及生命</a:t>
            </a:r>
            <a:r>
              <a:rPr lang="zh-CN" altLang="en-US" sz="2400" b="1" dirty="0" smtClean="0">
                <a:latin typeface="+mj-ea"/>
                <a:ea typeface="+mj-ea"/>
              </a:rPr>
              <a:t>。</a:t>
            </a:r>
            <a:endParaRPr lang="en-US" altLang="zh-CN" sz="2400" b="1" dirty="0" smtClean="0">
              <a:latin typeface="+mj-ea"/>
              <a:ea typeface="+mj-ea"/>
            </a:endParaRPr>
          </a:p>
          <a:p>
            <a:pPr marL="342900" indent="-342900">
              <a:lnSpc>
                <a:spcPct val="130000"/>
              </a:lnSpc>
              <a:buFont typeface="Arial" panose="020B0604020202020204" pitchFamily="34" charset="0"/>
              <a:buChar char="•"/>
            </a:pPr>
            <a:endParaRPr lang="en-US" altLang="zh-CN" sz="2400" b="1" dirty="0" smtClean="0">
              <a:latin typeface="+mj-ea"/>
              <a:ea typeface="+mj-ea"/>
            </a:endParaRPr>
          </a:p>
          <a:p>
            <a:pPr marL="342900" indent="-342900">
              <a:lnSpc>
                <a:spcPct val="130000"/>
              </a:lnSpc>
              <a:buFont typeface="Arial" panose="020B0604020202020204" pitchFamily="34" charset="0"/>
              <a:buChar char="•"/>
            </a:pPr>
            <a:r>
              <a:rPr lang="zh-CN" altLang="en-US" sz="2400" b="1" dirty="0" smtClean="0">
                <a:latin typeface="+mj-ea"/>
                <a:ea typeface="+mj-ea"/>
              </a:rPr>
              <a:t>“虽然</a:t>
            </a:r>
            <a:r>
              <a:rPr lang="zh-CN" altLang="en-US" sz="2400" b="1" dirty="0">
                <a:latin typeface="+mj-ea"/>
                <a:ea typeface="+mj-ea"/>
              </a:rPr>
              <a:t>从医六十多年</a:t>
            </a:r>
            <a:r>
              <a:rPr lang="en-US" altLang="zh-CN" sz="2400" b="1" dirty="0">
                <a:latin typeface="+mj-ea"/>
                <a:ea typeface="+mj-ea"/>
              </a:rPr>
              <a:t>,</a:t>
            </a:r>
            <a:r>
              <a:rPr lang="zh-CN" altLang="en-US" sz="2400" b="1" dirty="0">
                <a:latin typeface="+mj-ea"/>
                <a:ea typeface="+mj-ea"/>
              </a:rPr>
              <a:t>至今不敢忘记“</a:t>
            </a:r>
            <a:r>
              <a:rPr lang="zh-CN" altLang="en-US" sz="2400" b="1" dirty="0" smtClean="0">
                <a:solidFill>
                  <a:srgbClr val="FF0000"/>
                </a:solidFill>
                <a:latin typeface="+mj-ea"/>
                <a:ea typeface="+mj-ea"/>
              </a:rPr>
              <a:t>戒 慎 恐 惧</a:t>
            </a:r>
            <a:r>
              <a:rPr lang="zh-CN" altLang="en-US" sz="2400" b="1" dirty="0">
                <a:latin typeface="+mj-ea"/>
                <a:ea typeface="+mj-ea"/>
              </a:rPr>
              <a:t>”四个字。</a:t>
            </a:r>
            <a:r>
              <a:rPr lang="zh-CN" altLang="en-US" sz="2400" b="1" dirty="0" smtClean="0">
                <a:latin typeface="+mj-ea"/>
                <a:ea typeface="+mj-ea"/>
              </a:rPr>
              <a:t>病人</a:t>
            </a:r>
            <a:r>
              <a:rPr lang="zh-CN" altLang="en-US" sz="2400" b="1" dirty="0">
                <a:latin typeface="+mj-ea"/>
                <a:ea typeface="+mj-ea"/>
              </a:rPr>
              <a:t>把生命都交给了我们，</a:t>
            </a:r>
            <a:r>
              <a:rPr lang="zh-CN" altLang="en-US" sz="2400" b="1" u="sng" dirty="0">
                <a:uFill>
                  <a:solidFill>
                    <a:srgbClr val="00B050"/>
                  </a:solidFill>
                </a:uFill>
                <a:latin typeface="+mj-ea"/>
                <a:ea typeface="+mj-ea"/>
              </a:rPr>
              <a:t>我们怎能不感到恐惧呢？怎么能不用戒骄戒躁、谦虚谨慎的态度对待呢</a:t>
            </a:r>
            <a:r>
              <a:rPr lang="zh-CN" altLang="en-US" sz="2400" b="1" dirty="0" smtClean="0">
                <a:latin typeface="+mj-ea"/>
                <a:ea typeface="+mj-ea"/>
              </a:rPr>
              <a:t>？”</a:t>
            </a:r>
            <a:endParaRPr lang="en-US" altLang="zh-CN" sz="2400" b="1" dirty="0" smtClean="0">
              <a:latin typeface="+mj-ea"/>
              <a:ea typeface="+mj-ea"/>
            </a:endParaRPr>
          </a:p>
          <a:p>
            <a:pPr>
              <a:lnSpc>
                <a:spcPct val="130000"/>
              </a:lnSpc>
            </a:pPr>
            <a:r>
              <a:rPr lang="en-US" altLang="zh-CN" sz="2400" b="1" dirty="0" smtClean="0">
                <a:latin typeface="+mj-ea"/>
                <a:ea typeface="+mj-ea"/>
              </a:rPr>
              <a:t>                </a:t>
            </a:r>
          </a:p>
          <a:p>
            <a:pPr>
              <a:lnSpc>
                <a:spcPct val="130000"/>
              </a:lnSpc>
            </a:pPr>
            <a:r>
              <a:rPr lang="en-US" altLang="zh-CN" sz="2400" b="1" dirty="0">
                <a:latin typeface="+mn-ea"/>
                <a:ea typeface="+mn-ea"/>
              </a:rPr>
              <a:t> </a:t>
            </a:r>
            <a:r>
              <a:rPr lang="en-US" altLang="zh-CN" sz="2400" b="1" dirty="0" smtClean="0">
                <a:latin typeface="+mn-ea"/>
                <a:ea typeface="+mn-ea"/>
              </a:rPr>
              <a:t>                  </a:t>
            </a:r>
            <a:r>
              <a:rPr lang="en-US" altLang="zh-CN" sz="2400" b="1" dirty="0" smtClean="0"/>
              <a:t>——</a:t>
            </a:r>
            <a:r>
              <a:rPr lang="en-US" altLang="zh-CN" sz="2400" b="1" dirty="0" smtClean="0">
                <a:latin typeface="+mn-ea"/>
                <a:ea typeface="+mn-ea"/>
              </a:rPr>
              <a:t> </a:t>
            </a:r>
            <a:r>
              <a:rPr lang="zh-CN" altLang="en-US" sz="2400" b="1" dirty="0" smtClean="0"/>
              <a:t>中国</a:t>
            </a:r>
            <a:r>
              <a:rPr lang="zh-CN" altLang="en-US" sz="2400" b="1" dirty="0"/>
              <a:t>消化病学的</a:t>
            </a:r>
            <a:r>
              <a:rPr lang="zh-CN" altLang="en-US" sz="2400" b="1" dirty="0" smtClean="0"/>
              <a:t>奠基人   张孝骞</a:t>
            </a:r>
            <a:endParaRPr lang="zh-CN" altLang="en-US" sz="2400" b="1" dirty="0">
              <a:latin typeface="+mn-ea"/>
              <a:ea typeface="+mn-ea"/>
            </a:endParaRPr>
          </a:p>
        </p:txBody>
      </p:sp>
      <p:sp>
        <p:nvSpPr>
          <p:cNvPr id="3" name="TextBox 2"/>
          <p:cNvSpPr txBox="1"/>
          <p:nvPr/>
        </p:nvSpPr>
        <p:spPr>
          <a:xfrm>
            <a:off x="2963105" y="-27384"/>
            <a:ext cx="2969083" cy="646331"/>
          </a:xfrm>
          <a:prstGeom prst="rect">
            <a:avLst/>
          </a:prstGeom>
          <a:noFill/>
        </p:spPr>
        <p:txBody>
          <a:bodyPr wrap="none" rtlCol="0">
            <a:spAutoFit/>
          </a:bodyPr>
          <a:lstStyle/>
          <a:p>
            <a:pPr>
              <a:lnSpc>
                <a:spcPct val="150000"/>
              </a:lnSpc>
            </a:pPr>
            <a:r>
              <a:rPr lang="zh-CN" altLang="en-US" sz="2400" b="1" dirty="0" smtClean="0">
                <a:solidFill>
                  <a:schemeClr val="bg1"/>
                </a:solidFill>
                <a:latin typeface="宋体" charset="-122"/>
                <a:sym typeface="Calibri" pitchFamily="34" charset="0"/>
              </a:rPr>
              <a:t>如何成为一名好医生</a:t>
            </a:r>
            <a:endParaRPr lang="en-US" altLang="zh-CN" sz="2400" b="1" dirty="0">
              <a:solidFill>
                <a:schemeClr val="bg1"/>
              </a:solidFill>
              <a:latin typeface="宋体" charset="-122"/>
              <a:sym typeface="Calibri" pitchFamily="34" charset="0"/>
            </a:endParaRPr>
          </a:p>
        </p:txBody>
      </p:sp>
    </p:spTree>
    <p:extLst>
      <p:ext uri="{BB962C8B-B14F-4D97-AF65-F5344CB8AC3E}">
        <p14:creationId xmlns:p14="http://schemas.microsoft.com/office/powerpoint/2010/main" val="351596347"/>
      </p:ext>
    </p:extLst>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95454" y="1196752"/>
            <a:ext cx="4304383" cy="1325940"/>
          </a:xfrm>
          <a:prstGeom prst="rect">
            <a:avLst/>
          </a:prstGeom>
        </p:spPr>
        <p:txBody>
          <a:bodyPr wrap="none">
            <a:spAutoFit/>
          </a:bodyPr>
          <a:lstStyle/>
          <a:p>
            <a:pPr lvl="0">
              <a:lnSpc>
                <a:spcPts val="3200"/>
              </a:lnSpc>
            </a:pPr>
            <a:r>
              <a:rPr lang="zh-CN" altLang="zh-CN" sz="3200" b="1" dirty="0">
                <a:solidFill>
                  <a:srgbClr val="FF0000"/>
                </a:solidFill>
              </a:rPr>
              <a:t>提高做医生的业务素质</a:t>
            </a:r>
          </a:p>
          <a:p>
            <a:pPr>
              <a:lnSpc>
                <a:spcPts val="3200"/>
              </a:lnSpc>
            </a:pPr>
            <a:r>
              <a:rPr lang="zh-CN" altLang="zh-CN" sz="3200" b="1" dirty="0">
                <a:solidFill>
                  <a:srgbClr val="FF0000"/>
                </a:solidFill>
              </a:rPr>
              <a:t> </a:t>
            </a:r>
          </a:p>
          <a:p>
            <a:pPr lvl="0">
              <a:lnSpc>
                <a:spcPts val="3200"/>
              </a:lnSpc>
            </a:pPr>
            <a:endParaRPr lang="zh-CN" altLang="zh-CN" sz="3600" b="1" dirty="0">
              <a:solidFill>
                <a:srgbClr val="FF0000"/>
              </a:solidFill>
            </a:endParaRPr>
          </a:p>
        </p:txBody>
      </p:sp>
      <p:sp>
        <p:nvSpPr>
          <p:cNvPr id="3" name="矩形 2"/>
          <p:cNvSpPr/>
          <p:nvPr/>
        </p:nvSpPr>
        <p:spPr>
          <a:xfrm>
            <a:off x="506410" y="2204864"/>
            <a:ext cx="7882470" cy="3416320"/>
          </a:xfrm>
          <a:prstGeom prst="rect">
            <a:avLst/>
          </a:prstGeom>
        </p:spPr>
        <p:txBody>
          <a:bodyPr wrap="square">
            <a:spAutoFit/>
          </a:bodyPr>
          <a:lstStyle/>
          <a:p>
            <a:pPr marL="342900" indent="-342900">
              <a:lnSpc>
                <a:spcPct val="150000"/>
              </a:lnSpc>
              <a:buFont typeface="Arial" panose="020B0604020202020204" pitchFamily="34" charset="0"/>
              <a:buChar char="•"/>
            </a:pPr>
            <a:r>
              <a:rPr lang="zh-CN" altLang="zh-CN" sz="2400" b="1" dirty="0"/>
              <a:t>注重学习国内外科技发展的动态和医学发展的动态</a:t>
            </a:r>
            <a:r>
              <a:rPr lang="zh-CN" altLang="zh-CN" sz="2400" b="1" dirty="0" smtClean="0"/>
              <a:t>。</a:t>
            </a:r>
            <a:endParaRPr lang="en-US" altLang="zh-CN" sz="2400" b="1" dirty="0" smtClean="0"/>
          </a:p>
          <a:p>
            <a:pPr marL="342900" indent="-342900">
              <a:lnSpc>
                <a:spcPct val="150000"/>
              </a:lnSpc>
              <a:buFont typeface="Arial" panose="020B0604020202020204" pitchFamily="34" charset="0"/>
              <a:buChar char="•"/>
            </a:pPr>
            <a:r>
              <a:rPr lang="zh-CN" altLang="zh-CN" sz="2400" b="1" dirty="0"/>
              <a:t>应紧跟医学研究前沿，了解医学新知识、新技术在医疗、科研和教学中的应用，提高个人素养，促进医学发展</a:t>
            </a:r>
            <a:r>
              <a:rPr lang="zh-CN" altLang="zh-CN" sz="2400" b="1" dirty="0" smtClean="0"/>
              <a:t>。</a:t>
            </a:r>
            <a:endParaRPr lang="en-US" altLang="zh-CN" sz="2400" b="1" dirty="0"/>
          </a:p>
          <a:p>
            <a:pPr marL="342900" indent="-342900">
              <a:lnSpc>
                <a:spcPct val="150000"/>
              </a:lnSpc>
              <a:buFont typeface="Arial" panose="020B0604020202020204" pitchFamily="34" charset="0"/>
              <a:buChar char="•"/>
            </a:pPr>
            <a:r>
              <a:rPr lang="zh-CN" altLang="zh-CN" sz="2400" b="1" dirty="0" smtClean="0"/>
              <a:t>关注</a:t>
            </a:r>
            <a:r>
              <a:rPr lang="zh-CN" altLang="zh-CN" sz="2400" b="1" dirty="0">
                <a:solidFill>
                  <a:srgbClr val="FF0000"/>
                </a:solidFill>
              </a:rPr>
              <a:t>询证医学</a:t>
            </a:r>
            <a:r>
              <a:rPr lang="zh-CN" altLang="zh-CN" sz="2400" b="1" dirty="0"/>
              <a:t>的</a:t>
            </a:r>
            <a:r>
              <a:rPr lang="zh-CN" altLang="zh-CN" sz="2400" b="1" dirty="0" smtClean="0"/>
              <a:t>发展</a:t>
            </a:r>
            <a:endParaRPr lang="en-US" altLang="zh-CN" sz="2400" b="1" dirty="0" smtClean="0"/>
          </a:p>
          <a:p>
            <a:pPr marL="342900" indent="-342900">
              <a:lnSpc>
                <a:spcPct val="150000"/>
              </a:lnSpc>
              <a:buFont typeface="Arial" panose="020B0604020202020204" pitchFamily="34" charset="0"/>
              <a:buChar char="•"/>
            </a:pPr>
            <a:r>
              <a:rPr lang="zh-CN" altLang="en-US" sz="2400" b="1" dirty="0" smtClean="0"/>
              <a:t>关注</a:t>
            </a:r>
            <a:r>
              <a:rPr lang="zh-CN" altLang="zh-CN" sz="2400" b="1" dirty="0" smtClean="0"/>
              <a:t>以</a:t>
            </a:r>
            <a:r>
              <a:rPr lang="zh-CN" altLang="zh-CN" sz="2400" b="1" dirty="0"/>
              <a:t>问题为基础的学习 </a:t>
            </a:r>
            <a:r>
              <a:rPr lang="en-US" altLang="zh-CN" sz="2400" b="1" dirty="0">
                <a:solidFill>
                  <a:srgbClr val="FF0000"/>
                </a:solidFill>
              </a:rPr>
              <a:t>(</a:t>
            </a:r>
            <a:r>
              <a:rPr lang="zh-CN" altLang="zh-CN" sz="2400" b="1" dirty="0">
                <a:solidFill>
                  <a:srgbClr val="FF0000"/>
                </a:solidFill>
              </a:rPr>
              <a:t>PBL)</a:t>
            </a:r>
            <a:r>
              <a:rPr lang="zh-CN" altLang="zh-CN" sz="2400" b="1" dirty="0"/>
              <a:t>与多学科综合治疗</a:t>
            </a:r>
            <a:r>
              <a:rPr lang="en-US" altLang="zh-CN" sz="2400" b="1" dirty="0">
                <a:solidFill>
                  <a:srgbClr val="FF0000"/>
                </a:solidFill>
              </a:rPr>
              <a:t>(</a:t>
            </a:r>
            <a:r>
              <a:rPr lang="zh-CN" altLang="zh-CN" sz="2400" b="1" dirty="0">
                <a:solidFill>
                  <a:srgbClr val="FF0000"/>
                </a:solidFill>
              </a:rPr>
              <a:t>MDT)</a:t>
            </a:r>
            <a:r>
              <a:rPr lang="zh-CN" altLang="zh-CN" sz="2400" b="1" dirty="0"/>
              <a:t>及个体化治疗相结合的创新型学习方法的应用</a:t>
            </a:r>
            <a:endParaRPr lang="zh-CN" altLang="en-US" sz="2400" b="1" dirty="0"/>
          </a:p>
        </p:txBody>
      </p:sp>
      <p:sp>
        <p:nvSpPr>
          <p:cNvPr id="4" name="TextBox 3"/>
          <p:cNvSpPr txBox="1"/>
          <p:nvPr/>
        </p:nvSpPr>
        <p:spPr>
          <a:xfrm>
            <a:off x="2963105" y="-27384"/>
            <a:ext cx="2969083" cy="646331"/>
          </a:xfrm>
          <a:prstGeom prst="rect">
            <a:avLst/>
          </a:prstGeom>
          <a:noFill/>
        </p:spPr>
        <p:txBody>
          <a:bodyPr wrap="none" rtlCol="0">
            <a:spAutoFit/>
          </a:bodyPr>
          <a:lstStyle/>
          <a:p>
            <a:pPr>
              <a:lnSpc>
                <a:spcPct val="150000"/>
              </a:lnSpc>
            </a:pPr>
            <a:r>
              <a:rPr lang="zh-CN" altLang="en-US" sz="2400" b="1" dirty="0" smtClean="0">
                <a:solidFill>
                  <a:schemeClr val="bg1"/>
                </a:solidFill>
                <a:latin typeface="宋体" charset="-122"/>
                <a:sym typeface="Calibri" pitchFamily="34" charset="0"/>
              </a:rPr>
              <a:t>如何成为一名好医生</a:t>
            </a:r>
            <a:endParaRPr lang="en-US" altLang="zh-CN" sz="2400" b="1" dirty="0">
              <a:solidFill>
                <a:schemeClr val="bg1"/>
              </a:solidFill>
              <a:latin typeface="宋体" charset="-122"/>
              <a:sym typeface="Calibri" pitchFamily="34" charset="0"/>
            </a:endParaRPr>
          </a:p>
        </p:txBody>
      </p:sp>
    </p:spTree>
    <p:extLst>
      <p:ext uri="{BB962C8B-B14F-4D97-AF65-F5344CB8AC3E}">
        <p14:creationId xmlns:p14="http://schemas.microsoft.com/office/powerpoint/2010/main" val="293071330"/>
      </p:ext>
    </p:extLst>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Box 12"/>
          <p:cNvSpPr txBox="1">
            <a:spLocks noChangeArrowheads="1"/>
          </p:cNvSpPr>
          <p:nvPr/>
        </p:nvSpPr>
        <p:spPr bwMode="auto">
          <a:xfrm>
            <a:off x="250825" y="890588"/>
            <a:ext cx="7921575" cy="830997"/>
          </a:xfrm>
          <a:prstGeom prst="rect">
            <a:avLst/>
          </a:prstGeom>
          <a:noFill/>
          <a:ln w="9525">
            <a:noFill/>
            <a:miter lim="800000"/>
            <a:headEnd/>
            <a:tailEnd/>
          </a:ln>
        </p:spPr>
        <p:txBody>
          <a:bodyPr wrap="square">
            <a:spAutoFit/>
          </a:bodyPr>
          <a:lstStyle/>
          <a:p>
            <a:pPr>
              <a:lnSpc>
                <a:spcPct val="150000"/>
              </a:lnSpc>
            </a:pPr>
            <a:r>
              <a:rPr lang="zh-CN" altLang="en-US" sz="3200" b="1" dirty="0">
                <a:latin typeface="宋体" charset="-122"/>
              </a:rPr>
              <a:t>我院</a:t>
            </a:r>
            <a:r>
              <a:rPr lang="zh-CN" altLang="en-US" sz="3200" b="1" dirty="0" smtClean="0">
                <a:latin typeface="宋体" charset="-122"/>
              </a:rPr>
              <a:t>多</a:t>
            </a:r>
            <a:r>
              <a:rPr lang="zh-CN" altLang="en-US" sz="3200" b="1" dirty="0">
                <a:latin typeface="宋体" charset="-122"/>
              </a:rPr>
              <a:t>学科协作（</a:t>
            </a:r>
            <a:r>
              <a:rPr lang="en-US" altLang="zh-CN" sz="3200" b="1" dirty="0">
                <a:latin typeface="宋体" charset="-122"/>
              </a:rPr>
              <a:t>MDT</a:t>
            </a:r>
            <a:r>
              <a:rPr lang="zh-CN" altLang="en-US" sz="3200" b="1" dirty="0">
                <a:latin typeface="宋体" charset="-122"/>
              </a:rPr>
              <a:t>）</a:t>
            </a:r>
            <a:r>
              <a:rPr lang="en-US" altLang="zh-CN" sz="3200" b="1" dirty="0">
                <a:latin typeface="宋体" charset="-122"/>
              </a:rPr>
              <a:t>— </a:t>
            </a:r>
            <a:r>
              <a:rPr lang="zh-CN" altLang="en-US" sz="3200" b="1" dirty="0">
                <a:solidFill>
                  <a:srgbClr val="FF0000"/>
                </a:solidFill>
                <a:latin typeface="宋体" charset="-122"/>
              </a:rPr>
              <a:t>以疾病为中心</a:t>
            </a:r>
          </a:p>
        </p:txBody>
      </p:sp>
      <p:sp>
        <p:nvSpPr>
          <p:cNvPr id="56322" name="TextBox 7"/>
          <p:cNvSpPr txBox="1">
            <a:spLocks noChangeArrowheads="1"/>
          </p:cNvSpPr>
          <p:nvPr/>
        </p:nvSpPr>
        <p:spPr bwMode="auto">
          <a:xfrm>
            <a:off x="250824" y="1703388"/>
            <a:ext cx="8893175" cy="2400657"/>
          </a:xfrm>
          <a:prstGeom prst="rect">
            <a:avLst/>
          </a:prstGeom>
          <a:noFill/>
          <a:ln w="9525">
            <a:noFill/>
            <a:miter lim="800000"/>
            <a:headEnd/>
            <a:tailEnd/>
          </a:ln>
        </p:spPr>
        <p:txBody>
          <a:bodyPr wrap="square">
            <a:spAutoFit/>
          </a:bodyPr>
          <a:lstStyle/>
          <a:p>
            <a:pPr>
              <a:lnSpc>
                <a:spcPct val="150000"/>
              </a:lnSpc>
              <a:buClr>
                <a:srgbClr val="2D65B4"/>
              </a:buClr>
              <a:buFont typeface="Wingdings" pitchFamily="2" charset="2"/>
              <a:buChar char="Ø"/>
            </a:pPr>
            <a:r>
              <a:rPr lang="zh-CN" altLang="en-US" dirty="0"/>
              <a:t>  </a:t>
            </a:r>
            <a:r>
              <a:rPr lang="zh-CN" altLang="en-US" sz="2000" b="1" dirty="0"/>
              <a:t>成立多学科协作诊治中心</a:t>
            </a:r>
            <a:endParaRPr lang="en-US" altLang="zh-CN" sz="2000" b="1" dirty="0"/>
          </a:p>
          <a:p>
            <a:pPr>
              <a:lnSpc>
                <a:spcPct val="150000"/>
              </a:lnSpc>
              <a:buClr>
                <a:srgbClr val="2D65B4"/>
              </a:buClr>
              <a:buFont typeface="Wingdings" pitchFamily="2" charset="2"/>
              <a:buChar char="Ø"/>
            </a:pPr>
            <a:r>
              <a:rPr lang="zh-CN" altLang="en-US" sz="2000" b="1" dirty="0"/>
              <a:t>  组建专科的</a:t>
            </a:r>
            <a:r>
              <a:rPr lang="en-US" altLang="zh-CN" sz="2000" b="1" dirty="0"/>
              <a:t>MDT</a:t>
            </a:r>
            <a:r>
              <a:rPr lang="zh-CN" altLang="en-US" sz="2000" b="1" dirty="0"/>
              <a:t>团队</a:t>
            </a:r>
            <a:endParaRPr lang="en-US" altLang="zh-CN" sz="2000" b="1" dirty="0"/>
          </a:p>
          <a:p>
            <a:pPr>
              <a:lnSpc>
                <a:spcPct val="150000"/>
              </a:lnSpc>
              <a:buClr>
                <a:srgbClr val="2D65B4"/>
              </a:buClr>
              <a:buFont typeface="Wingdings" pitchFamily="2" charset="2"/>
              <a:buChar char="Ø"/>
            </a:pPr>
            <a:r>
              <a:rPr lang="zh-CN" altLang="en-US" sz="2000" b="1" dirty="0"/>
              <a:t>（内科、外科、医技科室、研究机构副高以上人员、</a:t>
            </a:r>
            <a:r>
              <a:rPr lang="en-US" altLang="zh-CN" sz="2000" b="1" dirty="0"/>
              <a:t>MDT</a:t>
            </a:r>
            <a:r>
              <a:rPr lang="zh-CN" altLang="en-US" sz="2000" b="1" dirty="0"/>
              <a:t>办公室人员等  制定</a:t>
            </a:r>
            <a:r>
              <a:rPr lang="zh-CN" altLang="en-US" sz="2000" b="1" dirty="0" smtClean="0"/>
              <a:t>详细</a:t>
            </a:r>
            <a:r>
              <a:rPr lang="zh-CN" altLang="en-US" sz="2000" b="1" dirty="0"/>
              <a:t>的</a:t>
            </a:r>
            <a:r>
              <a:rPr lang="en-US" altLang="zh-CN" sz="2000" b="1" dirty="0"/>
              <a:t>MDT</a:t>
            </a:r>
            <a:r>
              <a:rPr lang="zh-CN" altLang="en-US" sz="2000" b="1" dirty="0"/>
              <a:t>诊疗流程和计划</a:t>
            </a:r>
            <a:endParaRPr lang="en-US" altLang="zh-CN" sz="2000" b="1" dirty="0"/>
          </a:p>
          <a:p>
            <a:pPr>
              <a:lnSpc>
                <a:spcPct val="150000"/>
              </a:lnSpc>
              <a:buClr>
                <a:srgbClr val="2D65B4"/>
              </a:buClr>
              <a:buFont typeface="Wingdings" pitchFamily="2" charset="2"/>
              <a:buChar char="Ø"/>
            </a:pPr>
            <a:r>
              <a:rPr lang="zh-CN" altLang="en-US" sz="2000" b="1" dirty="0"/>
              <a:t>（英文形式汇报，实施</a:t>
            </a:r>
            <a:r>
              <a:rPr lang="en-US" altLang="zh-CN" sz="2000" b="1" dirty="0"/>
              <a:t>MDT</a:t>
            </a:r>
            <a:r>
              <a:rPr lang="zh-CN" altLang="en-US" sz="2000" b="1" dirty="0"/>
              <a:t>首席专家制度，讨论重点为诊疗意见。 ）</a:t>
            </a:r>
            <a:endParaRPr lang="en-US" altLang="zh-CN" sz="2000" b="1" dirty="0"/>
          </a:p>
        </p:txBody>
      </p:sp>
      <p:pic>
        <p:nvPicPr>
          <p:cNvPr id="56323" name="图片 4" descr="QQ图片20150626105646.jpg"/>
          <p:cNvPicPr>
            <a:picLocks noChangeAspect="1" noChangeArrowheads="1"/>
          </p:cNvPicPr>
          <p:nvPr/>
        </p:nvPicPr>
        <p:blipFill>
          <a:blip r:embed="rId2"/>
          <a:srcRect/>
          <a:stretch>
            <a:fillRect/>
          </a:stretch>
        </p:blipFill>
        <p:spPr bwMode="auto">
          <a:xfrm>
            <a:off x="114300" y="4464050"/>
            <a:ext cx="2822575" cy="1971675"/>
          </a:xfrm>
          <a:prstGeom prst="rect">
            <a:avLst/>
          </a:prstGeom>
          <a:noFill/>
          <a:ln w="9525">
            <a:noFill/>
            <a:miter lim="800000"/>
            <a:headEnd/>
            <a:tailEnd/>
          </a:ln>
        </p:spPr>
      </p:pic>
      <p:pic>
        <p:nvPicPr>
          <p:cNvPr id="56324" name="图片 5" descr="QQ图片20150626105637.jpg"/>
          <p:cNvPicPr>
            <a:picLocks noChangeAspect="1" noChangeArrowheads="1"/>
          </p:cNvPicPr>
          <p:nvPr/>
        </p:nvPicPr>
        <p:blipFill>
          <a:blip r:embed="rId3"/>
          <a:srcRect/>
          <a:stretch>
            <a:fillRect/>
          </a:stretch>
        </p:blipFill>
        <p:spPr bwMode="auto">
          <a:xfrm>
            <a:off x="3019425" y="4464050"/>
            <a:ext cx="2889250" cy="1998663"/>
          </a:xfrm>
          <a:prstGeom prst="rect">
            <a:avLst/>
          </a:prstGeom>
          <a:noFill/>
          <a:ln w="9525">
            <a:noFill/>
            <a:miter lim="800000"/>
            <a:headEnd/>
            <a:tailEnd/>
          </a:ln>
        </p:spPr>
      </p:pic>
      <p:pic>
        <p:nvPicPr>
          <p:cNvPr id="56325" name="图片 10" descr="IMG_0236.JPG"/>
          <p:cNvPicPr>
            <a:picLocks noChangeAspect="1" noChangeArrowheads="1"/>
          </p:cNvPicPr>
          <p:nvPr/>
        </p:nvPicPr>
        <p:blipFill>
          <a:blip r:embed="rId4"/>
          <a:srcRect/>
          <a:stretch>
            <a:fillRect/>
          </a:stretch>
        </p:blipFill>
        <p:spPr bwMode="auto">
          <a:xfrm>
            <a:off x="6000750" y="4464050"/>
            <a:ext cx="3035300" cy="1993900"/>
          </a:xfrm>
          <a:prstGeom prst="rect">
            <a:avLst/>
          </a:prstGeom>
          <a:noFill/>
          <a:ln w="9525">
            <a:noFill/>
            <a:miter lim="800000"/>
            <a:headEnd/>
            <a:tailEnd/>
          </a:ln>
        </p:spPr>
      </p:pic>
      <p:sp>
        <p:nvSpPr>
          <p:cNvPr id="8" name="TextBox 7"/>
          <p:cNvSpPr txBox="1"/>
          <p:nvPr/>
        </p:nvSpPr>
        <p:spPr>
          <a:xfrm>
            <a:off x="2963105" y="-27384"/>
            <a:ext cx="2969083" cy="646331"/>
          </a:xfrm>
          <a:prstGeom prst="rect">
            <a:avLst/>
          </a:prstGeom>
          <a:noFill/>
        </p:spPr>
        <p:txBody>
          <a:bodyPr wrap="none" rtlCol="0">
            <a:spAutoFit/>
          </a:bodyPr>
          <a:lstStyle/>
          <a:p>
            <a:pPr>
              <a:lnSpc>
                <a:spcPct val="150000"/>
              </a:lnSpc>
            </a:pPr>
            <a:r>
              <a:rPr lang="zh-CN" altLang="en-US" sz="2400" b="1" dirty="0" smtClean="0">
                <a:solidFill>
                  <a:schemeClr val="bg1"/>
                </a:solidFill>
                <a:latin typeface="宋体" charset="-122"/>
                <a:sym typeface="Calibri" pitchFamily="34" charset="0"/>
              </a:rPr>
              <a:t>如何成为一名好医生</a:t>
            </a:r>
            <a:endParaRPr lang="en-US" altLang="zh-CN" sz="2400" b="1" dirty="0">
              <a:solidFill>
                <a:schemeClr val="bg1"/>
              </a:solidFill>
              <a:latin typeface="宋体" charset="-122"/>
              <a:sym typeface="Calibri" pitchFamily="34" charset="0"/>
            </a:endParaRPr>
          </a:p>
        </p:txBody>
      </p:sp>
    </p:spTree>
    <p:extLst>
      <p:ext uri="{BB962C8B-B14F-4D97-AF65-F5344CB8AC3E}">
        <p14:creationId xmlns:p14="http://schemas.microsoft.com/office/powerpoint/2010/main" val="2375176802"/>
      </p:ext>
    </p:extLst>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71340" y="1268760"/>
            <a:ext cx="4304383" cy="1323439"/>
          </a:xfrm>
          <a:prstGeom prst="rect">
            <a:avLst/>
          </a:prstGeom>
        </p:spPr>
        <p:txBody>
          <a:bodyPr wrap="none">
            <a:spAutoFit/>
          </a:bodyPr>
          <a:lstStyle/>
          <a:p>
            <a:pPr lvl="0">
              <a:lnSpc>
                <a:spcPts val="3200"/>
              </a:lnSpc>
            </a:pPr>
            <a:r>
              <a:rPr lang="zh-CN" altLang="zh-CN" sz="3200" b="1" dirty="0" smtClean="0">
                <a:solidFill>
                  <a:srgbClr val="FF0000"/>
                </a:solidFill>
              </a:rPr>
              <a:t>提高做医生的业务素质</a:t>
            </a:r>
          </a:p>
          <a:p>
            <a:pPr>
              <a:lnSpc>
                <a:spcPts val="3200"/>
              </a:lnSpc>
            </a:pPr>
            <a:r>
              <a:rPr lang="zh-CN" altLang="zh-CN" sz="3600" b="1" dirty="0" smtClean="0">
                <a:solidFill>
                  <a:srgbClr val="FF0000"/>
                </a:solidFill>
              </a:rPr>
              <a:t> </a:t>
            </a:r>
          </a:p>
          <a:p>
            <a:pPr lvl="0">
              <a:lnSpc>
                <a:spcPts val="3200"/>
              </a:lnSpc>
            </a:pPr>
            <a:endParaRPr lang="zh-CN" altLang="zh-CN" sz="3600" b="1" dirty="0">
              <a:solidFill>
                <a:srgbClr val="FF0000"/>
              </a:solidFill>
            </a:endParaRPr>
          </a:p>
        </p:txBody>
      </p:sp>
      <p:sp>
        <p:nvSpPr>
          <p:cNvPr id="3" name="矩形 2"/>
          <p:cNvSpPr/>
          <p:nvPr/>
        </p:nvSpPr>
        <p:spPr>
          <a:xfrm>
            <a:off x="1115616" y="1844824"/>
            <a:ext cx="7128792" cy="5262979"/>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zh-CN" sz="2400" b="1" dirty="0">
                <a:solidFill>
                  <a:srgbClr val="FF0000"/>
                </a:solidFill>
              </a:rPr>
              <a:t>培训熟练的</a:t>
            </a:r>
            <a:r>
              <a:rPr lang="zh-CN" altLang="zh-CN" sz="2400" b="1" dirty="0" smtClean="0">
                <a:solidFill>
                  <a:srgbClr val="FF0000"/>
                </a:solidFill>
              </a:rPr>
              <a:t>操作技能</a:t>
            </a:r>
            <a:endParaRPr lang="en-US" altLang="zh-CN" sz="2400" b="1" dirty="0" smtClean="0">
              <a:solidFill>
                <a:srgbClr val="FF0000"/>
              </a:solidFill>
            </a:endParaRPr>
          </a:p>
          <a:p>
            <a:pPr marL="285750" indent="-285750">
              <a:lnSpc>
                <a:spcPct val="150000"/>
              </a:lnSpc>
              <a:buFont typeface="Arial" panose="020B0604020202020204" pitchFamily="34" charset="0"/>
              <a:buChar char="•"/>
            </a:pPr>
            <a:r>
              <a:rPr lang="zh-CN" altLang="zh-CN" sz="2400" b="1" dirty="0"/>
              <a:t>医学是一门实用性、操作性极强的学科</a:t>
            </a:r>
            <a:r>
              <a:rPr lang="zh-CN" altLang="zh-CN" sz="2400" b="1" dirty="0" smtClean="0"/>
              <a:t>。</a:t>
            </a:r>
            <a:endParaRPr lang="en-US" altLang="zh-CN" sz="2400" b="1" dirty="0" smtClean="0"/>
          </a:p>
          <a:p>
            <a:pPr>
              <a:lnSpc>
                <a:spcPct val="150000"/>
              </a:lnSpc>
            </a:pPr>
            <a:r>
              <a:rPr lang="en-US" altLang="zh-CN" sz="2400" b="1" dirty="0"/>
              <a:t> </a:t>
            </a:r>
            <a:r>
              <a:rPr lang="en-US" altLang="zh-CN" sz="2400" b="1" dirty="0" smtClean="0"/>
              <a:t>  </a:t>
            </a:r>
            <a:r>
              <a:rPr lang="zh-CN" altLang="zh-CN" sz="2400" b="1" dirty="0" smtClean="0"/>
              <a:t>实际</a:t>
            </a:r>
            <a:r>
              <a:rPr lang="zh-CN" altLang="zh-CN" sz="2400" b="1" dirty="0"/>
              <a:t>操作能力对于临床医生至关重要</a:t>
            </a:r>
            <a:r>
              <a:rPr lang="zh-CN" altLang="zh-CN" sz="2400" b="1" dirty="0" smtClean="0"/>
              <a:t>。</a:t>
            </a:r>
            <a:endParaRPr lang="en-US" altLang="zh-CN" sz="2400" b="1" dirty="0" smtClean="0"/>
          </a:p>
          <a:p>
            <a:pPr marL="285750" indent="-285750">
              <a:lnSpc>
                <a:spcPct val="150000"/>
              </a:lnSpc>
              <a:buFont typeface="Arial" panose="020B0604020202020204" pitchFamily="34" charset="0"/>
              <a:buChar char="•"/>
            </a:pPr>
            <a:r>
              <a:rPr lang="zh-CN" altLang="zh-CN" sz="2400" b="1" dirty="0" smtClean="0"/>
              <a:t>尽可能</a:t>
            </a:r>
            <a:r>
              <a:rPr lang="zh-CN" altLang="zh-CN" sz="2400" b="1" dirty="0"/>
              <a:t>早期接触临床</a:t>
            </a:r>
            <a:r>
              <a:rPr lang="zh-CN" altLang="zh-CN" sz="2400" b="1" dirty="0" smtClean="0"/>
              <a:t>实践</a:t>
            </a:r>
            <a:r>
              <a:rPr lang="zh-CN" altLang="en-US" sz="2400" b="1" dirty="0" smtClean="0"/>
              <a:t>，</a:t>
            </a:r>
            <a:r>
              <a:rPr lang="zh-CN" altLang="zh-CN" sz="2400" b="1" dirty="0" smtClean="0"/>
              <a:t>主动</a:t>
            </a:r>
            <a:r>
              <a:rPr lang="zh-CN" altLang="zh-CN" sz="2400" b="1" dirty="0"/>
              <a:t>参与</a:t>
            </a:r>
            <a:r>
              <a:rPr lang="zh-CN" altLang="zh-CN" sz="2400" b="1" dirty="0" smtClean="0"/>
              <a:t>见习</a:t>
            </a:r>
            <a:r>
              <a:rPr lang="zh-CN" altLang="en-US" sz="2400" b="1" dirty="0" smtClean="0"/>
              <a:t>实习</a:t>
            </a:r>
            <a:endParaRPr lang="en-US" altLang="zh-CN" sz="2400" b="1" dirty="0" smtClean="0"/>
          </a:p>
          <a:p>
            <a:pPr marL="285750" indent="-285750">
              <a:lnSpc>
                <a:spcPct val="150000"/>
              </a:lnSpc>
              <a:buFont typeface="Arial" panose="020B0604020202020204" pitchFamily="34" charset="0"/>
              <a:buChar char="•"/>
            </a:pPr>
            <a:r>
              <a:rPr lang="zh-CN" altLang="zh-CN" sz="2400" b="1" dirty="0" smtClean="0"/>
              <a:t>主动</a:t>
            </a:r>
            <a:r>
              <a:rPr lang="zh-CN" altLang="zh-CN" sz="2400" b="1" dirty="0"/>
              <a:t>参与一些力所能及的医护</a:t>
            </a:r>
            <a:r>
              <a:rPr lang="zh-CN" altLang="zh-CN" sz="2400" b="1" dirty="0" smtClean="0"/>
              <a:t>工作</a:t>
            </a:r>
            <a:endParaRPr lang="en-US" altLang="zh-CN" sz="2400" b="1" dirty="0" smtClean="0"/>
          </a:p>
          <a:p>
            <a:pPr marL="285750" indent="-285750">
              <a:lnSpc>
                <a:spcPct val="150000"/>
              </a:lnSpc>
              <a:buFont typeface="Arial" panose="020B0604020202020204" pitchFamily="34" charset="0"/>
              <a:buChar char="•"/>
            </a:pPr>
            <a:r>
              <a:rPr lang="zh-CN" altLang="zh-CN" sz="2400" b="1" dirty="0" smtClean="0"/>
              <a:t>获得</a:t>
            </a:r>
            <a:r>
              <a:rPr lang="zh-CN" altLang="zh-CN" sz="2400" b="1" dirty="0"/>
              <a:t>更多的动手操作</a:t>
            </a:r>
            <a:r>
              <a:rPr lang="zh-CN" altLang="zh-CN" sz="2400" b="1" dirty="0" smtClean="0"/>
              <a:t>机会</a:t>
            </a:r>
            <a:endParaRPr lang="en-US" altLang="zh-CN" sz="2400" b="1" dirty="0" smtClean="0"/>
          </a:p>
          <a:p>
            <a:pPr marL="285750" indent="-285750">
              <a:lnSpc>
                <a:spcPct val="150000"/>
              </a:lnSpc>
              <a:buFont typeface="Arial" panose="020B0604020202020204" pitchFamily="34" charset="0"/>
              <a:buChar char="•"/>
            </a:pPr>
            <a:r>
              <a:rPr lang="zh-CN" altLang="zh-CN" sz="2400" b="1" dirty="0" smtClean="0"/>
              <a:t>更</a:t>
            </a:r>
            <a:r>
              <a:rPr lang="zh-CN" altLang="zh-CN" sz="2400" b="1" dirty="0"/>
              <a:t>快地掌握各项</a:t>
            </a:r>
            <a:r>
              <a:rPr lang="zh-CN" altLang="zh-CN" sz="2400" b="1" dirty="0" smtClean="0"/>
              <a:t>操作技能</a:t>
            </a:r>
            <a:endParaRPr lang="en-US" altLang="zh-CN" sz="2400" b="1" dirty="0"/>
          </a:p>
          <a:p>
            <a:pPr marL="285750" indent="-285750">
              <a:lnSpc>
                <a:spcPct val="150000"/>
              </a:lnSpc>
              <a:buFont typeface="Arial" panose="020B0604020202020204" pitchFamily="34" charset="0"/>
              <a:buChar char="•"/>
            </a:pPr>
            <a:r>
              <a:rPr lang="zh-CN" altLang="zh-CN" sz="2400" b="1" dirty="0" smtClean="0"/>
              <a:t>磨练</a:t>
            </a:r>
            <a:r>
              <a:rPr lang="zh-CN" altLang="zh-CN" sz="2400" b="1" dirty="0"/>
              <a:t>认真细致、精益求精的工作</a:t>
            </a:r>
            <a:r>
              <a:rPr lang="zh-CN" altLang="zh-CN" sz="2400" b="1" dirty="0" smtClean="0"/>
              <a:t>作风</a:t>
            </a:r>
            <a:endParaRPr lang="zh-CN" altLang="zh-CN" sz="2400" b="1" dirty="0"/>
          </a:p>
          <a:p>
            <a:pPr marL="285750" indent="-285750">
              <a:buFont typeface="Arial" panose="020B0604020202020204" pitchFamily="34" charset="0"/>
              <a:buChar char="•"/>
            </a:pPr>
            <a:endParaRPr lang="en-US" altLang="zh-CN" sz="2400" b="1" dirty="0" smtClean="0"/>
          </a:p>
          <a:p>
            <a:pPr marL="285750" indent="-285750">
              <a:buFont typeface="Arial" panose="020B0604020202020204" pitchFamily="34" charset="0"/>
              <a:buChar char="•"/>
            </a:pPr>
            <a:endParaRPr lang="zh-CN" altLang="en-US" sz="2400" b="1" dirty="0"/>
          </a:p>
        </p:txBody>
      </p:sp>
    </p:spTree>
    <p:extLst>
      <p:ext uri="{BB962C8B-B14F-4D97-AF65-F5344CB8AC3E}">
        <p14:creationId xmlns:p14="http://schemas.microsoft.com/office/powerpoint/2010/main" val="1119224360"/>
      </p:ext>
    </p:extLst>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文本占位符 91138"/>
          <p:cNvSpPr>
            <a:spLocks noGrp="1"/>
          </p:cNvSpPr>
          <p:nvPr>
            <p:ph type="body" sz="half" idx="1"/>
          </p:nvPr>
        </p:nvSpPr>
        <p:spPr>
          <a:xfrm>
            <a:off x="179512" y="2270990"/>
            <a:ext cx="5112568" cy="4103687"/>
          </a:xfrm>
          <a:prstGeom prst="rect">
            <a:avLst/>
          </a:prstGeom>
          <a:noFill/>
          <a:ln w="53975">
            <a:noFill/>
          </a:ln>
        </p:spPr>
        <p:txBody>
          <a:bodyPr>
            <a:normAutofit fontScale="97500"/>
          </a:bodyPr>
          <a:lstStyle/>
          <a:p>
            <a:pPr>
              <a:lnSpc>
                <a:spcPct val="150000"/>
              </a:lnSpc>
              <a:buClr>
                <a:srgbClr val="FF3300"/>
              </a:buClr>
              <a:buNone/>
            </a:pPr>
            <a:r>
              <a:rPr lang="en-US" altLang="zh-CN" sz="2800" kern="1200" dirty="0">
                <a:solidFill>
                  <a:srgbClr val="000066"/>
                </a:solidFill>
                <a:latin typeface="+mj-ea"/>
                <a:ea typeface="+mj-ea"/>
              </a:rPr>
              <a:t>   </a:t>
            </a:r>
            <a:r>
              <a:rPr lang="zh-CN" altLang="en-US" sz="2500" b="1" kern="1200" dirty="0" smtClean="0">
                <a:latin typeface="+mj-ea"/>
                <a:ea typeface="+mj-ea"/>
              </a:rPr>
              <a:t>“临床</a:t>
            </a:r>
            <a:r>
              <a:rPr lang="zh-CN" altLang="en-US" sz="2500" b="1" kern="1200" dirty="0">
                <a:latin typeface="+mj-ea"/>
                <a:ea typeface="+mj-ea"/>
              </a:rPr>
              <a:t>医师惟有在岗位上才能成长，必须将实践、思考、知识三者</a:t>
            </a:r>
            <a:r>
              <a:rPr lang="zh-CN" altLang="en-US" sz="2500" b="1" kern="1200" dirty="0" smtClean="0">
                <a:latin typeface="+mj-ea"/>
                <a:ea typeface="+mj-ea"/>
              </a:rPr>
              <a:t>结合</a:t>
            </a:r>
            <a:r>
              <a:rPr lang="en-US" altLang="zh-CN" sz="2500" b="1" kern="1200" dirty="0" smtClean="0">
                <a:latin typeface="+mj-ea"/>
                <a:ea typeface="+mj-ea"/>
              </a:rPr>
              <a:t>.”</a:t>
            </a:r>
            <a:endParaRPr lang="zh-CN" altLang="en-US" sz="2500" b="1" kern="1200" dirty="0">
              <a:latin typeface="+mj-ea"/>
              <a:ea typeface="+mj-ea"/>
            </a:endParaRPr>
          </a:p>
          <a:p>
            <a:pPr>
              <a:lnSpc>
                <a:spcPct val="150000"/>
              </a:lnSpc>
              <a:buClr>
                <a:srgbClr val="FF3300"/>
              </a:buClr>
              <a:buNone/>
            </a:pPr>
            <a:r>
              <a:rPr lang="zh-CN" altLang="en-US" sz="2500" b="1" kern="1200" dirty="0">
                <a:latin typeface="+mj-ea"/>
                <a:ea typeface="+mj-ea"/>
              </a:rPr>
              <a:t>          </a:t>
            </a:r>
            <a:r>
              <a:rPr lang="zh-CN" altLang="en-US" sz="2500" b="1" kern="1200" dirty="0" smtClean="0">
                <a:latin typeface="+mj-ea"/>
                <a:ea typeface="+mj-ea"/>
              </a:rPr>
              <a:t>        </a:t>
            </a:r>
            <a:r>
              <a:rPr lang="en-US" altLang="zh-CN" sz="2500" b="1" kern="1200" dirty="0" smtClean="0">
                <a:latin typeface="+mj-ea"/>
                <a:ea typeface="+mj-ea"/>
              </a:rPr>
              <a:t>—</a:t>
            </a:r>
            <a:r>
              <a:rPr lang="zh-CN" altLang="en-US" sz="2500" b="1" kern="1200" dirty="0">
                <a:latin typeface="+mj-ea"/>
                <a:ea typeface="+mj-ea"/>
              </a:rPr>
              <a:t>吴阶平院士</a:t>
            </a:r>
          </a:p>
        </p:txBody>
      </p:sp>
      <p:pic>
        <p:nvPicPr>
          <p:cNvPr id="91141" name="内容占位符 91140" descr="3869-10"/>
          <p:cNvPicPr>
            <a:picLocks noGrp="1" noChangeAspect="1"/>
          </p:cNvPicPr>
          <p:nvPr>
            <p:ph sz="half" idx="2"/>
          </p:nvPr>
        </p:nvPicPr>
        <p:blipFill>
          <a:blip r:embed="rId2"/>
          <a:stretch>
            <a:fillRect/>
          </a:stretch>
        </p:blipFill>
        <p:spPr>
          <a:xfrm>
            <a:off x="5508104" y="2751793"/>
            <a:ext cx="2996804" cy="3142083"/>
          </a:xfrm>
          <a:prstGeom prst="rect">
            <a:avLst/>
          </a:prstGeom>
          <a:noFill/>
          <a:ln w="50800">
            <a:noFill/>
          </a:ln>
        </p:spPr>
      </p:pic>
      <p:sp>
        <p:nvSpPr>
          <p:cNvPr id="2" name="标题 1"/>
          <p:cNvSpPr>
            <a:spLocks noGrp="1"/>
          </p:cNvSpPr>
          <p:nvPr>
            <p:ph type="title"/>
          </p:nvPr>
        </p:nvSpPr>
        <p:spPr>
          <a:xfrm>
            <a:off x="467544" y="1124744"/>
            <a:ext cx="8229600" cy="1143000"/>
          </a:xfrm>
        </p:spPr>
        <p:txBody>
          <a:bodyPr/>
          <a:lstStyle/>
          <a:p>
            <a:r>
              <a:rPr lang="zh-CN" altLang="en-US" sz="3200" b="1" dirty="0" smtClean="0">
                <a:solidFill>
                  <a:schemeClr val="tx1"/>
                </a:solidFill>
              </a:rPr>
              <a:t>主动医疗实践</a:t>
            </a:r>
            <a:endParaRPr lang="zh-CN" altLang="en-US" sz="3200" b="1" dirty="0">
              <a:solidFill>
                <a:schemeClr val="tx1"/>
              </a:solidFill>
            </a:endParaRPr>
          </a:p>
        </p:txBody>
      </p:sp>
    </p:spTree>
    <p:extLst>
      <p:ext uri="{BB962C8B-B14F-4D97-AF65-F5344CB8AC3E}">
        <p14:creationId xmlns:p14="http://schemas.microsoft.com/office/powerpoint/2010/main" val="7713002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7864" y="4532979"/>
            <a:ext cx="2808312" cy="1988840"/>
          </a:xfrm>
          <a:prstGeom prst="rect">
            <a:avLst/>
          </a:prstGeom>
          <a:ln>
            <a:noFill/>
          </a:ln>
          <a:effectLst>
            <a:outerShdw blurRad="190500" algn="tl" rotWithShape="0">
              <a:srgbClr val="000000">
                <a:alpha val="70000"/>
              </a:srgbClr>
            </a:outerShdw>
          </a:effectLst>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0192" y="4497392"/>
            <a:ext cx="2656027" cy="1992020"/>
          </a:xfrm>
          <a:prstGeom prst="rect">
            <a:avLst/>
          </a:prstGeom>
          <a:ln>
            <a:noFill/>
          </a:ln>
          <a:effectLst>
            <a:outerShdw blurRad="190500" algn="tl" rotWithShape="0">
              <a:srgbClr val="000000">
                <a:alpha val="70000"/>
              </a:srgbClr>
            </a:outerShdw>
          </a:effectLst>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6481" y="4492039"/>
            <a:ext cx="2745360" cy="2059020"/>
          </a:xfrm>
          <a:prstGeom prst="rect">
            <a:avLst/>
          </a:prstGeom>
          <a:ln>
            <a:noFill/>
          </a:ln>
          <a:effectLst>
            <a:outerShdw blurRad="190500" algn="tl" rotWithShape="0">
              <a:srgbClr val="000000">
                <a:alpha val="70000"/>
              </a:srgbClr>
            </a:outerShdw>
          </a:effectLst>
        </p:spPr>
      </p:pic>
      <p:sp>
        <p:nvSpPr>
          <p:cNvPr id="6" name="矩形 5"/>
          <p:cNvSpPr/>
          <p:nvPr/>
        </p:nvSpPr>
        <p:spPr>
          <a:xfrm>
            <a:off x="891628" y="1521050"/>
            <a:ext cx="5040560" cy="2790572"/>
          </a:xfrm>
          <a:prstGeom prst="rect">
            <a:avLst/>
          </a:prstGeom>
        </p:spPr>
        <p:txBody>
          <a:bodyPr wrap="square">
            <a:spAutoFit/>
          </a:bodyPr>
          <a:lstStyle/>
          <a:p>
            <a:pPr marL="342900" indent="-342900">
              <a:lnSpc>
                <a:spcPct val="150000"/>
              </a:lnSpc>
              <a:buFont typeface="Arial" panose="020B0604020202020204" pitchFamily="34" charset="0"/>
              <a:buChar char="•"/>
            </a:pPr>
            <a:r>
              <a:rPr lang="zh-CN" altLang="zh-CN" sz="2400" b="1" dirty="0">
                <a:solidFill>
                  <a:srgbClr val="FF0000"/>
                </a:solidFill>
              </a:rPr>
              <a:t>培训熟练的操作技能</a:t>
            </a:r>
            <a:endParaRPr lang="en-US" altLang="zh-CN" sz="2400" b="1" dirty="0">
              <a:solidFill>
                <a:srgbClr val="FF0000"/>
              </a:solidFill>
            </a:endParaRPr>
          </a:p>
          <a:p>
            <a:pPr marL="342900" indent="-342900">
              <a:lnSpc>
                <a:spcPct val="150000"/>
              </a:lnSpc>
              <a:buFont typeface="Arial" panose="020B0604020202020204" pitchFamily="34" charset="0"/>
              <a:buChar char="•"/>
            </a:pPr>
            <a:r>
              <a:rPr lang="zh-CN" altLang="zh-CN" sz="2400" b="1" dirty="0" smtClean="0"/>
              <a:t>手术</a:t>
            </a:r>
            <a:r>
              <a:rPr lang="zh-CN" altLang="zh-CN" sz="2400" b="1" dirty="0"/>
              <a:t>手法及熟练程度是</a:t>
            </a:r>
            <a:r>
              <a:rPr lang="zh-CN" altLang="zh-CN" sz="2400" b="1" dirty="0" smtClean="0"/>
              <a:t>至关重要</a:t>
            </a:r>
            <a:endParaRPr lang="en-US" altLang="zh-CN" sz="2400" b="1" dirty="0" smtClean="0"/>
          </a:p>
          <a:p>
            <a:pPr marL="342900" indent="-342900">
              <a:lnSpc>
                <a:spcPct val="150000"/>
              </a:lnSpc>
              <a:buFont typeface="Arial" panose="020B0604020202020204" pitchFamily="34" charset="0"/>
              <a:buChar char="•"/>
            </a:pPr>
            <a:r>
              <a:rPr lang="zh-CN" altLang="zh-CN" sz="2400" b="1" dirty="0" smtClean="0"/>
              <a:t>做到</a:t>
            </a:r>
            <a:r>
              <a:rPr lang="zh-CN" altLang="zh-CN" sz="2400" b="1" dirty="0"/>
              <a:t>稳、准、轻、</a:t>
            </a:r>
            <a:r>
              <a:rPr lang="zh-CN" altLang="zh-CN" sz="2400" b="1" dirty="0" smtClean="0"/>
              <a:t>快</a:t>
            </a:r>
            <a:endParaRPr lang="en-US" altLang="zh-CN" sz="2400" b="1" dirty="0" smtClean="0"/>
          </a:p>
          <a:p>
            <a:pPr marL="342900" indent="-342900">
              <a:lnSpc>
                <a:spcPct val="150000"/>
              </a:lnSpc>
              <a:buFont typeface="Arial" panose="020B0604020202020204" pitchFamily="34" charset="0"/>
              <a:buChar char="•"/>
            </a:pPr>
            <a:r>
              <a:rPr lang="zh-CN" altLang="zh-CN" sz="2400" b="1" dirty="0" smtClean="0"/>
              <a:t>反复</a:t>
            </a:r>
            <a:r>
              <a:rPr lang="zh-CN" altLang="zh-CN" sz="2400" b="1" dirty="0"/>
              <a:t>实践、积累经验</a:t>
            </a:r>
            <a:r>
              <a:rPr lang="zh-CN" altLang="zh-CN" sz="2400" b="1" dirty="0" smtClean="0"/>
              <a:t>，熟能生巧</a:t>
            </a:r>
            <a:endParaRPr lang="en-US" altLang="zh-CN" sz="2400" b="1" dirty="0" smtClean="0"/>
          </a:p>
          <a:p>
            <a:pPr marL="342900" indent="-342900">
              <a:lnSpc>
                <a:spcPct val="150000"/>
              </a:lnSpc>
              <a:buFont typeface="Arial" panose="020B0604020202020204" pitchFamily="34" charset="0"/>
              <a:buChar char="•"/>
            </a:pPr>
            <a:r>
              <a:rPr lang="zh-CN" altLang="zh-CN" sz="2400" b="1" dirty="0" smtClean="0"/>
              <a:t>综合</a:t>
            </a:r>
            <a:r>
              <a:rPr lang="en-US" altLang="zh-CN" sz="2400" b="1" dirty="0"/>
              <a:t>2</a:t>
            </a:r>
            <a:r>
              <a:rPr lang="zh-CN" altLang="zh-CN" sz="2400" b="1" dirty="0"/>
              <a:t>号</a:t>
            </a:r>
            <a:r>
              <a:rPr lang="zh-CN" altLang="zh-CN" sz="2400" b="1" dirty="0" smtClean="0"/>
              <a:t>楼临床</a:t>
            </a:r>
            <a:r>
              <a:rPr lang="zh-CN" altLang="zh-CN" sz="2400" b="1" dirty="0"/>
              <a:t>技能</a:t>
            </a:r>
            <a:r>
              <a:rPr lang="zh-CN" altLang="zh-CN" sz="2400" b="1" dirty="0" smtClean="0"/>
              <a:t>培训中心</a:t>
            </a:r>
            <a:endParaRPr lang="zh-CN" altLang="zh-CN" sz="2400" b="1" dirty="0"/>
          </a:p>
        </p:txBody>
      </p:sp>
      <p:sp>
        <p:nvSpPr>
          <p:cNvPr id="7" name="矩形 6"/>
          <p:cNvSpPr/>
          <p:nvPr/>
        </p:nvSpPr>
        <p:spPr>
          <a:xfrm>
            <a:off x="2411760" y="980728"/>
            <a:ext cx="4304383" cy="1323439"/>
          </a:xfrm>
          <a:prstGeom prst="rect">
            <a:avLst/>
          </a:prstGeom>
        </p:spPr>
        <p:txBody>
          <a:bodyPr wrap="none">
            <a:spAutoFit/>
          </a:bodyPr>
          <a:lstStyle/>
          <a:p>
            <a:pPr lvl="0">
              <a:lnSpc>
                <a:spcPts val="3200"/>
              </a:lnSpc>
            </a:pPr>
            <a:r>
              <a:rPr lang="zh-CN" altLang="zh-CN" sz="3200" b="1" dirty="0" smtClean="0">
                <a:solidFill>
                  <a:srgbClr val="FF0000"/>
                </a:solidFill>
              </a:rPr>
              <a:t>提高做医生的业务素质</a:t>
            </a:r>
          </a:p>
          <a:p>
            <a:pPr>
              <a:lnSpc>
                <a:spcPts val="3200"/>
              </a:lnSpc>
            </a:pPr>
            <a:r>
              <a:rPr lang="zh-CN" altLang="zh-CN" sz="3600" b="1" dirty="0" smtClean="0">
                <a:solidFill>
                  <a:srgbClr val="FF0000"/>
                </a:solidFill>
              </a:rPr>
              <a:t> </a:t>
            </a:r>
          </a:p>
          <a:p>
            <a:pPr lvl="0">
              <a:lnSpc>
                <a:spcPts val="3200"/>
              </a:lnSpc>
            </a:pPr>
            <a:endParaRPr lang="zh-CN" altLang="zh-CN" sz="3600" b="1" dirty="0">
              <a:solidFill>
                <a:srgbClr val="FF0000"/>
              </a:solidFill>
            </a:endParaRPr>
          </a:p>
        </p:txBody>
      </p:sp>
      <p:sp>
        <p:nvSpPr>
          <p:cNvPr id="8" name="TextBox 7"/>
          <p:cNvSpPr txBox="1"/>
          <p:nvPr/>
        </p:nvSpPr>
        <p:spPr>
          <a:xfrm>
            <a:off x="2963105" y="-27384"/>
            <a:ext cx="2969083" cy="646331"/>
          </a:xfrm>
          <a:prstGeom prst="rect">
            <a:avLst/>
          </a:prstGeom>
          <a:noFill/>
        </p:spPr>
        <p:txBody>
          <a:bodyPr wrap="none" rtlCol="0">
            <a:spAutoFit/>
          </a:bodyPr>
          <a:lstStyle/>
          <a:p>
            <a:pPr>
              <a:lnSpc>
                <a:spcPct val="150000"/>
              </a:lnSpc>
            </a:pPr>
            <a:r>
              <a:rPr lang="zh-CN" altLang="en-US" sz="2400" b="1" dirty="0" smtClean="0">
                <a:solidFill>
                  <a:schemeClr val="bg1"/>
                </a:solidFill>
                <a:latin typeface="宋体" charset="-122"/>
                <a:sym typeface="Calibri" pitchFamily="34" charset="0"/>
              </a:rPr>
              <a:t>如何成为一名好医生</a:t>
            </a:r>
            <a:endParaRPr lang="en-US" altLang="zh-CN" sz="2400" b="1" dirty="0">
              <a:solidFill>
                <a:schemeClr val="bg1"/>
              </a:solidFill>
              <a:latin typeface="宋体" charset="-122"/>
              <a:sym typeface="Calibri" pitchFamily="34" charset="0"/>
            </a:endParaRPr>
          </a:p>
        </p:txBody>
      </p:sp>
    </p:spTree>
    <p:extLst>
      <p:ext uri="{BB962C8B-B14F-4D97-AF65-F5344CB8AC3E}">
        <p14:creationId xmlns:p14="http://schemas.microsoft.com/office/powerpoint/2010/main" val="2742495566"/>
      </p:ext>
    </p:extLst>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95454" y="1054827"/>
            <a:ext cx="4304383" cy="1323439"/>
          </a:xfrm>
          <a:prstGeom prst="rect">
            <a:avLst/>
          </a:prstGeom>
        </p:spPr>
        <p:txBody>
          <a:bodyPr wrap="none">
            <a:spAutoFit/>
          </a:bodyPr>
          <a:lstStyle/>
          <a:p>
            <a:pPr lvl="0">
              <a:lnSpc>
                <a:spcPts val="3200"/>
              </a:lnSpc>
            </a:pPr>
            <a:r>
              <a:rPr lang="zh-CN" altLang="zh-CN" sz="3200" b="1" dirty="0" smtClean="0">
                <a:solidFill>
                  <a:srgbClr val="FF0000"/>
                </a:solidFill>
              </a:rPr>
              <a:t>提高做医生的业务素质</a:t>
            </a:r>
          </a:p>
          <a:p>
            <a:pPr>
              <a:lnSpc>
                <a:spcPts val="3200"/>
              </a:lnSpc>
            </a:pPr>
            <a:r>
              <a:rPr lang="zh-CN" altLang="zh-CN" sz="3600" b="1" dirty="0" smtClean="0">
                <a:solidFill>
                  <a:srgbClr val="FF0000"/>
                </a:solidFill>
              </a:rPr>
              <a:t> </a:t>
            </a:r>
          </a:p>
          <a:p>
            <a:pPr lvl="0">
              <a:lnSpc>
                <a:spcPts val="3200"/>
              </a:lnSpc>
            </a:pPr>
            <a:endParaRPr lang="zh-CN" altLang="zh-CN" sz="3600" b="1" dirty="0">
              <a:solidFill>
                <a:srgbClr val="FF0000"/>
              </a:solidFill>
            </a:endParaRPr>
          </a:p>
        </p:txBody>
      </p:sp>
      <p:sp>
        <p:nvSpPr>
          <p:cNvPr id="3" name="矩形 2"/>
          <p:cNvSpPr/>
          <p:nvPr/>
        </p:nvSpPr>
        <p:spPr>
          <a:xfrm>
            <a:off x="899592" y="1896729"/>
            <a:ext cx="7848872" cy="2862322"/>
          </a:xfrm>
          <a:prstGeom prst="rect">
            <a:avLst/>
          </a:prstGeom>
        </p:spPr>
        <p:txBody>
          <a:bodyPr wrap="square">
            <a:spAutoFit/>
          </a:bodyPr>
          <a:lstStyle/>
          <a:p>
            <a:pPr marL="342900" indent="-342900">
              <a:lnSpc>
                <a:spcPct val="150000"/>
              </a:lnSpc>
              <a:buFont typeface="Arial" panose="020B0604020202020204" pitchFamily="34" charset="0"/>
              <a:buChar char="•"/>
            </a:pPr>
            <a:r>
              <a:rPr lang="zh-CN" altLang="zh-CN" sz="2400" b="1" dirty="0">
                <a:solidFill>
                  <a:srgbClr val="FF0000"/>
                </a:solidFill>
              </a:rPr>
              <a:t>注重整合</a:t>
            </a:r>
            <a:r>
              <a:rPr lang="zh-CN" altLang="zh-CN" sz="2400" b="1" dirty="0" smtClean="0">
                <a:solidFill>
                  <a:srgbClr val="FF0000"/>
                </a:solidFill>
              </a:rPr>
              <a:t>医学</a:t>
            </a:r>
            <a:endParaRPr lang="en-US" altLang="zh-CN" sz="2400" b="1" dirty="0">
              <a:solidFill>
                <a:srgbClr val="FF0000"/>
              </a:solidFill>
            </a:endParaRPr>
          </a:p>
          <a:p>
            <a:pPr marL="342900" indent="-342900">
              <a:lnSpc>
                <a:spcPct val="150000"/>
              </a:lnSpc>
              <a:buFont typeface="Arial" panose="020B0604020202020204" pitchFamily="34" charset="0"/>
              <a:buChar char="•"/>
            </a:pPr>
            <a:r>
              <a:rPr lang="zh-CN" altLang="zh-CN" sz="2400" b="1" dirty="0" smtClean="0"/>
              <a:t>医学</a:t>
            </a:r>
            <a:r>
              <a:rPr lang="zh-CN" altLang="zh-CN" sz="2400" b="1" dirty="0"/>
              <a:t>发展学科越分越细，专业越划分越尖端</a:t>
            </a:r>
            <a:r>
              <a:rPr lang="zh-CN" altLang="zh-CN" sz="2400" b="1" dirty="0" smtClean="0"/>
              <a:t>，把</a:t>
            </a:r>
            <a:r>
              <a:rPr lang="zh-CN" altLang="zh-CN" sz="2400" b="1" dirty="0"/>
              <a:t>很多的医护之间、中西医之间割裂</a:t>
            </a:r>
            <a:r>
              <a:rPr lang="zh-CN" altLang="zh-CN" sz="2400" b="1" dirty="0" smtClean="0"/>
              <a:t>开来</a:t>
            </a:r>
            <a:r>
              <a:rPr lang="en-US" altLang="zh-CN" sz="2400" b="1" dirty="0"/>
              <a:t>.</a:t>
            </a:r>
            <a:endParaRPr lang="en-US" altLang="zh-CN" sz="2400" b="1" dirty="0" smtClean="0"/>
          </a:p>
          <a:p>
            <a:pPr marL="342900" indent="-342900">
              <a:lnSpc>
                <a:spcPct val="150000"/>
              </a:lnSpc>
              <a:buFont typeface="Arial" panose="020B0604020202020204" pitchFamily="34" charset="0"/>
              <a:buChar char="•"/>
            </a:pPr>
            <a:r>
              <a:rPr lang="zh-CN" altLang="zh-CN" sz="2400" b="1" dirty="0" smtClean="0"/>
              <a:t>这</a:t>
            </a:r>
            <a:r>
              <a:rPr lang="zh-CN" altLang="zh-CN" sz="2400" b="1" dirty="0"/>
              <a:t>存在着极大的弊端，也是现在很多医院存在的</a:t>
            </a:r>
            <a:r>
              <a:rPr lang="zh-CN" altLang="zh-CN" sz="2400" b="1" dirty="0" smtClean="0"/>
              <a:t>问题</a:t>
            </a:r>
            <a:endParaRPr lang="en-US" altLang="zh-CN" sz="2400" b="1" dirty="0" smtClean="0"/>
          </a:p>
          <a:p>
            <a:pPr marL="342900" indent="-342900">
              <a:lnSpc>
                <a:spcPct val="150000"/>
              </a:lnSpc>
              <a:buFont typeface="Arial" panose="020B0604020202020204" pitchFamily="34" charset="0"/>
              <a:buChar char="•"/>
            </a:pPr>
            <a:r>
              <a:rPr lang="zh-CN" altLang="zh-CN" sz="2400" b="1" dirty="0">
                <a:solidFill>
                  <a:srgbClr val="FF0000"/>
                </a:solidFill>
              </a:rPr>
              <a:t>对全身的状况和生理机整体考虑</a:t>
            </a:r>
            <a:endParaRPr lang="en-US" altLang="zh-CN" sz="2400" b="1" dirty="0" smtClean="0">
              <a:solidFill>
                <a:srgbClr val="FF0000"/>
              </a:solidFill>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6509" y="4687301"/>
            <a:ext cx="2666613" cy="1999960"/>
          </a:xfrm>
          <a:prstGeom prst="rect">
            <a:avLst/>
          </a:prstGeom>
          <a:ln>
            <a:noFill/>
          </a:ln>
          <a:effectLst>
            <a:outerShdw blurRad="190500" algn="tl" rotWithShape="0">
              <a:srgbClr val="000000">
                <a:alpha val="70000"/>
              </a:srgbClr>
            </a:outerShdw>
          </a:effectLst>
        </p:spPr>
      </p:pic>
      <p:sp>
        <p:nvSpPr>
          <p:cNvPr id="5" name="TextBox 4"/>
          <p:cNvSpPr txBox="1"/>
          <p:nvPr/>
        </p:nvSpPr>
        <p:spPr>
          <a:xfrm>
            <a:off x="2963105" y="-27384"/>
            <a:ext cx="2969083" cy="646331"/>
          </a:xfrm>
          <a:prstGeom prst="rect">
            <a:avLst/>
          </a:prstGeom>
          <a:noFill/>
        </p:spPr>
        <p:txBody>
          <a:bodyPr wrap="none" rtlCol="0">
            <a:spAutoFit/>
          </a:bodyPr>
          <a:lstStyle/>
          <a:p>
            <a:pPr>
              <a:lnSpc>
                <a:spcPct val="150000"/>
              </a:lnSpc>
            </a:pPr>
            <a:r>
              <a:rPr lang="zh-CN" altLang="en-US" sz="2400" b="1" dirty="0" smtClean="0">
                <a:solidFill>
                  <a:schemeClr val="bg1"/>
                </a:solidFill>
                <a:latin typeface="宋体" charset="-122"/>
                <a:sym typeface="Calibri" pitchFamily="34" charset="0"/>
              </a:rPr>
              <a:t>如何成为一名好医生</a:t>
            </a:r>
            <a:endParaRPr lang="en-US" altLang="zh-CN" sz="2400" b="1" dirty="0">
              <a:solidFill>
                <a:schemeClr val="bg1"/>
              </a:solidFill>
              <a:latin typeface="宋体" charset="-122"/>
              <a:sym typeface="Calibri" pitchFamily="34" charset="0"/>
            </a:endParaRPr>
          </a:p>
        </p:txBody>
      </p:sp>
    </p:spTree>
    <p:extLst>
      <p:ext uri="{BB962C8B-B14F-4D97-AF65-F5344CB8AC3E}">
        <p14:creationId xmlns:p14="http://schemas.microsoft.com/office/powerpoint/2010/main" val="129607570"/>
      </p:ext>
    </p:extLst>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39752" y="1052736"/>
            <a:ext cx="4304383" cy="1323439"/>
          </a:xfrm>
          <a:prstGeom prst="rect">
            <a:avLst/>
          </a:prstGeom>
        </p:spPr>
        <p:txBody>
          <a:bodyPr wrap="none">
            <a:spAutoFit/>
          </a:bodyPr>
          <a:lstStyle/>
          <a:p>
            <a:pPr lvl="0">
              <a:lnSpc>
                <a:spcPts val="3200"/>
              </a:lnSpc>
            </a:pPr>
            <a:r>
              <a:rPr lang="zh-CN" altLang="zh-CN" sz="3200" b="1" dirty="0" smtClean="0">
                <a:solidFill>
                  <a:srgbClr val="FF0000"/>
                </a:solidFill>
              </a:rPr>
              <a:t>提高做医生的业务素质</a:t>
            </a:r>
          </a:p>
          <a:p>
            <a:pPr>
              <a:lnSpc>
                <a:spcPts val="3200"/>
              </a:lnSpc>
            </a:pPr>
            <a:r>
              <a:rPr lang="zh-CN" altLang="zh-CN" sz="3600" b="1" dirty="0" smtClean="0">
                <a:solidFill>
                  <a:srgbClr val="FF0000"/>
                </a:solidFill>
              </a:rPr>
              <a:t> </a:t>
            </a:r>
          </a:p>
          <a:p>
            <a:pPr lvl="0">
              <a:lnSpc>
                <a:spcPts val="3200"/>
              </a:lnSpc>
            </a:pPr>
            <a:endParaRPr lang="zh-CN" altLang="zh-CN" sz="3600" b="1" dirty="0">
              <a:solidFill>
                <a:srgbClr val="FF0000"/>
              </a:solidFill>
            </a:endParaRPr>
          </a:p>
        </p:txBody>
      </p:sp>
      <p:sp>
        <p:nvSpPr>
          <p:cNvPr id="3" name="矩形 2"/>
          <p:cNvSpPr/>
          <p:nvPr/>
        </p:nvSpPr>
        <p:spPr>
          <a:xfrm>
            <a:off x="620835" y="2047528"/>
            <a:ext cx="7653622" cy="2308324"/>
          </a:xfrm>
          <a:prstGeom prst="rect">
            <a:avLst/>
          </a:prstGeom>
        </p:spPr>
        <p:txBody>
          <a:bodyPr wrap="square">
            <a:spAutoFit/>
          </a:bodyPr>
          <a:lstStyle/>
          <a:p>
            <a:pPr marL="342900" indent="-342900">
              <a:lnSpc>
                <a:spcPct val="150000"/>
              </a:lnSpc>
              <a:buFont typeface="Arial" panose="020B0604020202020204" pitchFamily="34" charset="0"/>
              <a:buChar char="•"/>
            </a:pPr>
            <a:r>
              <a:rPr lang="zh-CN" altLang="zh-CN" sz="2400" b="1" dirty="0">
                <a:solidFill>
                  <a:srgbClr val="FF0000"/>
                </a:solidFill>
              </a:rPr>
              <a:t>注重科研、创新医学</a:t>
            </a:r>
            <a:r>
              <a:rPr lang="zh-CN" altLang="zh-CN" sz="2400" b="1" dirty="0" smtClean="0">
                <a:solidFill>
                  <a:srgbClr val="FF0000"/>
                </a:solidFill>
              </a:rPr>
              <a:t>成果</a:t>
            </a:r>
            <a:endParaRPr lang="en-US" altLang="zh-CN" sz="2400" b="1" dirty="0">
              <a:solidFill>
                <a:srgbClr val="FF0000"/>
              </a:solidFill>
            </a:endParaRPr>
          </a:p>
          <a:p>
            <a:pPr marL="342900" indent="-342900">
              <a:lnSpc>
                <a:spcPct val="150000"/>
              </a:lnSpc>
              <a:buFont typeface="Arial" panose="020B0604020202020204" pitchFamily="34" charset="0"/>
              <a:buChar char="•"/>
            </a:pPr>
            <a:r>
              <a:rPr lang="zh-CN" altLang="zh-CN" sz="2400" b="1" dirty="0" smtClean="0"/>
              <a:t>医学</a:t>
            </a:r>
            <a:r>
              <a:rPr lang="zh-CN" altLang="zh-CN" sz="2400" b="1" dirty="0"/>
              <a:t>是一门复杂的自然科学，需要有识人才不断总结和创新，工作的持续发展一定要有学术来支撑，这样才有创新性和科学性</a:t>
            </a:r>
            <a:r>
              <a:rPr lang="zh-CN" altLang="zh-CN" sz="2400" b="1" dirty="0" smtClean="0"/>
              <a:t>。</a:t>
            </a:r>
            <a:endParaRPr lang="zh-CN" altLang="en-US" sz="2400" b="1" dirty="0"/>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05040" y="4430751"/>
            <a:ext cx="2611048" cy="1839785"/>
          </a:xfrm>
          <a:prstGeom prst="rect">
            <a:avLst/>
          </a:prstGeom>
        </p:spPr>
      </p:pic>
      <p:sp>
        <p:nvSpPr>
          <p:cNvPr id="5" name="TextBox 4"/>
          <p:cNvSpPr txBox="1"/>
          <p:nvPr/>
        </p:nvSpPr>
        <p:spPr>
          <a:xfrm>
            <a:off x="2963105" y="-27384"/>
            <a:ext cx="2969083" cy="646331"/>
          </a:xfrm>
          <a:prstGeom prst="rect">
            <a:avLst/>
          </a:prstGeom>
          <a:noFill/>
        </p:spPr>
        <p:txBody>
          <a:bodyPr wrap="none" rtlCol="0">
            <a:spAutoFit/>
          </a:bodyPr>
          <a:lstStyle/>
          <a:p>
            <a:pPr>
              <a:lnSpc>
                <a:spcPct val="150000"/>
              </a:lnSpc>
            </a:pPr>
            <a:r>
              <a:rPr lang="zh-CN" altLang="en-US" sz="2400" b="1" dirty="0" smtClean="0">
                <a:solidFill>
                  <a:schemeClr val="bg1"/>
                </a:solidFill>
                <a:latin typeface="宋体" charset="-122"/>
                <a:sym typeface="Calibri" pitchFamily="34" charset="0"/>
              </a:rPr>
              <a:t>如何成为一名好医生</a:t>
            </a:r>
            <a:endParaRPr lang="en-US" altLang="zh-CN" sz="2400" b="1" dirty="0">
              <a:solidFill>
                <a:schemeClr val="bg1"/>
              </a:solidFill>
              <a:latin typeface="宋体" charset="-122"/>
              <a:sym typeface="Calibri" pitchFamily="34" charset="0"/>
            </a:endParaRPr>
          </a:p>
        </p:txBody>
      </p:sp>
    </p:spTree>
    <p:extLst>
      <p:ext uri="{BB962C8B-B14F-4D97-AF65-F5344CB8AC3E}">
        <p14:creationId xmlns:p14="http://schemas.microsoft.com/office/powerpoint/2010/main" val="2200654622"/>
      </p:ext>
    </p:extLst>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82011" y="2125784"/>
            <a:ext cx="5298102" cy="3744230"/>
          </a:xfrm>
          <a:prstGeom prst="rect">
            <a:avLst/>
          </a:prstGeom>
        </p:spPr>
        <p:txBody>
          <a:bodyPr wrap="square">
            <a:spAutoFit/>
          </a:bodyPr>
          <a:lstStyle/>
          <a:p>
            <a:pPr marL="342900" indent="-342900">
              <a:lnSpc>
                <a:spcPts val="3200"/>
              </a:lnSpc>
              <a:buFont typeface="Arial" panose="020B0604020202020204" pitchFamily="34" charset="0"/>
              <a:buChar char="•"/>
            </a:pPr>
            <a:r>
              <a:rPr lang="zh-CN" altLang="zh-CN" sz="2200" b="1" dirty="0"/>
              <a:t>新的医学模式与社会、人文及其他自然科学交叉、融合，涉及生物科学、心理学和社会科学领域，这是自然科学和社会科学在发展中相互渗透、相互融合的</a:t>
            </a:r>
            <a:r>
              <a:rPr lang="zh-CN" altLang="zh-CN" sz="2200" b="1" dirty="0" smtClean="0"/>
              <a:t>结果</a:t>
            </a:r>
            <a:r>
              <a:rPr lang="zh-CN" altLang="en-US" sz="2200" b="1" dirty="0" smtClean="0"/>
              <a:t>。</a:t>
            </a:r>
            <a:endParaRPr lang="en-US" altLang="zh-CN" sz="2200" b="1" dirty="0" smtClean="0"/>
          </a:p>
          <a:p>
            <a:pPr marL="342900" indent="-342900">
              <a:lnSpc>
                <a:spcPts val="3200"/>
              </a:lnSpc>
              <a:buFont typeface="Arial" panose="020B0604020202020204" pitchFamily="34" charset="0"/>
              <a:buChar char="•"/>
            </a:pPr>
            <a:r>
              <a:rPr lang="en-US" altLang="zh-CN" sz="2200" b="1" dirty="0" smtClean="0"/>
              <a:t> </a:t>
            </a:r>
            <a:r>
              <a:rPr lang="zh-CN" altLang="zh-CN" sz="2200" b="1" dirty="0" smtClean="0"/>
              <a:t>从</a:t>
            </a:r>
            <a:r>
              <a:rPr lang="zh-CN" altLang="zh-CN" sz="2200" b="1" dirty="0"/>
              <a:t>心理、社会、环境等多角度研究疾病的发生和发展，好</a:t>
            </a:r>
            <a:r>
              <a:rPr lang="zh-CN" altLang="zh-CN" sz="2200" b="1" dirty="0" smtClean="0"/>
              <a:t>医生具有</a:t>
            </a:r>
            <a:r>
              <a:rPr lang="zh-CN" altLang="zh-CN" sz="2200" b="1" dirty="0"/>
              <a:t>人文科学知识与素养，成为具有广博知识和技能的“多面手”。</a:t>
            </a:r>
          </a:p>
        </p:txBody>
      </p:sp>
      <p:sp>
        <p:nvSpPr>
          <p:cNvPr id="3" name="矩形 2"/>
          <p:cNvSpPr/>
          <p:nvPr/>
        </p:nvSpPr>
        <p:spPr>
          <a:xfrm>
            <a:off x="2707426" y="1073007"/>
            <a:ext cx="3480440" cy="1733808"/>
          </a:xfrm>
          <a:prstGeom prst="rect">
            <a:avLst/>
          </a:prstGeom>
        </p:spPr>
        <p:txBody>
          <a:bodyPr wrap="none">
            <a:spAutoFit/>
          </a:bodyPr>
          <a:lstStyle/>
          <a:p>
            <a:pPr>
              <a:lnSpc>
                <a:spcPts val="3200"/>
              </a:lnSpc>
            </a:pPr>
            <a:r>
              <a:rPr lang="zh-CN" altLang="zh-CN" sz="3200" b="1" dirty="0" smtClean="0">
                <a:solidFill>
                  <a:srgbClr val="FF0000"/>
                </a:solidFill>
              </a:rPr>
              <a:t>注重</a:t>
            </a:r>
            <a:r>
              <a:rPr lang="zh-CN" altLang="zh-CN" sz="3200" b="1" dirty="0">
                <a:solidFill>
                  <a:srgbClr val="FF0000"/>
                </a:solidFill>
              </a:rPr>
              <a:t>个人素养修炼</a:t>
            </a:r>
            <a:endParaRPr lang="zh-CN" altLang="en-US" sz="3200" b="1" dirty="0">
              <a:solidFill>
                <a:srgbClr val="FF0000"/>
              </a:solidFill>
            </a:endParaRPr>
          </a:p>
          <a:p>
            <a:pPr lvl="0">
              <a:lnSpc>
                <a:spcPts val="3200"/>
              </a:lnSpc>
            </a:pPr>
            <a:endParaRPr lang="zh-CN" altLang="zh-CN" sz="3600" b="1" dirty="0" smtClean="0">
              <a:solidFill>
                <a:srgbClr val="FF0000"/>
              </a:solidFill>
            </a:endParaRPr>
          </a:p>
          <a:p>
            <a:pPr>
              <a:lnSpc>
                <a:spcPts val="3200"/>
              </a:lnSpc>
            </a:pPr>
            <a:r>
              <a:rPr lang="zh-CN" altLang="zh-CN" sz="3600" b="1" dirty="0" smtClean="0">
                <a:solidFill>
                  <a:srgbClr val="FF0000"/>
                </a:solidFill>
              </a:rPr>
              <a:t> </a:t>
            </a:r>
          </a:p>
          <a:p>
            <a:pPr lvl="0">
              <a:lnSpc>
                <a:spcPts val="3200"/>
              </a:lnSpc>
            </a:pPr>
            <a:endParaRPr lang="zh-CN" altLang="zh-CN" sz="3600" b="1" dirty="0">
              <a:solidFill>
                <a:srgbClr val="FF0000"/>
              </a:solidFill>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0112" y="2383044"/>
            <a:ext cx="3307434" cy="3528392"/>
          </a:xfrm>
          <a:prstGeom prst="rect">
            <a:avLst/>
          </a:prstGeom>
        </p:spPr>
      </p:pic>
      <p:sp>
        <p:nvSpPr>
          <p:cNvPr id="5" name="TextBox 4"/>
          <p:cNvSpPr txBox="1"/>
          <p:nvPr/>
        </p:nvSpPr>
        <p:spPr>
          <a:xfrm>
            <a:off x="2963105" y="-27384"/>
            <a:ext cx="2969083" cy="646331"/>
          </a:xfrm>
          <a:prstGeom prst="rect">
            <a:avLst/>
          </a:prstGeom>
          <a:noFill/>
        </p:spPr>
        <p:txBody>
          <a:bodyPr wrap="none" rtlCol="0">
            <a:spAutoFit/>
          </a:bodyPr>
          <a:lstStyle/>
          <a:p>
            <a:pPr>
              <a:lnSpc>
                <a:spcPct val="150000"/>
              </a:lnSpc>
            </a:pPr>
            <a:r>
              <a:rPr lang="zh-CN" altLang="en-US" sz="2400" b="1" dirty="0" smtClean="0">
                <a:solidFill>
                  <a:schemeClr val="bg1"/>
                </a:solidFill>
                <a:latin typeface="宋体" charset="-122"/>
                <a:sym typeface="Calibri" pitchFamily="34" charset="0"/>
              </a:rPr>
              <a:t>如何成为一名好医生</a:t>
            </a:r>
            <a:endParaRPr lang="en-US" altLang="zh-CN" sz="2400" b="1" dirty="0">
              <a:solidFill>
                <a:schemeClr val="bg1"/>
              </a:solidFill>
              <a:latin typeface="宋体" charset="-122"/>
              <a:sym typeface="Calibri" pitchFamily="34" charset="0"/>
            </a:endParaRPr>
          </a:p>
        </p:txBody>
      </p:sp>
    </p:spTree>
    <p:extLst>
      <p:ext uri="{BB962C8B-B14F-4D97-AF65-F5344CB8AC3E}">
        <p14:creationId xmlns:p14="http://schemas.microsoft.com/office/powerpoint/2010/main" val="316457116"/>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340768"/>
            <a:ext cx="7758862" cy="4193520"/>
          </a:xfrm>
          <a:prstGeom prst="rect">
            <a:avLst/>
          </a:prstGeom>
          <a:noFill/>
        </p:spPr>
        <p:txBody>
          <a:bodyPr wrap="square" rtlCol="0">
            <a:spAutoFit/>
          </a:bodyPr>
          <a:lstStyle/>
          <a:p>
            <a:pPr>
              <a:lnSpc>
                <a:spcPct val="150000"/>
              </a:lnSpc>
            </a:pPr>
            <a:r>
              <a:rPr lang="en-US" altLang="zh-CN" b="1" dirty="0" smtClean="0"/>
              <a:t>       2016</a:t>
            </a:r>
            <a:r>
              <a:rPr lang="zh-CN" altLang="en-US" b="1" dirty="0" smtClean="0"/>
              <a:t>年</a:t>
            </a:r>
            <a:r>
              <a:rPr lang="en-US" altLang="zh-CN" b="1" dirty="0" smtClean="0"/>
              <a:t>11</a:t>
            </a:r>
            <a:r>
              <a:rPr lang="zh-CN" altLang="en-US" b="1" dirty="0" smtClean="0"/>
              <a:t>月</a:t>
            </a:r>
            <a:r>
              <a:rPr lang="en-US" altLang="zh-CN" b="1" dirty="0" smtClean="0"/>
              <a:t>8</a:t>
            </a:r>
            <a:r>
              <a:rPr lang="zh-CN" altLang="en-US" b="1" dirty="0" smtClean="0"/>
              <a:t>日，中央</a:t>
            </a:r>
            <a:r>
              <a:rPr lang="zh-CN" altLang="en-US" b="1" dirty="0"/>
              <a:t>发布</a:t>
            </a:r>
            <a:r>
              <a:rPr lang="en-US" altLang="zh-CN" b="1" dirty="0" smtClean="0">
                <a:solidFill>
                  <a:srgbClr val="FF0000"/>
                </a:solidFill>
              </a:rPr>
              <a:t>《</a:t>
            </a:r>
            <a:r>
              <a:rPr lang="zh-CN" altLang="en-US" b="1" dirty="0" smtClean="0">
                <a:solidFill>
                  <a:srgbClr val="FF0000"/>
                </a:solidFill>
              </a:rPr>
              <a:t>国务院深化医药卫生体制改革领导小组关于进一步推广深化医药卫生体制改革经验的若干意见</a:t>
            </a:r>
            <a:r>
              <a:rPr lang="en-US" altLang="zh-CN" b="1" dirty="0" smtClean="0">
                <a:solidFill>
                  <a:srgbClr val="FF0000"/>
                </a:solidFill>
              </a:rPr>
              <a:t>》</a:t>
            </a:r>
          </a:p>
          <a:p>
            <a:pPr marL="285750" indent="-285750">
              <a:lnSpc>
                <a:spcPct val="150000"/>
              </a:lnSpc>
              <a:buFont typeface="Wingdings" panose="05000000000000000000" pitchFamily="2" charset="2"/>
              <a:buChar char="u"/>
            </a:pPr>
            <a:r>
              <a:rPr lang="en-US" altLang="zh-CN" b="1" dirty="0" smtClean="0"/>
              <a:t>1. </a:t>
            </a:r>
            <a:r>
              <a:rPr lang="zh-CN" altLang="en-US" b="1" dirty="0" smtClean="0"/>
              <a:t>建立强有力的领导体制和医疗</a:t>
            </a:r>
            <a:r>
              <a:rPr lang="en-US" altLang="zh-CN" b="1" dirty="0" smtClean="0"/>
              <a:t>.</a:t>
            </a:r>
            <a:r>
              <a:rPr lang="zh-CN" altLang="en-US" b="1" dirty="0" smtClean="0"/>
              <a:t>医保</a:t>
            </a:r>
            <a:r>
              <a:rPr lang="en-US" altLang="zh-CN" b="1" dirty="0" smtClean="0"/>
              <a:t>.</a:t>
            </a:r>
            <a:r>
              <a:rPr lang="zh-CN" altLang="en-US" b="1" dirty="0" smtClean="0"/>
              <a:t>医药“三医”联动工作机制</a:t>
            </a:r>
            <a:endParaRPr lang="en-US" altLang="zh-CN" b="1" dirty="0"/>
          </a:p>
          <a:p>
            <a:pPr marL="285750" indent="-285750">
              <a:lnSpc>
                <a:spcPct val="150000"/>
              </a:lnSpc>
              <a:buFont typeface="Wingdings" panose="05000000000000000000" pitchFamily="2" charset="2"/>
              <a:buChar char="u"/>
            </a:pPr>
            <a:r>
              <a:rPr lang="en-US" altLang="zh-CN" b="1" dirty="0" smtClean="0"/>
              <a:t>2. </a:t>
            </a:r>
            <a:r>
              <a:rPr lang="zh-CN" altLang="en-US" b="1" dirty="0" smtClean="0"/>
              <a:t>破除以药补医，建立健全公立医院运行新机制</a:t>
            </a:r>
            <a:endParaRPr lang="en-US" altLang="zh-CN" b="1" dirty="0"/>
          </a:p>
          <a:p>
            <a:pPr marL="285750" indent="-285750">
              <a:lnSpc>
                <a:spcPct val="150000"/>
              </a:lnSpc>
              <a:buFont typeface="Wingdings" panose="05000000000000000000" pitchFamily="2" charset="2"/>
              <a:buChar char="u"/>
            </a:pPr>
            <a:r>
              <a:rPr lang="en-US" altLang="zh-CN" b="1" dirty="0" smtClean="0"/>
              <a:t>3. </a:t>
            </a:r>
            <a:r>
              <a:rPr lang="zh-CN" altLang="en-US" b="1" dirty="0" smtClean="0"/>
              <a:t>发挥医保经办基础性作用，加强对医疗服务的外部制约</a:t>
            </a:r>
            <a:endParaRPr lang="en-US" altLang="zh-CN" b="1" dirty="0"/>
          </a:p>
          <a:p>
            <a:pPr marL="285750" indent="-285750">
              <a:lnSpc>
                <a:spcPct val="150000"/>
              </a:lnSpc>
              <a:buFont typeface="Wingdings" panose="05000000000000000000" pitchFamily="2" charset="2"/>
              <a:buChar char="u"/>
            </a:pPr>
            <a:r>
              <a:rPr lang="en-US" altLang="zh-CN" b="1" dirty="0" smtClean="0"/>
              <a:t>4. </a:t>
            </a:r>
            <a:r>
              <a:rPr lang="zh-CN" altLang="en-US" b="1" dirty="0" smtClean="0"/>
              <a:t>推进政事分开</a:t>
            </a:r>
            <a:r>
              <a:rPr lang="en-US" altLang="zh-CN" b="1" dirty="0" smtClean="0"/>
              <a:t>,</a:t>
            </a:r>
            <a:r>
              <a:rPr lang="zh-CN" altLang="en-US" b="1" dirty="0" smtClean="0"/>
              <a:t>管办分离，建议现代医院管理制度</a:t>
            </a:r>
            <a:endParaRPr lang="en-US" altLang="zh-CN" b="1" dirty="0"/>
          </a:p>
          <a:p>
            <a:pPr marL="285750" indent="-285750">
              <a:lnSpc>
                <a:spcPct val="150000"/>
              </a:lnSpc>
              <a:buFont typeface="Wingdings" panose="05000000000000000000" pitchFamily="2" charset="2"/>
              <a:buChar char="u"/>
            </a:pPr>
            <a:r>
              <a:rPr lang="en-US" altLang="zh-CN" b="1" dirty="0" smtClean="0"/>
              <a:t>5. </a:t>
            </a:r>
            <a:r>
              <a:rPr lang="zh-CN" altLang="en-US" b="1" dirty="0" smtClean="0"/>
              <a:t>建立符合行业特点的人事薪酬制度，调动医务人员积极性</a:t>
            </a:r>
            <a:endParaRPr lang="en-US" altLang="zh-CN" b="1" dirty="0"/>
          </a:p>
          <a:p>
            <a:pPr marL="285750" indent="-285750">
              <a:lnSpc>
                <a:spcPct val="150000"/>
              </a:lnSpc>
              <a:buFont typeface="Wingdings" panose="05000000000000000000" pitchFamily="2" charset="2"/>
              <a:buChar char="u"/>
            </a:pPr>
            <a:r>
              <a:rPr lang="en-US" altLang="zh-CN" b="1" dirty="0" smtClean="0">
                <a:solidFill>
                  <a:srgbClr val="FF0000"/>
                </a:solidFill>
              </a:rPr>
              <a:t>6. </a:t>
            </a:r>
            <a:r>
              <a:rPr lang="zh-CN" altLang="en-US" b="1" dirty="0" smtClean="0">
                <a:solidFill>
                  <a:srgbClr val="FF0000"/>
                </a:solidFill>
              </a:rPr>
              <a:t>以家庭医生签约服务和医联体为重要抓手，加快分级诊疗制度建设</a:t>
            </a:r>
            <a:endParaRPr lang="en-US" altLang="zh-CN" b="1" dirty="0" smtClean="0">
              <a:solidFill>
                <a:srgbClr val="FF0000"/>
              </a:solidFill>
            </a:endParaRPr>
          </a:p>
          <a:p>
            <a:pPr marL="285750" indent="-285750">
              <a:lnSpc>
                <a:spcPct val="150000"/>
              </a:lnSpc>
              <a:buFont typeface="Wingdings" panose="05000000000000000000" pitchFamily="2" charset="2"/>
              <a:buChar char="u"/>
            </a:pPr>
            <a:r>
              <a:rPr lang="en-US" altLang="zh-CN" b="1" dirty="0" smtClean="0"/>
              <a:t>7. </a:t>
            </a:r>
            <a:r>
              <a:rPr lang="zh-CN" altLang="en-US" b="1" dirty="0" smtClean="0"/>
              <a:t>充分利用互联网技术，改善群众就医体验</a:t>
            </a:r>
            <a:endParaRPr lang="en-US" altLang="zh-CN" b="1" dirty="0"/>
          </a:p>
          <a:p>
            <a:pPr marL="285750" indent="-285750">
              <a:lnSpc>
                <a:spcPct val="150000"/>
              </a:lnSpc>
              <a:buFont typeface="Wingdings" panose="05000000000000000000" pitchFamily="2" charset="2"/>
              <a:buChar char="u"/>
            </a:pPr>
            <a:r>
              <a:rPr lang="en-US" altLang="zh-CN" b="1" dirty="0" smtClean="0"/>
              <a:t>8. </a:t>
            </a:r>
            <a:r>
              <a:rPr lang="zh-CN" altLang="en-US" b="1" dirty="0" smtClean="0"/>
              <a:t>发展和规范社会办医，满足多元化医疗服务需求</a:t>
            </a:r>
            <a:endParaRPr lang="en-US" altLang="zh-CN" b="1" dirty="0" smtClean="0"/>
          </a:p>
        </p:txBody>
      </p:sp>
      <p:pic>
        <p:nvPicPr>
          <p:cNvPr id="10" name="图片 9"/>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63034" y="4509120"/>
            <a:ext cx="1728192" cy="1521561"/>
          </a:xfrm>
          <a:prstGeom prst="rect">
            <a:avLst/>
          </a:prstGeom>
          <a:ln>
            <a:noFill/>
          </a:ln>
          <a:effectLst>
            <a:outerShdw blurRad="292100" dist="139700" dir="2700000" algn="tl" rotWithShape="0">
              <a:srgbClr val="333333">
                <a:alpha val="65000"/>
              </a:srgbClr>
            </a:outerShdw>
          </a:effectLst>
        </p:spPr>
      </p:pic>
      <p:sp>
        <p:nvSpPr>
          <p:cNvPr id="12" name="虚尾箭头 11"/>
          <p:cNvSpPr/>
          <p:nvPr/>
        </p:nvSpPr>
        <p:spPr bwMode="auto">
          <a:xfrm rot="5400000">
            <a:off x="8104471" y="3908420"/>
            <a:ext cx="445318" cy="324036"/>
          </a:xfrm>
          <a:prstGeom prst="stripedRightArrow">
            <a:avLst/>
          </a:prstGeom>
          <a:solidFill>
            <a:srgbClr val="FF99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pic>
        <p:nvPicPr>
          <p:cNvPr id="13" name="图片 1"/>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3034" y="2308881"/>
            <a:ext cx="1396748" cy="129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963105" y="-27384"/>
            <a:ext cx="2040943" cy="559769"/>
          </a:xfrm>
          <a:prstGeom prst="rect">
            <a:avLst/>
          </a:prstGeom>
          <a:noFill/>
        </p:spPr>
        <p:txBody>
          <a:bodyPr wrap="none" rtlCol="0">
            <a:spAutoFit/>
          </a:bodyPr>
          <a:lstStyle/>
          <a:p>
            <a:pPr>
              <a:lnSpc>
                <a:spcPct val="150000"/>
              </a:lnSpc>
            </a:pPr>
            <a:r>
              <a:rPr lang="zh-CN" altLang="en-US" sz="2400" b="1" dirty="0">
                <a:solidFill>
                  <a:schemeClr val="bg1"/>
                </a:solidFill>
                <a:latin typeface="宋体" charset="-122"/>
              </a:rPr>
              <a:t>当前医疗环境</a:t>
            </a:r>
          </a:p>
        </p:txBody>
      </p:sp>
    </p:spTree>
    <p:extLst>
      <p:ext uri="{BB962C8B-B14F-4D97-AF65-F5344CB8AC3E}">
        <p14:creationId xmlns:p14="http://schemas.microsoft.com/office/powerpoint/2010/main" val="783750520"/>
      </p:ext>
    </p:extLst>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1988840"/>
            <a:ext cx="8568951" cy="3416320"/>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zh-CN" sz="2400" b="1" dirty="0" smtClean="0">
                <a:solidFill>
                  <a:srgbClr val="FF0000"/>
                </a:solidFill>
              </a:rPr>
              <a:t>熟悉</a:t>
            </a:r>
            <a:r>
              <a:rPr lang="zh-CN" altLang="zh-CN" sz="2400" b="1" dirty="0">
                <a:solidFill>
                  <a:srgbClr val="FF0000"/>
                </a:solidFill>
              </a:rPr>
              <a:t>医疗法律</a:t>
            </a:r>
            <a:r>
              <a:rPr lang="zh-CN" altLang="zh-CN" sz="2400" b="1" dirty="0" smtClean="0">
                <a:solidFill>
                  <a:srgbClr val="FF0000"/>
                </a:solidFill>
              </a:rPr>
              <a:t>法规</a:t>
            </a:r>
            <a:endParaRPr lang="en-US" altLang="zh-CN" sz="2400" b="1" dirty="0">
              <a:solidFill>
                <a:srgbClr val="FF0000"/>
              </a:solidFill>
            </a:endParaRPr>
          </a:p>
          <a:p>
            <a:pPr marL="285750" indent="-285750">
              <a:lnSpc>
                <a:spcPct val="150000"/>
              </a:lnSpc>
              <a:buFont typeface="Arial" panose="020B0604020202020204" pitchFamily="34" charset="0"/>
              <a:buChar char="•"/>
            </a:pPr>
            <a:r>
              <a:rPr lang="zh-CN" altLang="zh-CN" sz="2400" b="1" dirty="0" smtClean="0"/>
              <a:t>国家</a:t>
            </a:r>
            <a:r>
              <a:rPr lang="zh-CN" altLang="zh-CN" sz="2400" b="1" dirty="0"/>
              <a:t>政策及医疗法律法规，懂得国家及地方政府颁布的各种医疗法律法规、条例</a:t>
            </a:r>
            <a:r>
              <a:rPr lang="zh-CN" altLang="zh-CN" sz="2400" b="1" dirty="0" smtClean="0"/>
              <a:t>等</a:t>
            </a:r>
            <a:r>
              <a:rPr lang="zh-CN" altLang="en-US" sz="2400" b="1" dirty="0" smtClean="0"/>
              <a:t>。</a:t>
            </a:r>
            <a:endParaRPr lang="en-US" altLang="zh-CN" sz="2400" b="1" dirty="0"/>
          </a:p>
          <a:p>
            <a:pPr marL="285750" indent="-285750">
              <a:lnSpc>
                <a:spcPct val="150000"/>
              </a:lnSpc>
              <a:buFont typeface="Arial" panose="020B0604020202020204" pitchFamily="34" charset="0"/>
              <a:buChar char="•"/>
            </a:pPr>
            <a:r>
              <a:rPr lang="zh-CN" altLang="zh-CN" sz="2400" b="1" dirty="0" smtClean="0"/>
              <a:t>国家</a:t>
            </a:r>
            <a:r>
              <a:rPr lang="zh-CN" altLang="zh-CN" sz="2400" b="1" dirty="0"/>
              <a:t>颁布的《执业医师法》、《传染病防治法》、《侵权责任法》、《药品管理法》以及《医疗事故处理条例》等等</a:t>
            </a:r>
            <a:r>
              <a:rPr lang="zh-CN" altLang="zh-CN" sz="2400" b="1" dirty="0" smtClean="0"/>
              <a:t>。</a:t>
            </a:r>
            <a:endParaRPr lang="en-US" altLang="zh-CN" sz="2400" b="1" dirty="0" smtClean="0"/>
          </a:p>
          <a:p>
            <a:pPr marL="285750" indent="-285750">
              <a:lnSpc>
                <a:spcPct val="150000"/>
              </a:lnSpc>
              <a:buFont typeface="Arial" panose="020B0604020202020204" pitchFamily="34" charset="0"/>
              <a:buChar char="•"/>
            </a:pPr>
            <a:r>
              <a:rPr lang="zh-CN" altLang="en-US" sz="2400" b="1" dirty="0" smtClean="0"/>
              <a:t>医疗</a:t>
            </a:r>
            <a:r>
              <a:rPr lang="zh-CN" altLang="zh-CN" sz="2400" b="1" dirty="0" smtClean="0"/>
              <a:t>核心</a:t>
            </a:r>
            <a:r>
              <a:rPr lang="zh-CN" altLang="zh-CN" sz="2400" b="1" dirty="0"/>
              <a:t>医疗</a:t>
            </a:r>
            <a:r>
              <a:rPr lang="zh-CN" altLang="zh-CN" sz="2400" b="1" dirty="0" smtClean="0"/>
              <a:t>制度</a:t>
            </a:r>
            <a:endParaRPr lang="zh-CN" altLang="zh-CN" sz="2400" b="1" dirty="0"/>
          </a:p>
        </p:txBody>
      </p:sp>
      <p:sp>
        <p:nvSpPr>
          <p:cNvPr id="3" name="矩形 2"/>
          <p:cNvSpPr/>
          <p:nvPr/>
        </p:nvSpPr>
        <p:spPr>
          <a:xfrm>
            <a:off x="2707426" y="1124744"/>
            <a:ext cx="3480440" cy="2144177"/>
          </a:xfrm>
          <a:prstGeom prst="rect">
            <a:avLst/>
          </a:prstGeom>
        </p:spPr>
        <p:txBody>
          <a:bodyPr wrap="none">
            <a:spAutoFit/>
          </a:bodyPr>
          <a:lstStyle/>
          <a:p>
            <a:pPr>
              <a:lnSpc>
                <a:spcPts val="3200"/>
              </a:lnSpc>
            </a:pPr>
            <a:r>
              <a:rPr lang="zh-CN" altLang="zh-CN" sz="3200" b="1" dirty="0" smtClean="0">
                <a:solidFill>
                  <a:srgbClr val="FF0000"/>
                </a:solidFill>
              </a:rPr>
              <a:t>注重</a:t>
            </a:r>
            <a:r>
              <a:rPr lang="zh-CN" altLang="zh-CN" sz="3200" b="1" dirty="0">
                <a:solidFill>
                  <a:srgbClr val="FF0000"/>
                </a:solidFill>
              </a:rPr>
              <a:t>个人素养修炼</a:t>
            </a:r>
            <a:endParaRPr lang="zh-CN" altLang="en-US" sz="3200" dirty="0">
              <a:solidFill>
                <a:srgbClr val="FF0000"/>
              </a:solidFill>
            </a:endParaRPr>
          </a:p>
          <a:p>
            <a:pPr lvl="0">
              <a:lnSpc>
                <a:spcPts val="3200"/>
              </a:lnSpc>
            </a:pPr>
            <a:endParaRPr lang="zh-CN" altLang="zh-CN" sz="3600" b="1" dirty="0" smtClean="0">
              <a:solidFill>
                <a:srgbClr val="FF0000"/>
              </a:solidFill>
            </a:endParaRPr>
          </a:p>
          <a:p>
            <a:pPr>
              <a:lnSpc>
                <a:spcPts val="3200"/>
              </a:lnSpc>
            </a:pPr>
            <a:r>
              <a:rPr lang="zh-CN" altLang="zh-CN" sz="3600" b="1" dirty="0" smtClean="0">
                <a:solidFill>
                  <a:srgbClr val="FF0000"/>
                </a:solidFill>
              </a:rPr>
              <a:t> </a:t>
            </a:r>
          </a:p>
          <a:p>
            <a:pPr lvl="0">
              <a:lnSpc>
                <a:spcPts val="3200"/>
              </a:lnSpc>
            </a:pPr>
            <a:endParaRPr lang="en-US" altLang="zh-CN" sz="3600" b="1" dirty="0" smtClean="0">
              <a:solidFill>
                <a:srgbClr val="FF0000"/>
              </a:solidFill>
            </a:endParaRPr>
          </a:p>
          <a:p>
            <a:pPr lvl="0">
              <a:lnSpc>
                <a:spcPts val="3200"/>
              </a:lnSpc>
            </a:pPr>
            <a:endParaRPr lang="zh-CN" altLang="zh-CN" sz="3600" b="1" dirty="0">
              <a:solidFill>
                <a:srgbClr val="FF0000"/>
              </a:solidFill>
            </a:endParaRPr>
          </a:p>
        </p:txBody>
      </p:sp>
      <p:sp>
        <p:nvSpPr>
          <p:cNvPr id="4" name="TextBox 3"/>
          <p:cNvSpPr txBox="1"/>
          <p:nvPr/>
        </p:nvSpPr>
        <p:spPr>
          <a:xfrm>
            <a:off x="2963105" y="-27384"/>
            <a:ext cx="2969083" cy="646331"/>
          </a:xfrm>
          <a:prstGeom prst="rect">
            <a:avLst/>
          </a:prstGeom>
          <a:noFill/>
        </p:spPr>
        <p:txBody>
          <a:bodyPr wrap="none" rtlCol="0">
            <a:spAutoFit/>
          </a:bodyPr>
          <a:lstStyle/>
          <a:p>
            <a:pPr>
              <a:lnSpc>
                <a:spcPct val="150000"/>
              </a:lnSpc>
            </a:pPr>
            <a:r>
              <a:rPr lang="zh-CN" altLang="en-US" sz="2400" b="1" dirty="0" smtClean="0">
                <a:solidFill>
                  <a:schemeClr val="bg1"/>
                </a:solidFill>
                <a:latin typeface="宋体" charset="-122"/>
                <a:sym typeface="Calibri" pitchFamily="34" charset="0"/>
              </a:rPr>
              <a:t>如何成为一名好医生</a:t>
            </a:r>
            <a:endParaRPr lang="en-US" altLang="zh-CN" sz="2400" b="1" dirty="0">
              <a:solidFill>
                <a:schemeClr val="bg1"/>
              </a:solidFill>
              <a:latin typeface="宋体" charset="-122"/>
              <a:sym typeface="Calibri" pitchFamily="34" charset="0"/>
            </a:endParaRPr>
          </a:p>
        </p:txBody>
      </p:sp>
    </p:spTree>
    <p:extLst>
      <p:ext uri="{BB962C8B-B14F-4D97-AF65-F5344CB8AC3E}">
        <p14:creationId xmlns:p14="http://schemas.microsoft.com/office/powerpoint/2010/main" val="3373879302"/>
      </p:ext>
    </p:extLst>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41941" y="2636912"/>
            <a:ext cx="5941204" cy="1947649"/>
          </a:xfrm>
          <a:prstGeom prst="rect">
            <a:avLst/>
          </a:prstGeom>
          <a:noFill/>
        </p:spPr>
        <p:txBody>
          <a:bodyPr wrap="square" rtlCol="0" anchor="t">
            <a:spAutoFit/>
          </a:bodyPr>
          <a:lstStyle/>
          <a:p>
            <a:pPr>
              <a:lnSpc>
                <a:spcPct val="150000"/>
              </a:lnSpc>
            </a:pPr>
            <a:r>
              <a:rPr lang="zh-CN" altLang="en-US" sz="2800" b="1" dirty="0" smtClean="0">
                <a:sym typeface="+mn-ea"/>
              </a:rPr>
              <a:t>执</a:t>
            </a:r>
            <a:r>
              <a:rPr lang="zh-CN" altLang="en-US" sz="2800" b="1" dirty="0">
                <a:sym typeface="+mn-ea"/>
              </a:rPr>
              <a:t>业医师</a:t>
            </a:r>
            <a:r>
              <a:rPr lang="zh-CN" altLang="en-US" sz="2800" b="1" dirty="0" smtClean="0">
                <a:sym typeface="+mn-ea"/>
              </a:rPr>
              <a:t>法  </a:t>
            </a:r>
            <a:endParaRPr lang="en-US" altLang="zh-CN" sz="2800" b="1" dirty="0" smtClean="0">
              <a:sym typeface="+mn-ea"/>
            </a:endParaRPr>
          </a:p>
          <a:p>
            <a:pPr>
              <a:lnSpc>
                <a:spcPct val="150000"/>
              </a:lnSpc>
            </a:pPr>
            <a:r>
              <a:rPr lang="zh-CN" altLang="en-US" sz="2800" b="1" dirty="0" smtClean="0">
                <a:solidFill>
                  <a:srgbClr val="FF0000"/>
                </a:solidFill>
                <a:latin typeface="宋体" panose="02010600030101010101" pitchFamily="2" charset="-122"/>
              </a:rPr>
              <a:t>职业资格、执业规则、义务与职责</a:t>
            </a:r>
            <a:r>
              <a:rPr lang="en-US" altLang="zh-CN" sz="2800" b="1" dirty="0" smtClean="0">
                <a:solidFill>
                  <a:srgbClr val="FF0000"/>
                </a:solidFill>
                <a:latin typeface="宋体" panose="02010600030101010101" pitchFamily="2" charset="-122"/>
              </a:rPr>
              <a:t>…</a:t>
            </a:r>
            <a:r>
              <a:rPr lang="zh-CN" altLang="en-US" sz="2800" b="1" dirty="0" smtClean="0">
                <a:solidFill>
                  <a:srgbClr val="FF0000"/>
                </a:solidFill>
                <a:sym typeface="+mn-ea"/>
              </a:rPr>
              <a:t/>
            </a:r>
            <a:br>
              <a:rPr lang="zh-CN" altLang="en-US" sz="2800" b="1" dirty="0" smtClean="0">
                <a:solidFill>
                  <a:srgbClr val="FF0000"/>
                </a:solidFill>
                <a:sym typeface="+mn-ea"/>
              </a:rPr>
            </a:br>
            <a:r>
              <a:rPr lang="zh-CN" altLang="en-US" sz="2800" b="1" dirty="0" smtClean="0">
                <a:sym typeface="+mn-ea"/>
              </a:rPr>
              <a:t>医疗</a:t>
            </a:r>
            <a:r>
              <a:rPr lang="zh-CN" altLang="en-US" sz="2800" b="1" dirty="0">
                <a:sym typeface="+mn-ea"/>
              </a:rPr>
              <a:t>事故处理条例</a:t>
            </a:r>
            <a:endParaRPr lang="zh-CN" altLang="en-US" sz="2800" b="1" dirty="0"/>
          </a:p>
        </p:txBody>
      </p:sp>
      <p:sp>
        <p:nvSpPr>
          <p:cNvPr id="4" name="矩形 3"/>
          <p:cNvSpPr/>
          <p:nvPr/>
        </p:nvSpPr>
        <p:spPr>
          <a:xfrm>
            <a:off x="1115616" y="1124744"/>
            <a:ext cx="6984776" cy="502702"/>
          </a:xfrm>
          <a:prstGeom prst="rect">
            <a:avLst/>
          </a:prstGeom>
        </p:spPr>
        <p:txBody>
          <a:bodyPr wrap="square">
            <a:spAutoFit/>
          </a:bodyPr>
          <a:lstStyle/>
          <a:p>
            <a:pPr>
              <a:lnSpc>
                <a:spcPts val="3200"/>
              </a:lnSpc>
            </a:pPr>
            <a:r>
              <a:rPr lang="en-US" altLang="zh-CN" sz="3200" b="1" dirty="0" smtClean="0">
                <a:solidFill>
                  <a:srgbClr val="FF0000"/>
                </a:solidFill>
              </a:rPr>
              <a:t>              </a:t>
            </a:r>
            <a:r>
              <a:rPr lang="zh-CN" altLang="zh-CN" sz="3200" b="1" dirty="0" smtClean="0">
                <a:solidFill>
                  <a:srgbClr val="FF0000"/>
                </a:solidFill>
              </a:rPr>
              <a:t>注重</a:t>
            </a:r>
            <a:r>
              <a:rPr lang="zh-CN" altLang="zh-CN" sz="3200" b="1" dirty="0">
                <a:solidFill>
                  <a:srgbClr val="FF0000"/>
                </a:solidFill>
              </a:rPr>
              <a:t>个人素养</a:t>
            </a:r>
            <a:r>
              <a:rPr lang="zh-CN" altLang="zh-CN" sz="3200" b="1" dirty="0" smtClean="0">
                <a:solidFill>
                  <a:srgbClr val="FF0000"/>
                </a:solidFill>
              </a:rPr>
              <a:t>修炼</a:t>
            </a:r>
          </a:p>
        </p:txBody>
      </p:sp>
      <p:sp>
        <p:nvSpPr>
          <p:cNvPr id="5" name="TextBox 4"/>
          <p:cNvSpPr txBox="1"/>
          <p:nvPr/>
        </p:nvSpPr>
        <p:spPr>
          <a:xfrm>
            <a:off x="2963105" y="-27384"/>
            <a:ext cx="2969083" cy="646331"/>
          </a:xfrm>
          <a:prstGeom prst="rect">
            <a:avLst/>
          </a:prstGeom>
          <a:noFill/>
        </p:spPr>
        <p:txBody>
          <a:bodyPr wrap="none" rtlCol="0">
            <a:spAutoFit/>
          </a:bodyPr>
          <a:lstStyle/>
          <a:p>
            <a:pPr>
              <a:lnSpc>
                <a:spcPct val="150000"/>
              </a:lnSpc>
            </a:pPr>
            <a:r>
              <a:rPr lang="zh-CN" altLang="en-US" sz="2400" b="1" dirty="0" smtClean="0">
                <a:solidFill>
                  <a:schemeClr val="bg1"/>
                </a:solidFill>
                <a:latin typeface="宋体" charset="-122"/>
                <a:sym typeface="Calibri" pitchFamily="34" charset="0"/>
              </a:rPr>
              <a:t>如何成为一名好医生</a:t>
            </a:r>
            <a:endParaRPr lang="en-US" altLang="zh-CN" sz="2400" b="1" dirty="0">
              <a:solidFill>
                <a:schemeClr val="bg1"/>
              </a:solidFill>
              <a:latin typeface="宋体" charset="-122"/>
              <a:sym typeface="Calibri" pitchFamily="34" charset="0"/>
            </a:endParaRPr>
          </a:p>
        </p:txBody>
      </p:sp>
      <p:sp>
        <p:nvSpPr>
          <p:cNvPr id="9" name="文本框 8"/>
          <p:cNvSpPr txBox="1"/>
          <p:nvPr/>
        </p:nvSpPr>
        <p:spPr>
          <a:xfrm>
            <a:off x="641941" y="2133243"/>
            <a:ext cx="4680520" cy="800219"/>
          </a:xfrm>
          <a:prstGeom prst="rect">
            <a:avLst/>
          </a:prstGeom>
          <a:noFill/>
        </p:spPr>
        <p:txBody>
          <a:bodyPr wrap="square" rtlCol="0">
            <a:spAutoFit/>
          </a:bodyPr>
          <a:lstStyle/>
          <a:p>
            <a:r>
              <a:rPr lang="zh-CN" altLang="zh-CN" sz="2800" b="1" dirty="0">
                <a:solidFill>
                  <a:srgbClr val="FF0000"/>
                </a:solidFill>
              </a:rPr>
              <a:t>卫生部法律法规和部门规章</a:t>
            </a:r>
            <a:endParaRPr lang="en-US" altLang="zh-CN" sz="2800" b="1" dirty="0">
              <a:solidFill>
                <a:srgbClr val="FF0000"/>
              </a:solidFill>
            </a:endParaRPr>
          </a:p>
          <a:p>
            <a:endParaRPr lang="zh-CN" altLang="en-US" dirty="0"/>
          </a:p>
        </p:txBody>
      </p:sp>
    </p:spTree>
    <p:extLst>
      <p:ext uri="{BB962C8B-B14F-4D97-AF65-F5344CB8AC3E}">
        <p14:creationId xmlns:p14="http://schemas.microsoft.com/office/powerpoint/2010/main" val="24779378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标题 27649"/>
          <p:cNvSpPr>
            <a:spLocks noGrp="1"/>
          </p:cNvSpPr>
          <p:nvPr>
            <p:ph type="title"/>
          </p:nvPr>
        </p:nvSpPr>
        <p:spPr>
          <a:xfrm>
            <a:off x="-2340768" y="908720"/>
            <a:ext cx="11377264" cy="1143000"/>
          </a:xfrm>
        </p:spPr>
        <p:txBody>
          <a:bodyPr anchor="b"/>
          <a:lstStyle/>
          <a:p>
            <a:r>
              <a:rPr lang="en-US" altLang="zh-CN" sz="4800" b="1" dirty="0">
                <a:solidFill>
                  <a:srgbClr val="C00000"/>
                </a:solidFill>
                <a:uFillTx/>
                <a:latin typeface="宋体" panose="02010600030101010101" pitchFamily="2" charset="-122"/>
                <a:sym typeface="+mn-ea"/>
              </a:rPr>
              <a:t>        </a:t>
            </a:r>
            <a:r>
              <a:rPr lang="zh-CN" altLang="en-US" b="1" dirty="0">
                <a:solidFill>
                  <a:srgbClr val="C00000"/>
                </a:solidFill>
                <a:uFillTx/>
                <a:latin typeface="宋体" panose="02010600030101010101" pitchFamily="2" charset="-122"/>
                <a:sym typeface="+mn-ea"/>
              </a:rPr>
              <a:t>中华人民共和国执业医师法</a:t>
            </a:r>
          </a:p>
        </p:txBody>
      </p:sp>
      <p:sp>
        <p:nvSpPr>
          <p:cNvPr id="23554" name="文本占位符 27650"/>
          <p:cNvSpPr>
            <a:spLocks noGrp="1"/>
          </p:cNvSpPr>
          <p:nvPr>
            <p:ph idx="1"/>
          </p:nvPr>
        </p:nvSpPr>
        <p:spPr>
          <a:xfrm>
            <a:off x="104246" y="2132856"/>
            <a:ext cx="8686800" cy="4525963"/>
          </a:xfrm>
        </p:spPr>
        <p:txBody>
          <a:bodyPr anchor="t"/>
          <a:lstStyle/>
          <a:p>
            <a:pPr>
              <a:lnSpc>
                <a:spcPct val="120000"/>
              </a:lnSpc>
            </a:pPr>
            <a:endParaRPr lang="zh-CN" altLang="en-US" sz="2400" b="1" dirty="0">
              <a:latin typeface="宋体" panose="02010600030101010101" pitchFamily="2" charset="-122"/>
            </a:endParaRPr>
          </a:p>
          <a:p>
            <a:pPr>
              <a:lnSpc>
                <a:spcPct val="120000"/>
              </a:lnSpc>
            </a:pPr>
            <a:r>
              <a:rPr lang="zh-CN" altLang="en-US" sz="2400" b="1" dirty="0">
                <a:latin typeface="宋体" panose="02010600030101010101" pitchFamily="2" charset="-122"/>
              </a:rPr>
              <a:t>第十四条　</a:t>
            </a:r>
            <a:endParaRPr lang="en-US" altLang="zh-CN" sz="2400" b="1" dirty="0" smtClean="0">
              <a:latin typeface="宋体" panose="02010600030101010101" pitchFamily="2" charset="-122"/>
            </a:endParaRPr>
          </a:p>
          <a:p>
            <a:pPr marL="0" indent="0">
              <a:lnSpc>
                <a:spcPct val="120000"/>
              </a:lnSpc>
              <a:buNone/>
            </a:pPr>
            <a:r>
              <a:rPr lang="en-US" altLang="zh-CN" sz="2400" b="1" dirty="0">
                <a:latin typeface="宋体" panose="02010600030101010101" pitchFamily="2" charset="-122"/>
              </a:rPr>
              <a:t> </a:t>
            </a:r>
            <a:r>
              <a:rPr lang="en-US" altLang="zh-CN" sz="2400" b="1" dirty="0" smtClean="0">
                <a:latin typeface="宋体" panose="02010600030101010101" pitchFamily="2" charset="-122"/>
              </a:rPr>
              <a:t>     </a:t>
            </a:r>
            <a:r>
              <a:rPr lang="zh-CN" altLang="en-US" sz="2400" dirty="0" smtClean="0">
                <a:latin typeface="宋体" panose="02010600030101010101" pitchFamily="2" charset="-122"/>
              </a:rPr>
              <a:t>医师</a:t>
            </a:r>
            <a:r>
              <a:rPr lang="zh-CN" altLang="en-US" sz="2400" dirty="0">
                <a:latin typeface="宋体" panose="02010600030101010101" pitchFamily="2" charset="-122"/>
              </a:rPr>
              <a:t>经注册后，可以在医疗、预防、保健机构</a:t>
            </a:r>
            <a:r>
              <a:rPr lang="zh-CN" altLang="en-US" sz="2400" dirty="0" smtClean="0">
                <a:latin typeface="宋体" panose="02010600030101010101" pitchFamily="2" charset="-122"/>
              </a:rPr>
              <a:t>中        按照</a:t>
            </a:r>
            <a:r>
              <a:rPr lang="zh-CN" altLang="en-US" sz="2400" dirty="0">
                <a:latin typeface="宋体" panose="02010600030101010101" pitchFamily="2" charset="-122"/>
              </a:rPr>
              <a:t>注册的执业地点、执业类别、执业范围执业，从事相应的医疗、预防、保健业务。</a:t>
            </a:r>
          </a:p>
          <a:p>
            <a:pPr>
              <a:lnSpc>
                <a:spcPct val="120000"/>
              </a:lnSpc>
              <a:buNone/>
            </a:pPr>
            <a:r>
              <a:rPr lang="zh-CN" altLang="en-US" sz="2400" dirty="0">
                <a:latin typeface="宋体" panose="02010600030101010101" pitchFamily="2" charset="-122"/>
              </a:rPr>
              <a:t>　　  </a:t>
            </a:r>
            <a:r>
              <a:rPr lang="zh-CN" altLang="en-US" sz="2400" dirty="0" smtClean="0">
                <a:latin typeface="宋体" panose="02010600030101010101" pitchFamily="2" charset="-122"/>
              </a:rPr>
              <a:t>未经</a:t>
            </a:r>
            <a:r>
              <a:rPr lang="zh-CN" altLang="en-US" sz="2400" dirty="0">
                <a:latin typeface="宋体" panose="02010600030101010101" pitchFamily="2" charset="-122"/>
              </a:rPr>
              <a:t>医师注册取得执业证书，不得从事医师执业活动。</a:t>
            </a:r>
          </a:p>
          <a:p>
            <a:endParaRPr lang="zh-CN" altLang="en-US" sz="2800" dirty="0">
              <a:latin typeface="宋体" panose="02010600030101010101" pitchFamily="2" charset="-122"/>
            </a:endParaRPr>
          </a:p>
        </p:txBody>
      </p:sp>
      <p:sp>
        <p:nvSpPr>
          <p:cNvPr id="4" name="TextBox 3"/>
          <p:cNvSpPr txBox="1"/>
          <p:nvPr/>
        </p:nvSpPr>
        <p:spPr>
          <a:xfrm>
            <a:off x="2963105" y="-27384"/>
            <a:ext cx="2969083" cy="646331"/>
          </a:xfrm>
          <a:prstGeom prst="rect">
            <a:avLst/>
          </a:prstGeom>
          <a:noFill/>
        </p:spPr>
        <p:txBody>
          <a:bodyPr wrap="none" rtlCol="0">
            <a:spAutoFit/>
          </a:bodyPr>
          <a:lstStyle/>
          <a:p>
            <a:pPr>
              <a:lnSpc>
                <a:spcPct val="150000"/>
              </a:lnSpc>
            </a:pPr>
            <a:r>
              <a:rPr lang="zh-CN" altLang="en-US" sz="2400" b="1" dirty="0" smtClean="0">
                <a:solidFill>
                  <a:schemeClr val="bg1"/>
                </a:solidFill>
                <a:latin typeface="宋体" charset="-122"/>
                <a:sym typeface="Calibri" pitchFamily="34" charset="0"/>
              </a:rPr>
              <a:t>如何成为一名好医生</a:t>
            </a:r>
            <a:endParaRPr lang="en-US" altLang="zh-CN" sz="2400" b="1" dirty="0">
              <a:solidFill>
                <a:schemeClr val="bg1"/>
              </a:solidFill>
              <a:latin typeface="宋体" charset="-122"/>
              <a:sym typeface="Calibri" pitchFamily="34" charset="0"/>
            </a:endParaRPr>
          </a:p>
        </p:txBody>
      </p:sp>
    </p:spTree>
    <p:extLst>
      <p:ext uri="{BB962C8B-B14F-4D97-AF65-F5344CB8AC3E}">
        <p14:creationId xmlns:p14="http://schemas.microsoft.com/office/powerpoint/2010/main" val="4220780558"/>
      </p:ext>
    </p:extLst>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文本占位符 37890"/>
          <p:cNvSpPr>
            <a:spLocks noGrp="1"/>
          </p:cNvSpPr>
          <p:nvPr>
            <p:ph idx="4294967295"/>
          </p:nvPr>
        </p:nvSpPr>
        <p:spPr>
          <a:xfrm>
            <a:off x="384810" y="901066"/>
            <a:ext cx="8759190" cy="5696585"/>
          </a:xfrm>
        </p:spPr>
        <p:txBody>
          <a:bodyPr anchor="t">
            <a:noAutofit/>
          </a:bodyPr>
          <a:lstStyle/>
          <a:p>
            <a:pPr>
              <a:lnSpc>
                <a:spcPct val="110000"/>
              </a:lnSpc>
            </a:pPr>
            <a:r>
              <a:rPr lang="zh-CN" altLang="en-US" sz="2400" b="1" dirty="0"/>
              <a:t>第三章　执业规则</a:t>
            </a:r>
          </a:p>
          <a:p>
            <a:pPr>
              <a:lnSpc>
                <a:spcPct val="110000"/>
              </a:lnSpc>
            </a:pPr>
            <a:r>
              <a:rPr lang="zh-CN" altLang="en-US" sz="2400" b="1" dirty="0"/>
              <a:t>第二十一条　医师在执业活动中享有下列权利：</a:t>
            </a:r>
          </a:p>
          <a:p>
            <a:pPr>
              <a:lnSpc>
                <a:spcPct val="110000"/>
              </a:lnSpc>
              <a:buNone/>
            </a:pPr>
            <a:r>
              <a:rPr lang="zh-CN" altLang="en-US" sz="2400" b="1" dirty="0"/>
              <a:t>　　</a:t>
            </a:r>
            <a:r>
              <a:rPr lang="zh-CN" altLang="en-US" sz="2000" dirty="0"/>
              <a:t>（一）在注册的执业范围内，进行医学诊查、疾病调查、医学处置、出具相应的医学证明文件，选择合理的医疗、预防、保健方案；</a:t>
            </a:r>
          </a:p>
          <a:p>
            <a:pPr>
              <a:lnSpc>
                <a:spcPct val="110000"/>
              </a:lnSpc>
              <a:buNone/>
            </a:pPr>
            <a:r>
              <a:rPr lang="zh-CN" altLang="en-US" sz="2000" dirty="0"/>
              <a:t>　　（二）按照国务院卫生行政部门规定的标准，获得与本人执业活动相当的医疗设备基本条件；</a:t>
            </a:r>
          </a:p>
          <a:p>
            <a:pPr>
              <a:lnSpc>
                <a:spcPct val="110000"/>
              </a:lnSpc>
              <a:buNone/>
            </a:pPr>
            <a:r>
              <a:rPr lang="zh-CN" altLang="en-US" sz="2000" dirty="0"/>
              <a:t>　　（三）从事医学研究、学术交流，参加专业学术团体；</a:t>
            </a:r>
          </a:p>
          <a:p>
            <a:pPr>
              <a:lnSpc>
                <a:spcPct val="110000"/>
              </a:lnSpc>
              <a:buNone/>
            </a:pPr>
            <a:r>
              <a:rPr lang="zh-CN" altLang="en-US" sz="2000" dirty="0"/>
              <a:t>　　（四）参加专业培训，接受继续医学教育；</a:t>
            </a:r>
          </a:p>
          <a:p>
            <a:pPr>
              <a:lnSpc>
                <a:spcPct val="110000"/>
              </a:lnSpc>
              <a:buNone/>
            </a:pPr>
            <a:r>
              <a:rPr lang="zh-CN" altLang="en-US" sz="2000" dirty="0"/>
              <a:t>　　（五）在执业活动中，人格尊严、人身安全不受侵犯；</a:t>
            </a:r>
          </a:p>
          <a:p>
            <a:pPr>
              <a:lnSpc>
                <a:spcPct val="110000"/>
              </a:lnSpc>
              <a:buNone/>
            </a:pPr>
            <a:r>
              <a:rPr lang="zh-CN" altLang="en-US" sz="2000" dirty="0"/>
              <a:t>　　（六）获取工资报酬和津贴，享受国家规定的福利待遇；</a:t>
            </a:r>
          </a:p>
          <a:p>
            <a:pPr>
              <a:lnSpc>
                <a:spcPct val="110000"/>
              </a:lnSpc>
              <a:buNone/>
            </a:pPr>
            <a:r>
              <a:rPr lang="zh-CN" altLang="en-US" sz="2000" dirty="0"/>
              <a:t>　　（七）对所在机构的医疗、预防、保健工作和卫生行政部门的工作提出意见和建议，依法参与所在机构的民主管理。</a:t>
            </a:r>
          </a:p>
        </p:txBody>
      </p:sp>
      <p:sp>
        <p:nvSpPr>
          <p:cNvPr id="3" name="TextBox 2"/>
          <p:cNvSpPr txBox="1"/>
          <p:nvPr/>
        </p:nvSpPr>
        <p:spPr>
          <a:xfrm>
            <a:off x="2963105" y="-27384"/>
            <a:ext cx="2969083" cy="646331"/>
          </a:xfrm>
          <a:prstGeom prst="rect">
            <a:avLst/>
          </a:prstGeom>
          <a:noFill/>
        </p:spPr>
        <p:txBody>
          <a:bodyPr wrap="none" rtlCol="0">
            <a:spAutoFit/>
          </a:bodyPr>
          <a:lstStyle/>
          <a:p>
            <a:pPr>
              <a:lnSpc>
                <a:spcPct val="150000"/>
              </a:lnSpc>
            </a:pPr>
            <a:r>
              <a:rPr lang="zh-CN" altLang="en-US" sz="2400" b="1" dirty="0" smtClean="0">
                <a:solidFill>
                  <a:schemeClr val="bg1"/>
                </a:solidFill>
                <a:latin typeface="宋体" charset="-122"/>
                <a:sym typeface="Calibri" pitchFamily="34" charset="0"/>
              </a:rPr>
              <a:t>如何成为一名好医生</a:t>
            </a:r>
            <a:endParaRPr lang="en-US" altLang="zh-CN" sz="2400" b="1" dirty="0">
              <a:solidFill>
                <a:schemeClr val="bg1"/>
              </a:solidFill>
              <a:latin typeface="宋体" charset="-122"/>
              <a:sym typeface="Calibri" pitchFamily="34" charset="0"/>
            </a:endParaRPr>
          </a:p>
        </p:txBody>
      </p:sp>
    </p:spTree>
    <p:extLst>
      <p:ext uri="{BB962C8B-B14F-4D97-AF65-F5344CB8AC3E}">
        <p14:creationId xmlns:p14="http://schemas.microsoft.com/office/powerpoint/2010/main" val="2386313578"/>
      </p:ext>
    </p:extLst>
  </p:cSld>
  <p:clrMapOvr>
    <a:masterClrMapping/>
  </p:clrMapOvr>
  <p:transition spd="med">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文本占位符 38914"/>
          <p:cNvSpPr>
            <a:spLocks noGrp="1"/>
          </p:cNvSpPr>
          <p:nvPr>
            <p:ph idx="4294967295"/>
          </p:nvPr>
        </p:nvSpPr>
        <p:spPr>
          <a:xfrm>
            <a:off x="107504" y="1127720"/>
            <a:ext cx="8856984" cy="5181600"/>
          </a:xfrm>
        </p:spPr>
        <p:txBody>
          <a:bodyPr anchor="t"/>
          <a:lstStyle/>
          <a:p>
            <a:pPr>
              <a:lnSpc>
                <a:spcPct val="150000"/>
              </a:lnSpc>
            </a:pPr>
            <a:r>
              <a:rPr lang="zh-CN" altLang="en-US" sz="2400" b="1" dirty="0"/>
              <a:t>第二十二条　医师在执业活动中履行下列义务：</a:t>
            </a:r>
          </a:p>
          <a:p>
            <a:pPr>
              <a:lnSpc>
                <a:spcPct val="150000"/>
              </a:lnSpc>
              <a:buNone/>
            </a:pPr>
            <a:r>
              <a:rPr lang="zh-CN" altLang="en-US" sz="2400" b="1" dirty="0"/>
              <a:t>　　（</a:t>
            </a:r>
            <a:r>
              <a:rPr lang="zh-CN" altLang="en-US" sz="2400" dirty="0"/>
              <a:t>一）遵守法律、法规，遵守技术操作规范；</a:t>
            </a:r>
          </a:p>
          <a:p>
            <a:pPr>
              <a:lnSpc>
                <a:spcPct val="150000"/>
              </a:lnSpc>
              <a:buNone/>
            </a:pPr>
            <a:r>
              <a:rPr lang="zh-CN" altLang="en-US" sz="2400" dirty="0"/>
              <a:t>　　（二）树立敬业精神，遵守职业道德，履行医师职责，尽职尽责为患者服务；</a:t>
            </a:r>
          </a:p>
          <a:p>
            <a:pPr>
              <a:lnSpc>
                <a:spcPct val="150000"/>
              </a:lnSpc>
              <a:buNone/>
            </a:pPr>
            <a:r>
              <a:rPr lang="zh-CN" altLang="en-US" sz="2400" dirty="0"/>
              <a:t>　　（三）关心、爱护、尊重患者，保护患者的隐私；</a:t>
            </a:r>
          </a:p>
          <a:p>
            <a:pPr>
              <a:lnSpc>
                <a:spcPct val="150000"/>
              </a:lnSpc>
              <a:buNone/>
            </a:pPr>
            <a:r>
              <a:rPr lang="zh-CN" altLang="en-US" sz="2400" dirty="0"/>
              <a:t>　　（四）努力钻研业务，更新知识，提高专业技术水平；</a:t>
            </a:r>
          </a:p>
          <a:p>
            <a:pPr>
              <a:lnSpc>
                <a:spcPct val="150000"/>
              </a:lnSpc>
              <a:buNone/>
            </a:pPr>
            <a:r>
              <a:rPr lang="zh-CN" altLang="en-US" sz="2400" dirty="0"/>
              <a:t>　　（五）宣传卫生保健知识，对患者进行健康教育。</a:t>
            </a:r>
          </a:p>
        </p:txBody>
      </p:sp>
      <p:sp>
        <p:nvSpPr>
          <p:cNvPr id="3" name="TextBox 2"/>
          <p:cNvSpPr txBox="1"/>
          <p:nvPr/>
        </p:nvSpPr>
        <p:spPr>
          <a:xfrm>
            <a:off x="2963105" y="-27384"/>
            <a:ext cx="2969083" cy="646331"/>
          </a:xfrm>
          <a:prstGeom prst="rect">
            <a:avLst/>
          </a:prstGeom>
          <a:noFill/>
        </p:spPr>
        <p:txBody>
          <a:bodyPr wrap="none" rtlCol="0">
            <a:spAutoFit/>
          </a:bodyPr>
          <a:lstStyle/>
          <a:p>
            <a:pPr>
              <a:lnSpc>
                <a:spcPct val="150000"/>
              </a:lnSpc>
            </a:pPr>
            <a:r>
              <a:rPr lang="zh-CN" altLang="en-US" sz="2400" b="1" dirty="0" smtClean="0">
                <a:solidFill>
                  <a:schemeClr val="bg1"/>
                </a:solidFill>
                <a:latin typeface="宋体" charset="-122"/>
                <a:sym typeface="Calibri" pitchFamily="34" charset="0"/>
              </a:rPr>
              <a:t>如何成为一名好医生</a:t>
            </a:r>
            <a:endParaRPr lang="en-US" altLang="zh-CN" sz="2400" b="1" dirty="0">
              <a:solidFill>
                <a:schemeClr val="bg1"/>
              </a:solidFill>
              <a:latin typeface="宋体" charset="-122"/>
              <a:sym typeface="Calibri" pitchFamily="34" charset="0"/>
            </a:endParaRPr>
          </a:p>
        </p:txBody>
      </p:sp>
    </p:spTree>
    <p:extLst>
      <p:ext uri="{BB962C8B-B14F-4D97-AF65-F5344CB8AC3E}">
        <p14:creationId xmlns:p14="http://schemas.microsoft.com/office/powerpoint/2010/main" val="3459603537"/>
      </p:ext>
    </p:extLst>
  </p:cSld>
  <p:clrMapOvr>
    <a:masterClrMapping/>
  </p:clrMapOvr>
  <p:transition spd="med">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文本占位符 39938"/>
          <p:cNvSpPr>
            <a:spLocks noGrp="1"/>
          </p:cNvSpPr>
          <p:nvPr>
            <p:ph idx="4294967295"/>
          </p:nvPr>
        </p:nvSpPr>
        <p:spPr>
          <a:xfrm>
            <a:off x="216025" y="1053296"/>
            <a:ext cx="8748463" cy="5400040"/>
          </a:xfrm>
        </p:spPr>
        <p:txBody>
          <a:bodyPr anchor="t"/>
          <a:lstStyle/>
          <a:p>
            <a:pPr fontAlgn="auto">
              <a:lnSpc>
                <a:spcPct val="110000"/>
              </a:lnSpc>
              <a:spcBef>
                <a:spcPts val="1600"/>
              </a:spcBef>
            </a:pPr>
            <a:r>
              <a:rPr lang="zh-CN" altLang="en-US" sz="2400" b="1" dirty="0" smtClean="0"/>
              <a:t>第二十三</a:t>
            </a:r>
            <a:r>
              <a:rPr lang="zh-CN" altLang="en-US" sz="2400" b="1" dirty="0"/>
              <a:t>条　</a:t>
            </a:r>
            <a:endParaRPr lang="en-US" altLang="zh-CN" sz="2400" b="1" dirty="0" smtClean="0"/>
          </a:p>
          <a:p>
            <a:pPr marL="0" indent="0" fontAlgn="auto">
              <a:lnSpc>
                <a:spcPct val="110000"/>
              </a:lnSpc>
              <a:spcBef>
                <a:spcPts val="1600"/>
              </a:spcBef>
              <a:buNone/>
            </a:pPr>
            <a:r>
              <a:rPr lang="en-US" altLang="zh-CN" sz="2400" b="1" dirty="0"/>
              <a:t>	</a:t>
            </a:r>
            <a:r>
              <a:rPr lang="zh-CN" altLang="en-US" sz="2400" dirty="0" smtClean="0"/>
              <a:t>医师</a:t>
            </a:r>
            <a:r>
              <a:rPr lang="zh-CN" altLang="en-US" sz="2400" dirty="0"/>
              <a:t>实施医疗、预防、保健措施，签署有关医学证明</a:t>
            </a:r>
            <a:r>
              <a:rPr lang="zh-CN" altLang="en-US" sz="2400" dirty="0" smtClean="0"/>
              <a:t>文     件</a:t>
            </a:r>
            <a:r>
              <a:rPr lang="zh-CN" altLang="en-US" sz="2400" dirty="0"/>
              <a:t>，必须亲自诊查、调查，并按照规定及时填写医学文书，不得隐匿、伪造或者销毁医学文书及有关资料。</a:t>
            </a:r>
          </a:p>
          <a:p>
            <a:pPr fontAlgn="auto">
              <a:lnSpc>
                <a:spcPct val="110000"/>
              </a:lnSpc>
              <a:spcBef>
                <a:spcPts val="1600"/>
              </a:spcBef>
              <a:buNone/>
            </a:pPr>
            <a:r>
              <a:rPr lang="zh-CN" altLang="en-US" sz="2400" dirty="0"/>
              <a:t>　　    医师不得出具与自己执业范围无关或者与执业类别</a:t>
            </a:r>
            <a:r>
              <a:rPr lang="zh-CN" altLang="en-US" sz="2400" dirty="0" smtClean="0"/>
              <a:t>不相符</a:t>
            </a:r>
            <a:r>
              <a:rPr lang="zh-CN" altLang="en-US" sz="2400" dirty="0"/>
              <a:t>的医学证明文件。</a:t>
            </a:r>
          </a:p>
          <a:p>
            <a:pPr fontAlgn="auto">
              <a:lnSpc>
                <a:spcPct val="110000"/>
              </a:lnSpc>
              <a:spcBef>
                <a:spcPts val="1600"/>
              </a:spcBef>
            </a:pPr>
            <a:r>
              <a:rPr lang="zh-CN" altLang="en-US" sz="2400" b="1" dirty="0"/>
              <a:t>第二十四条　</a:t>
            </a:r>
            <a:endParaRPr lang="en-US" altLang="zh-CN" sz="2400" b="1" dirty="0" smtClean="0"/>
          </a:p>
          <a:p>
            <a:pPr marL="0" indent="0" fontAlgn="auto">
              <a:lnSpc>
                <a:spcPct val="110000"/>
              </a:lnSpc>
              <a:spcBef>
                <a:spcPts val="1600"/>
              </a:spcBef>
              <a:buNone/>
            </a:pPr>
            <a:r>
              <a:rPr lang="en-US" altLang="zh-CN" sz="2400" b="1" dirty="0" smtClean="0"/>
              <a:t>	</a:t>
            </a:r>
            <a:r>
              <a:rPr lang="zh-CN" altLang="en-US" sz="2400" dirty="0" smtClean="0"/>
              <a:t>对</a:t>
            </a:r>
            <a:r>
              <a:rPr lang="zh-CN" altLang="en-US" sz="2400" dirty="0"/>
              <a:t>急危患者，医师应当采取紧急措施进行诊治；不得拒绝急救处置</a:t>
            </a:r>
          </a:p>
          <a:p>
            <a:pPr fontAlgn="auto">
              <a:lnSpc>
                <a:spcPct val="110000"/>
              </a:lnSpc>
              <a:spcBef>
                <a:spcPts val="1600"/>
              </a:spcBef>
              <a:buNone/>
            </a:pPr>
            <a:r>
              <a:rPr lang="zh-CN" altLang="en-US" sz="2400" b="1" dirty="0"/>
              <a:t>　　  </a:t>
            </a:r>
          </a:p>
        </p:txBody>
      </p:sp>
      <p:sp>
        <p:nvSpPr>
          <p:cNvPr id="3" name="TextBox 2"/>
          <p:cNvSpPr txBox="1"/>
          <p:nvPr/>
        </p:nvSpPr>
        <p:spPr>
          <a:xfrm>
            <a:off x="2963105" y="-27384"/>
            <a:ext cx="2969083" cy="646331"/>
          </a:xfrm>
          <a:prstGeom prst="rect">
            <a:avLst/>
          </a:prstGeom>
          <a:noFill/>
        </p:spPr>
        <p:txBody>
          <a:bodyPr wrap="none" rtlCol="0">
            <a:spAutoFit/>
          </a:bodyPr>
          <a:lstStyle/>
          <a:p>
            <a:pPr>
              <a:lnSpc>
                <a:spcPct val="150000"/>
              </a:lnSpc>
            </a:pPr>
            <a:r>
              <a:rPr lang="zh-CN" altLang="en-US" sz="2400" b="1" dirty="0" smtClean="0">
                <a:solidFill>
                  <a:schemeClr val="bg1"/>
                </a:solidFill>
                <a:latin typeface="宋体" charset="-122"/>
                <a:sym typeface="Calibri" pitchFamily="34" charset="0"/>
              </a:rPr>
              <a:t>如何成为一名好医生</a:t>
            </a:r>
            <a:endParaRPr lang="en-US" altLang="zh-CN" sz="2400" b="1" dirty="0">
              <a:solidFill>
                <a:schemeClr val="bg1"/>
              </a:solidFill>
              <a:latin typeface="宋体" charset="-122"/>
              <a:sym typeface="Calibri" pitchFamily="34" charset="0"/>
            </a:endParaRPr>
          </a:p>
        </p:txBody>
      </p:sp>
    </p:spTree>
    <p:extLst>
      <p:ext uri="{BB962C8B-B14F-4D97-AF65-F5344CB8AC3E}">
        <p14:creationId xmlns:p14="http://schemas.microsoft.com/office/powerpoint/2010/main" val="886374878"/>
      </p:ext>
    </p:extLst>
  </p:cSld>
  <p:clrMapOvr>
    <a:masterClrMapping/>
  </p:clrMapOvr>
  <p:transition spd="med">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文本占位符 40962"/>
          <p:cNvSpPr>
            <a:spLocks noGrp="1"/>
          </p:cNvSpPr>
          <p:nvPr>
            <p:ph idx="4294967295"/>
          </p:nvPr>
        </p:nvSpPr>
        <p:spPr>
          <a:xfrm>
            <a:off x="41180" y="1092284"/>
            <a:ext cx="9067324" cy="5433060"/>
          </a:xfrm>
        </p:spPr>
        <p:txBody>
          <a:bodyPr anchor="t"/>
          <a:lstStyle/>
          <a:p>
            <a:r>
              <a:rPr lang="zh-CN" altLang="en-US" sz="2400" b="1" dirty="0">
                <a:latin typeface="宋体" panose="02010600030101010101" pitchFamily="2" charset="-122"/>
              </a:rPr>
              <a:t>第二十六条　</a:t>
            </a:r>
            <a:r>
              <a:rPr lang="zh-CN" altLang="en-US" sz="2400" dirty="0" smtClean="0">
                <a:latin typeface="宋体" panose="02010600030101010101" pitchFamily="2" charset="-122"/>
              </a:rPr>
              <a:t>医师</a:t>
            </a:r>
            <a:r>
              <a:rPr lang="zh-CN" altLang="en-US" sz="2400" dirty="0">
                <a:latin typeface="宋体" panose="02010600030101010101" pitchFamily="2" charset="-122"/>
              </a:rPr>
              <a:t>应当如实向患者或者其家属介绍病情，但应注意避免对患者产生不利后果。</a:t>
            </a:r>
          </a:p>
          <a:p>
            <a:pPr>
              <a:buNone/>
            </a:pPr>
            <a:r>
              <a:rPr lang="zh-CN" altLang="en-US" sz="2400" dirty="0">
                <a:latin typeface="宋体" panose="02010600030101010101" pitchFamily="2" charset="-122"/>
              </a:rPr>
              <a:t>　　   医师进行实验性临床医疗，应当经医院批准并征得患者本人或者其家属同意。</a:t>
            </a:r>
          </a:p>
          <a:p>
            <a:r>
              <a:rPr lang="zh-CN" altLang="en-US" sz="2400" b="1" dirty="0">
                <a:latin typeface="宋体" panose="02010600030101010101" pitchFamily="2" charset="-122"/>
              </a:rPr>
              <a:t>第二十七条　</a:t>
            </a:r>
            <a:r>
              <a:rPr lang="zh-CN" altLang="en-US" sz="2400" dirty="0" smtClean="0">
                <a:latin typeface="宋体" panose="02010600030101010101" pitchFamily="2" charset="-122"/>
              </a:rPr>
              <a:t>医师</a:t>
            </a:r>
            <a:r>
              <a:rPr lang="zh-CN" altLang="en-US" sz="2400" dirty="0">
                <a:latin typeface="宋体" panose="02010600030101010101" pitchFamily="2" charset="-122"/>
              </a:rPr>
              <a:t>不得利用职务之便，索取、非法收受患者财物或者牟取其他不正当利益。</a:t>
            </a:r>
          </a:p>
          <a:p>
            <a:r>
              <a:rPr lang="zh-CN" altLang="en-US" sz="2400" b="1" dirty="0">
                <a:latin typeface="宋体" panose="02010600030101010101" pitchFamily="2" charset="-122"/>
              </a:rPr>
              <a:t>第二十八条　</a:t>
            </a:r>
            <a:r>
              <a:rPr lang="zh-CN" altLang="en-US" sz="2400" dirty="0" smtClean="0">
                <a:latin typeface="宋体" panose="02010600030101010101" pitchFamily="2" charset="-122"/>
              </a:rPr>
              <a:t>遇</a:t>
            </a:r>
            <a:r>
              <a:rPr lang="zh-CN" altLang="en-US" sz="2400" dirty="0">
                <a:latin typeface="宋体" panose="02010600030101010101" pitchFamily="2" charset="-122"/>
              </a:rPr>
              <a:t>有自然灾害、传染病流行、突发重大伤亡事故及其他严重威胁人民生命健康的紧急情况时，医师应当服从县级以上人民政府卫生行政部门的调遣。</a:t>
            </a:r>
          </a:p>
          <a:p>
            <a:r>
              <a:rPr lang="zh-CN" altLang="en-US" sz="2400" b="1" dirty="0">
                <a:latin typeface="宋体" panose="02010600030101010101" pitchFamily="2" charset="-122"/>
              </a:rPr>
              <a:t>第二十九条　</a:t>
            </a:r>
            <a:r>
              <a:rPr lang="zh-CN" altLang="en-US" sz="2400" dirty="0">
                <a:latin typeface="宋体" panose="02010600030101010101" pitchFamily="2" charset="-122"/>
              </a:rPr>
              <a:t>医师发生医疗事故或者发现传染病疫情时，应当按照有关规定及时向所在机构或者卫生行政部门报告。</a:t>
            </a:r>
          </a:p>
          <a:p>
            <a:pPr>
              <a:buNone/>
            </a:pPr>
            <a:r>
              <a:rPr lang="zh-CN" altLang="en-US" sz="2400" dirty="0">
                <a:latin typeface="宋体" panose="02010600030101010101" pitchFamily="2" charset="-122"/>
              </a:rPr>
              <a:t>　　   医师发现患者涉嫌伤害事件或者非正常死亡时，应当按照有关规定向有关部门报告。</a:t>
            </a:r>
          </a:p>
        </p:txBody>
      </p:sp>
      <p:sp>
        <p:nvSpPr>
          <p:cNvPr id="3" name="TextBox 2"/>
          <p:cNvSpPr txBox="1"/>
          <p:nvPr/>
        </p:nvSpPr>
        <p:spPr>
          <a:xfrm>
            <a:off x="2963105" y="-27384"/>
            <a:ext cx="2969083" cy="646331"/>
          </a:xfrm>
          <a:prstGeom prst="rect">
            <a:avLst/>
          </a:prstGeom>
          <a:noFill/>
        </p:spPr>
        <p:txBody>
          <a:bodyPr wrap="none" rtlCol="0">
            <a:spAutoFit/>
          </a:bodyPr>
          <a:lstStyle/>
          <a:p>
            <a:pPr>
              <a:lnSpc>
                <a:spcPct val="150000"/>
              </a:lnSpc>
            </a:pPr>
            <a:r>
              <a:rPr lang="zh-CN" altLang="en-US" sz="2400" b="1" dirty="0" smtClean="0">
                <a:solidFill>
                  <a:schemeClr val="bg1"/>
                </a:solidFill>
                <a:latin typeface="宋体" charset="-122"/>
                <a:sym typeface="Calibri" pitchFamily="34" charset="0"/>
              </a:rPr>
              <a:t>如何成为一名好医生</a:t>
            </a:r>
            <a:endParaRPr lang="en-US" altLang="zh-CN" sz="2400" b="1" dirty="0">
              <a:solidFill>
                <a:schemeClr val="bg1"/>
              </a:solidFill>
              <a:latin typeface="宋体" charset="-122"/>
              <a:sym typeface="Calibri" pitchFamily="34" charset="0"/>
            </a:endParaRPr>
          </a:p>
        </p:txBody>
      </p:sp>
    </p:spTree>
    <p:extLst>
      <p:ext uri="{BB962C8B-B14F-4D97-AF65-F5344CB8AC3E}">
        <p14:creationId xmlns:p14="http://schemas.microsoft.com/office/powerpoint/2010/main" val="2943742703"/>
      </p:ext>
    </p:extLst>
  </p:cSld>
  <p:clrMapOvr>
    <a:masterClrMapping/>
  </p:clrMapOvr>
  <p:transition spd="med">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文本占位符 41986"/>
          <p:cNvSpPr>
            <a:spLocks noGrp="1"/>
          </p:cNvSpPr>
          <p:nvPr>
            <p:ph idx="1"/>
          </p:nvPr>
        </p:nvSpPr>
        <p:spPr>
          <a:xfrm>
            <a:off x="0" y="1124744"/>
            <a:ext cx="9144000" cy="5186045"/>
          </a:xfrm>
        </p:spPr>
        <p:txBody>
          <a:bodyPr anchor="t">
            <a:noAutofit/>
          </a:bodyPr>
          <a:lstStyle/>
          <a:p>
            <a:pPr>
              <a:lnSpc>
                <a:spcPts val="3000"/>
              </a:lnSpc>
            </a:pPr>
            <a:r>
              <a:rPr lang="zh-CN" altLang="en-US" sz="2400" b="1" dirty="0"/>
              <a:t>第三十七条　</a:t>
            </a:r>
            <a:r>
              <a:rPr lang="zh-CN" altLang="en-US" sz="2400" dirty="0"/>
              <a:t>医师在执业活动中，违反本法规定，有下列行为之一的，由县级以上人民政府卫生行政部门给予警告或者责令暂停六个月以上一年以下执业活动；情节严重的，吊销其执业证书；构成犯罪的，依法追究刑事责任：</a:t>
            </a:r>
          </a:p>
          <a:p>
            <a:pPr>
              <a:lnSpc>
                <a:spcPts val="3000"/>
              </a:lnSpc>
              <a:buNone/>
            </a:pPr>
            <a:r>
              <a:rPr lang="zh-CN" altLang="en-US" sz="2000" dirty="0" smtClean="0"/>
              <a:t> （一</a:t>
            </a:r>
            <a:r>
              <a:rPr lang="zh-CN" altLang="en-US" sz="2000" dirty="0"/>
              <a:t>）违反卫生行政规章制度或者技术操作规范，造成严重后果的；</a:t>
            </a:r>
          </a:p>
          <a:p>
            <a:pPr>
              <a:lnSpc>
                <a:spcPts val="3000"/>
              </a:lnSpc>
              <a:buNone/>
            </a:pPr>
            <a:r>
              <a:rPr lang="zh-CN" altLang="en-US" sz="2000" dirty="0"/>
              <a:t> </a:t>
            </a:r>
            <a:r>
              <a:rPr lang="zh-CN" altLang="en-US" sz="2000" dirty="0" smtClean="0"/>
              <a:t>（</a:t>
            </a:r>
            <a:r>
              <a:rPr lang="zh-CN" altLang="en-US" sz="2000" dirty="0"/>
              <a:t>二）由于不负责任延误急危患者的抢救和诊治，造成严重后果的</a:t>
            </a:r>
            <a:r>
              <a:rPr lang="zh-CN" altLang="en-US" sz="2000" dirty="0" smtClean="0"/>
              <a:t>；</a:t>
            </a:r>
            <a:endParaRPr lang="en-US" altLang="zh-CN" sz="2000" dirty="0" smtClean="0"/>
          </a:p>
          <a:p>
            <a:pPr>
              <a:lnSpc>
                <a:spcPts val="3000"/>
              </a:lnSpc>
              <a:buNone/>
            </a:pPr>
            <a:r>
              <a:rPr lang="en-US" altLang="zh-CN" sz="2000" dirty="0"/>
              <a:t> </a:t>
            </a:r>
            <a:r>
              <a:rPr lang="zh-CN" altLang="en-US" sz="2000" dirty="0" smtClean="0"/>
              <a:t>（</a:t>
            </a:r>
            <a:r>
              <a:rPr lang="zh-CN" altLang="en-US" sz="2000" dirty="0"/>
              <a:t>三）造成医疗责任事故的</a:t>
            </a:r>
            <a:r>
              <a:rPr lang="zh-CN" altLang="en-US" sz="2000" dirty="0" smtClean="0"/>
              <a:t>；</a:t>
            </a:r>
            <a:endParaRPr lang="en-US" altLang="zh-CN" sz="2000" dirty="0" smtClean="0"/>
          </a:p>
          <a:p>
            <a:pPr>
              <a:lnSpc>
                <a:spcPts val="3000"/>
              </a:lnSpc>
              <a:buNone/>
            </a:pPr>
            <a:r>
              <a:rPr lang="en-US" altLang="zh-CN" sz="2000" dirty="0">
                <a:sym typeface="+mn-ea"/>
              </a:rPr>
              <a:t> </a:t>
            </a:r>
            <a:r>
              <a:rPr lang="zh-CN" altLang="en-US" sz="2000" dirty="0" smtClean="0">
                <a:sym typeface="+mn-ea"/>
              </a:rPr>
              <a:t>（</a:t>
            </a:r>
            <a:r>
              <a:rPr lang="zh-CN" altLang="en-US" sz="2000" dirty="0">
                <a:sym typeface="+mn-ea"/>
              </a:rPr>
              <a:t>四）未经亲自诊查、调查，签署诊断、治疗、流行病学等证明文件或者有关出生、死亡等证明文件的</a:t>
            </a:r>
            <a:r>
              <a:rPr lang="zh-CN" altLang="en-US" sz="2000" dirty="0" smtClean="0">
                <a:sym typeface="+mn-ea"/>
              </a:rPr>
              <a:t>；</a:t>
            </a:r>
            <a:endParaRPr lang="en-US" altLang="zh-CN" sz="2000" dirty="0">
              <a:sym typeface="+mn-ea"/>
            </a:endParaRPr>
          </a:p>
          <a:p>
            <a:pPr>
              <a:lnSpc>
                <a:spcPts val="3000"/>
              </a:lnSpc>
              <a:buNone/>
            </a:pPr>
            <a:r>
              <a:rPr lang="en-US" altLang="zh-CN" sz="2000" dirty="0" smtClean="0">
                <a:sym typeface="+mn-ea"/>
              </a:rPr>
              <a:t> </a:t>
            </a:r>
            <a:r>
              <a:rPr lang="zh-CN" altLang="en-US" sz="2000" dirty="0" smtClean="0">
                <a:sym typeface="+mn-ea"/>
              </a:rPr>
              <a:t>（</a:t>
            </a:r>
            <a:r>
              <a:rPr lang="zh-CN" altLang="en-US" sz="2000" dirty="0">
                <a:sym typeface="+mn-ea"/>
              </a:rPr>
              <a:t>五）隐匿、伪造或者擅自销毁医学文书及有关资料的</a:t>
            </a:r>
            <a:r>
              <a:rPr lang="zh-CN" altLang="en-US" sz="2000" dirty="0" smtClean="0">
                <a:sym typeface="+mn-ea"/>
              </a:rPr>
              <a:t>；</a:t>
            </a:r>
            <a:endParaRPr lang="en-US" altLang="zh-CN" sz="2000" dirty="0" smtClean="0">
              <a:sym typeface="+mn-ea"/>
            </a:endParaRPr>
          </a:p>
          <a:p>
            <a:pPr>
              <a:lnSpc>
                <a:spcPts val="3000"/>
              </a:lnSpc>
              <a:buNone/>
            </a:pPr>
            <a:r>
              <a:rPr lang="zh-CN" altLang="en-US" sz="2000" dirty="0" smtClean="0">
                <a:sym typeface="+mn-ea"/>
              </a:rPr>
              <a:t> （六</a:t>
            </a:r>
            <a:r>
              <a:rPr lang="zh-CN" altLang="en-US" sz="2000" dirty="0">
                <a:sym typeface="+mn-ea"/>
              </a:rPr>
              <a:t>）使用未经批准使用的药品、消毒药剂和医疗器械的；</a:t>
            </a:r>
          </a:p>
          <a:p>
            <a:pPr>
              <a:lnSpc>
                <a:spcPts val="3000"/>
              </a:lnSpc>
              <a:buNone/>
            </a:pPr>
            <a:endParaRPr lang="zh-CN" altLang="en-US" sz="2400" dirty="0"/>
          </a:p>
        </p:txBody>
      </p:sp>
      <p:sp>
        <p:nvSpPr>
          <p:cNvPr id="5" name="TextBox 4"/>
          <p:cNvSpPr txBox="1"/>
          <p:nvPr/>
        </p:nvSpPr>
        <p:spPr>
          <a:xfrm>
            <a:off x="2963105" y="-27384"/>
            <a:ext cx="2969083" cy="646331"/>
          </a:xfrm>
          <a:prstGeom prst="rect">
            <a:avLst/>
          </a:prstGeom>
          <a:noFill/>
        </p:spPr>
        <p:txBody>
          <a:bodyPr wrap="none" rtlCol="0">
            <a:spAutoFit/>
          </a:bodyPr>
          <a:lstStyle/>
          <a:p>
            <a:pPr>
              <a:lnSpc>
                <a:spcPct val="150000"/>
              </a:lnSpc>
            </a:pPr>
            <a:r>
              <a:rPr lang="zh-CN" altLang="en-US" sz="2400" b="1" dirty="0" smtClean="0">
                <a:solidFill>
                  <a:schemeClr val="bg1"/>
                </a:solidFill>
                <a:latin typeface="宋体" charset="-122"/>
                <a:sym typeface="Calibri" pitchFamily="34" charset="0"/>
              </a:rPr>
              <a:t>如何成为一名好医生</a:t>
            </a:r>
            <a:endParaRPr lang="en-US" altLang="zh-CN" sz="2400" b="1" dirty="0">
              <a:solidFill>
                <a:schemeClr val="bg1"/>
              </a:solidFill>
              <a:latin typeface="宋体" charset="-122"/>
              <a:sym typeface="Calibri" pitchFamily="34" charset="0"/>
            </a:endParaRPr>
          </a:p>
        </p:txBody>
      </p:sp>
    </p:spTree>
    <p:extLst>
      <p:ext uri="{BB962C8B-B14F-4D97-AF65-F5344CB8AC3E}">
        <p14:creationId xmlns:p14="http://schemas.microsoft.com/office/powerpoint/2010/main" val="807878068"/>
      </p:ext>
    </p:extLst>
  </p:cSld>
  <p:clrMapOvr>
    <a:masterClrMapping/>
  </p:clrMapOvr>
  <p:transition spd="med">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41024" y="1525001"/>
            <a:ext cx="4572000" cy="5107873"/>
          </a:xfrm>
          <a:prstGeom prst="rect">
            <a:avLst/>
          </a:prstGeom>
        </p:spPr>
        <p:txBody>
          <a:bodyPr>
            <a:spAutoFit/>
          </a:bodyPr>
          <a:lstStyle/>
          <a:p>
            <a:pPr marL="342900" indent="-342900">
              <a:lnSpc>
                <a:spcPct val="150000"/>
              </a:lnSpc>
              <a:buFont typeface="Arial" panose="020B0604020202020204" pitchFamily="34" charset="0"/>
              <a:buChar char="•"/>
            </a:pPr>
            <a:r>
              <a:rPr lang="zh-CN" altLang="en-US" sz="2200" b="1" dirty="0" smtClean="0"/>
              <a:t>病历</a:t>
            </a:r>
            <a:r>
              <a:rPr lang="zh-CN" altLang="en-US" sz="2200" b="1" dirty="0"/>
              <a:t>书写与管理</a:t>
            </a:r>
            <a:r>
              <a:rPr lang="zh-CN" altLang="en-US" sz="2200" b="1" dirty="0" smtClean="0"/>
              <a:t>制度</a:t>
            </a:r>
            <a:endParaRPr lang="en-US" altLang="zh-CN" sz="2200" b="1" dirty="0"/>
          </a:p>
          <a:p>
            <a:pPr marL="342900" indent="-342900">
              <a:lnSpc>
                <a:spcPct val="150000"/>
              </a:lnSpc>
              <a:buFont typeface="Arial" panose="020B0604020202020204" pitchFamily="34" charset="0"/>
              <a:buChar char="•"/>
            </a:pPr>
            <a:r>
              <a:rPr lang="zh-CN" altLang="en-US" sz="2200" b="1" dirty="0" smtClean="0"/>
              <a:t>值班</a:t>
            </a:r>
            <a:r>
              <a:rPr lang="zh-CN" altLang="en-US" sz="2200" b="1" dirty="0"/>
              <a:t>与交接班制</a:t>
            </a:r>
            <a:r>
              <a:rPr lang="zh-CN" altLang="en-US" sz="2200" b="1" dirty="0" smtClean="0"/>
              <a:t>度</a:t>
            </a:r>
            <a:endParaRPr lang="en-US" altLang="zh-CN" sz="2200" b="1" dirty="0"/>
          </a:p>
          <a:p>
            <a:pPr marL="342900" indent="-342900">
              <a:lnSpc>
                <a:spcPct val="150000"/>
              </a:lnSpc>
              <a:buFont typeface="Arial" panose="020B0604020202020204" pitchFamily="34" charset="0"/>
              <a:buChar char="•"/>
            </a:pPr>
            <a:r>
              <a:rPr lang="zh-CN" altLang="en-US" sz="2200" b="1" dirty="0" smtClean="0"/>
              <a:t>分级</a:t>
            </a:r>
            <a:r>
              <a:rPr lang="zh-CN" altLang="en-US" sz="2200" b="1" dirty="0"/>
              <a:t>护理</a:t>
            </a:r>
            <a:r>
              <a:rPr lang="zh-CN" altLang="en-US" sz="2200" b="1" dirty="0" smtClean="0"/>
              <a:t>制度</a:t>
            </a:r>
            <a:endParaRPr lang="en-US" altLang="zh-CN" sz="2200" b="1" dirty="0"/>
          </a:p>
          <a:p>
            <a:pPr marL="342900" indent="-342900">
              <a:lnSpc>
                <a:spcPct val="150000"/>
              </a:lnSpc>
              <a:buFont typeface="Arial" panose="020B0604020202020204" pitchFamily="34" charset="0"/>
              <a:buChar char="•"/>
            </a:pPr>
            <a:r>
              <a:rPr lang="zh-CN" altLang="en-US" sz="2200" b="1" dirty="0" smtClean="0"/>
              <a:t>新技术</a:t>
            </a:r>
            <a:r>
              <a:rPr lang="zh-CN" altLang="en-US" sz="2200" b="1" dirty="0"/>
              <a:t>和新项目准入</a:t>
            </a:r>
            <a:r>
              <a:rPr lang="zh-CN" altLang="en-US" sz="2200" b="1" dirty="0" smtClean="0"/>
              <a:t>制度</a:t>
            </a:r>
            <a:endParaRPr lang="en-US" altLang="zh-CN" sz="2200" b="1" dirty="0"/>
          </a:p>
          <a:p>
            <a:pPr marL="342900" indent="-342900">
              <a:lnSpc>
                <a:spcPct val="150000"/>
              </a:lnSpc>
              <a:buFont typeface="Arial" panose="020B0604020202020204" pitchFamily="34" charset="0"/>
              <a:buChar char="•"/>
            </a:pPr>
            <a:r>
              <a:rPr lang="zh-CN" altLang="en-US" sz="2200" b="1" dirty="0" smtClean="0"/>
              <a:t>危急</a:t>
            </a:r>
            <a:r>
              <a:rPr lang="zh-CN" altLang="en-US" sz="2200" b="1" dirty="0"/>
              <a:t>值报告</a:t>
            </a:r>
            <a:r>
              <a:rPr lang="zh-CN" altLang="en-US" sz="2200" b="1" dirty="0" smtClean="0"/>
              <a:t>制度</a:t>
            </a:r>
            <a:endParaRPr lang="en-US" altLang="zh-CN" sz="2200" b="1" dirty="0"/>
          </a:p>
          <a:p>
            <a:pPr marL="342900" indent="-342900">
              <a:lnSpc>
                <a:spcPct val="150000"/>
              </a:lnSpc>
              <a:buFont typeface="Arial" panose="020B0604020202020204" pitchFamily="34" charset="0"/>
              <a:buChar char="•"/>
            </a:pPr>
            <a:r>
              <a:rPr lang="zh-CN" altLang="en-US" sz="2200" b="1" dirty="0" smtClean="0"/>
              <a:t>抗菌</a:t>
            </a:r>
            <a:r>
              <a:rPr lang="zh-CN" altLang="en-US" sz="2200" b="1" dirty="0"/>
              <a:t>药物分级管理</a:t>
            </a:r>
            <a:r>
              <a:rPr lang="zh-CN" altLang="en-US" sz="2200" b="1" dirty="0" smtClean="0"/>
              <a:t>制度</a:t>
            </a:r>
            <a:endParaRPr lang="en-US" altLang="zh-CN" sz="2200" b="1" dirty="0" smtClean="0"/>
          </a:p>
          <a:p>
            <a:pPr marL="342900" indent="-342900">
              <a:lnSpc>
                <a:spcPct val="150000"/>
              </a:lnSpc>
              <a:buFont typeface="Arial" panose="020B0604020202020204" pitchFamily="34" charset="0"/>
              <a:buChar char="•"/>
            </a:pPr>
            <a:r>
              <a:rPr lang="zh-CN" altLang="en-US" sz="2200" b="1" dirty="0" smtClean="0"/>
              <a:t>手术</a:t>
            </a:r>
            <a:r>
              <a:rPr lang="zh-CN" altLang="en-US" sz="2200" b="1" dirty="0"/>
              <a:t>安全核查</a:t>
            </a:r>
            <a:r>
              <a:rPr lang="zh-CN" altLang="en-US" sz="2200" b="1" dirty="0" smtClean="0"/>
              <a:t>制度</a:t>
            </a:r>
            <a:endParaRPr lang="en-US" altLang="zh-CN" sz="2200" b="1" dirty="0" smtClean="0"/>
          </a:p>
          <a:p>
            <a:pPr marL="342900" indent="-342900">
              <a:lnSpc>
                <a:spcPct val="150000"/>
              </a:lnSpc>
              <a:buFont typeface="Arial" panose="020B0604020202020204" pitchFamily="34" charset="0"/>
              <a:buChar char="•"/>
            </a:pPr>
            <a:r>
              <a:rPr lang="zh-CN" altLang="en-US" sz="2200" b="1" dirty="0" smtClean="0"/>
              <a:t>临床</a:t>
            </a:r>
            <a:r>
              <a:rPr lang="zh-CN" altLang="en-US" sz="2200" b="1" dirty="0"/>
              <a:t>用血审核</a:t>
            </a:r>
            <a:r>
              <a:rPr lang="zh-CN" altLang="en-US" sz="2200" b="1" dirty="0" smtClean="0"/>
              <a:t>制度</a:t>
            </a:r>
            <a:endParaRPr lang="en-US" altLang="zh-CN" sz="2200" b="1" dirty="0" smtClean="0"/>
          </a:p>
          <a:p>
            <a:pPr marL="342900" indent="-342900">
              <a:lnSpc>
                <a:spcPct val="150000"/>
              </a:lnSpc>
              <a:buFont typeface="Arial" panose="020B0604020202020204" pitchFamily="34" charset="0"/>
              <a:buChar char="•"/>
            </a:pPr>
            <a:r>
              <a:rPr lang="zh-CN" altLang="en-US" sz="2200" b="1" dirty="0" smtClean="0"/>
              <a:t>信息</a:t>
            </a:r>
            <a:r>
              <a:rPr lang="zh-CN" altLang="en-US" sz="2200" b="1" dirty="0"/>
              <a:t>安全管理</a:t>
            </a:r>
            <a:r>
              <a:rPr lang="zh-CN" altLang="en-US" sz="2200" b="1" dirty="0" smtClean="0"/>
              <a:t>制度</a:t>
            </a:r>
            <a:r>
              <a:rPr lang="zh-CN" altLang="en-US" sz="2200" b="1" dirty="0"/>
              <a:t/>
            </a:r>
            <a:br>
              <a:rPr lang="zh-CN" altLang="en-US" sz="2200" b="1" dirty="0"/>
            </a:br>
            <a:endParaRPr lang="zh-CN" altLang="en-US" sz="2200" b="1" dirty="0"/>
          </a:p>
        </p:txBody>
      </p:sp>
      <p:sp>
        <p:nvSpPr>
          <p:cNvPr id="3" name="矩形 2"/>
          <p:cNvSpPr/>
          <p:nvPr/>
        </p:nvSpPr>
        <p:spPr>
          <a:xfrm>
            <a:off x="652592" y="1525001"/>
            <a:ext cx="4572000" cy="4597028"/>
          </a:xfrm>
          <a:prstGeom prst="rect">
            <a:avLst/>
          </a:prstGeom>
        </p:spPr>
        <p:txBody>
          <a:bodyPr>
            <a:spAutoFit/>
          </a:bodyPr>
          <a:lstStyle/>
          <a:p>
            <a:pPr marL="342900" indent="-342900">
              <a:lnSpc>
                <a:spcPct val="150000"/>
              </a:lnSpc>
              <a:buFont typeface="Arial" panose="020B0604020202020204" pitchFamily="34" charset="0"/>
              <a:buChar char="•"/>
            </a:pPr>
            <a:r>
              <a:rPr lang="zh-CN" altLang="en-US" sz="2200" b="1" dirty="0"/>
              <a:t>首诊医师负责制度</a:t>
            </a:r>
            <a:r>
              <a:rPr lang="en-US" altLang="zh-CN" sz="2200" b="1" dirty="0"/>
              <a:t> </a:t>
            </a:r>
            <a:endParaRPr lang="en-US" altLang="zh-CN" sz="2200" b="1" dirty="0" smtClean="0"/>
          </a:p>
          <a:p>
            <a:pPr marL="342900" indent="-342900">
              <a:lnSpc>
                <a:spcPct val="150000"/>
              </a:lnSpc>
              <a:buFont typeface="Arial" panose="020B0604020202020204" pitchFamily="34" charset="0"/>
              <a:buChar char="•"/>
            </a:pPr>
            <a:r>
              <a:rPr lang="zh-CN" altLang="en-US" sz="2200" b="1" dirty="0" smtClean="0"/>
              <a:t>三</a:t>
            </a:r>
            <a:r>
              <a:rPr lang="zh-CN" altLang="en-US" sz="2200" b="1" dirty="0"/>
              <a:t>级医师查房</a:t>
            </a:r>
            <a:r>
              <a:rPr lang="zh-CN" altLang="en-US" sz="2200" b="1" dirty="0" smtClean="0"/>
              <a:t>制度</a:t>
            </a:r>
            <a:endParaRPr lang="en-US" altLang="zh-CN" sz="2200" b="1" dirty="0" smtClean="0"/>
          </a:p>
          <a:p>
            <a:pPr marL="342900" indent="-342900">
              <a:lnSpc>
                <a:spcPct val="150000"/>
              </a:lnSpc>
              <a:buFont typeface="Arial" panose="020B0604020202020204" pitchFamily="34" charset="0"/>
              <a:buChar char="•"/>
            </a:pPr>
            <a:r>
              <a:rPr lang="zh-CN" altLang="en-US" sz="2200" b="1" dirty="0" smtClean="0"/>
              <a:t>疑难</a:t>
            </a:r>
            <a:r>
              <a:rPr lang="zh-CN" altLang="en-US" sz="2200" b="1" dirty="0"/>
              <a:t>病例讨论</a:t>
            </a:r>
            <a:r>
              <a:rPr lang="zh-CN" altLang="en-US" sz="2200" b="1" dirty="0" smtClean="0"/>
              <a:t>制度</a:t>
            </a:r>
            <a:endParaRPr lang="en-US" altLang="zh-CN" sz="2200" b="1" dirty="0" smtClean="0"/>
          </a:p>
          <a:p>
            <a:pPr marL="342900" indent="-342900">
              <a:lnSpc>
                <a:spcPct val="150000"/>
              </a:lnSpc>
              <a:buFont typeface="Arial" panose="020B0604020202020204" pitchFamily="34" charset="0"/>
              <a:buChar char="•"/>
            </a:pPr>
            <a:r>
              <a:rPr lang="zh-CN" altLang="en-US" sz="2200" b="1" dirty="0" smtClean="0"/>
              <a:t>会诊制度</a:t>
            </a:r>
            <a:endParaRPr lang="en-US" altLang="zh-CN" sz="2200" b="1" dirty="0" smtClean="0"/>
          </a:p>
          <a:p>
            <a:pPr marL="342900" indent="-342900">
              <a:lnSpc>
                <a:spcPct val="150000"/>
              </a:lnSpc>
              <a:buFont typeface="Arial" panose="020B0604020202020204" pitchFamily="34" charset="0"/>
              <a:buChar char="•"/>
            </a:pPr>
            <a:r>
              <a:rPr lang="zh-CN" altLang="en-US" sz="2200" b="1" dirty="0" smtClean="0"/>
              <a:t>急</a:t>
            </a:r>
            <a:r>
              <a:rPr lang="zh-CN" altLang="en-US" sz="2200" b="1" dirty="0"/>
              <a:t>危重患者抢救</a:t>
            </a:r>
            <a:r>
              <a:rPr lang="zh-CN" altLang="en-US" sz="2200" b="1" dirty="0" smtClean="0"/>
              <a:t>制度</a:t>
            </a:r>
            <a:endParaRPr lang="en-US" altLang="zh-CN" sz="2200" b="1" dirty="0" smtClean="0"/>
          </a:p>
          <a:p>
            <a:pPr marL="342900" indent="-342900">
              <a:lnSpc>
                <a:spcPct val="150000"/>
              </a:lnSpc>
              <a:buFont typeface="Arial" panose="020B0604020202020204" pitchFamily="34" charset="0"/>
              <a:buChar char="•"/>
            </a:pPr>
            <a:r>
              <a:rPr lang="zh-CN" altLang="en-US" sz="2200" b="1" dirty="0" smtClean="0"/>
              <a:t>手术</a:t>
            </a:r>
            <a:r>
              <a:rPr lang="zh-CN" altLang="en-US" sz="2200" b="1" dirty="0"/>
              <a:t>分级分类管理</a:t>
            </a:r>
            <a:r>
              <a:rPr lang="zh-CN" altLang="en-US" sz="2200" b="1" dirty="0" smtClean="0"/>
              <a:t>制度</a:t>
            </a:r>
            <a:endParaRPr lang="en-US" altLang="zh-CN" sz="2200" b="1" dirty="0" smtClean="0"/>
          </a:p>
          <a:p>
            <a:pPr marL="342900" indent="-342900">
              <a:lnSpc>
                <a:spcPct val="150000"/>
              </a:lnSpc>
              <a:buFont typeface="Arial" panose="020B0604020202020204" pitchFamily="34" charset="0"/>
              <a:buChar char="•"/>
            </a:pPr>
            <a:r>
              <a:rPr lang="zh-CN" altLang="en-US" sz="2200" b="1" dirty="0" smtClean="0"/>
              <a:t>术</a:t>
            </a:r>
            <a:r>
              <a:rPr lang="zh-CN" altLang="en-US" sz="2200" b="1" dirty="0"/>
              <a:t>前讨论</a:t>
            </a:r>
            <a:r>
              <a:rPr lang="zh-CN" altLang="en-US" sz="2200" b="1" dirty="0" smtClean="0"/>
              <a:t>制度</a:t>
            </a:r>
            <a:endParaRPr lang="en-US" altLang="zh-CN" sz="2200" b="1" dirty="0" smtClean="0"/>
          </a:p>
          <a:p>
            <a:pPr marL="342900" indent="-342900">
              <a:lnSpc>
                <a:spcPct val="150000"/>
              </a:lnSpc>
              <a:buFont typeface="Arial" panose="020B0604020202020204" pitchFamily="34" charset="0"/>
              <a:buChar char="•"/>
            </a:pPr>
            <a:r>
              <a:rPr lang="zh-CN" altLang="en-US" sz="2200" b="1" dirty="0" smtClean="0"/>
              <a:t>死亡</a:t>
            </a:r>
            <a:r>
              <a:rPr lang="zh-CN" altLang="en-US" sz="2200" b="1" dirty="0"/>
              <a:t>病例讨论</a:t>
            </a:r>
            <a:r>
              <a:rPr lang="zh-CN" altLang="en-US" sz="2200" b="1" dirty="0" smtClean="0"/>
              <a:t>制度</a:t>
            </a:r>
            <a:endParaRPr lang="en-US" altLang="zh-CN" sz="2200" b="1" dirty="0" smtClean="0"/>
          </a:p>
          <a:p>
            <a:pPr marL="342900" indent="-342900">
              <a:lnSpc>
                <a:spcPct val="150000"/>
              </a:lnSpc>
              <a:buFont typeface="Arial" panose="020B0604020202020204" pitchFamily="34" charset="0"/>
              <a:buChar char="•"/>
            </a:pPr>
            <a:r>
              <a:rPr lang="zh-CN" altLang="en-US" sz="2200" b="1" dirty="0" smtClean="0"/>
              <a:t>查对</a:t>
            </a:r>
            <a:r>
              <a:rPr lang="zh-CN" altLang="en-US" sz="2200" b="1" dirty="0"/>
              <a:t>制度</a:t>
            </a:r>
          </a:p>
        </p:txBody>
      </p:sp>
      <p:sp>
        <p:nvSpPr>
          <p:cNvPr id="4" name="矩形 3"/>
          <p:cNvSpPr/>
          <p:nvPr/>
        </p:nvSpPr>
        <p:spPr>
          <a:xfrm>
            <a:off x="2627784" y="836712"/>
            <a:ext cx="3523722" cy="584775"/>
          </a:xfrm>
          <a:prstGeom prst="rect">
            <a:avLst/>
          </a:prstGeom>
        </p:spPr>
        <p:txBody>
          <a:bodyPr wrap="none">
            <a:spAutoFit/>
          </a:bodyPr>
          <a:lstStyle/>
          <a:p>
            <a:r>
              <a:rPr lang="en-US" altLang="zh-CN" sz="3200" b="1" dirty="0">
                <a:solidFill>
                  <a:srgbClr val="FF0000"/>
                </a:solidFill>
              </a:rPr>
              <a:t>18</a:t>
            </a:r>
            <a:r>
              <a:rPr lang="zh-CN" altLang="en-US" sz="3200" b="1" dirty="0">
                <a:solidFill>
                  <a:srgbClr val="FF0000"/>
                </a:solidFill>
              </a:rPr>
              <a:t>项医疗核心制度</a:t>
            </a:r>
            <a:endParaRPr lang="zh-CN" altLang="en-US" sz="3200" dirty="0">
              <a:solidFill>
                <a:srgbClr val="FF0000"/>
              </a:solidFill>
            </a:endParaRPr>
          </a:p>
        </p:txBody>
      </p:sp>
      <p:sp>
        <p:nvSpPr>
          <p:cNvPr id="7" name="TextBox 6"/>
          <p:cNvSpPr txBox="1"/>
          <p:nvPr/>
        </p:nvSpPr>
        <p:spPr>
          <a:xfrm>
            <a:off x="2963105" y="-27384"/>
            <a:ext cx="2969083" cy="646331"/>
          </a:xfrm>
          <a:prstGeom prst="rect">
            <a:avLst/>
          </a:prstGeom>
          <a:noFill/>
        </p:spPr>
        <p:txBody>
          <a:bodyPr wrap="none" rtlCol="0">
            <a:spAutoFit/>
          </a:bodyPr>
          <a:lstStyle/>
          <a:p>
            <a:pPr>
              <a:lnSpc>
                <a:spcPct val="150000"/>
              </a:lnSpc>
            </a:pPr>
            <a:r>
              <a:rPr lang="zh-CN" altLang="en-US" sz="2400" b="1" dirty="0" smtClean="0">
                <a:solidFill>
                  <a:schemeClr val="bg1"/>
                </a:solidFill>
                <a:latin typeface="宋体" charset="-122"/>
                <a:sym typeface="Calibri" pitchFamily="34" charset="0"/>
              </a:rPr>
              <a:t>如何成为一名好医生</a:t>
            </a:r>
            <a:endParaRPr lang="en-US" altLang="zh-CN" sz="2400" b="1" dirty="0">
              <a:solidFill>
                <a:schemeClr val="bg1"/>
              </a:solidFill>
              <a:latin typeface="宋体" charset="-122"/>
              <a:sym typeface="Calibri" pitchFamily="34" charset="0"/>
            </a:endParaRPr>
          </a:p>
        </p:txBody>
      </p:sp>
    </p:spTree>
    <p:extLst>
      <p:ext uri="{BB962C8B-B14F-4D97-AF65-F5344CB8AC3E}">
        <p14:creationId xmlns:p14="http://schemas.microsoft.com/office/powerpoint/2010/main" val="2074419767"/>
      </p:ext>
    </p:extLst>
  </p:cSld>
  <p:clrMapOvr>
    <a:masterClrMapping/>
  </p:clrMapOvr>
  <p:transition spd="med">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692696"/>
            <a:ext cx="8229600" cy="1143000"/>
          </a:xfrm>
        </p:spPr>
        <p:txBody>
          <a:bodyPr/>
          <a:lstStyle/>
          <a:p>
            <a:r>
              <a:rPr lang="zh-CN" altLang="en-US" sz="3200" b="1" dirty="0">
                <a:solidFill>
                  <a:srgbClr val="FF0000"/>
                </a:solidFill>
                <a:uFillTx/>
                <a:latin typeface="+中文标题" charset="0"/>
                <a:cs typeface="ˎ̥" charset="0"/>
                <a:sym typeface="+mn-ea"/>
              </a:rPr>
              <a:t>医务人员</a:t>
            </a:r>
            <a:r>
              <a:rPr lang="en-US" altLang="zh-CN" sz="3200" b="1" dirty="0">
                <a:solidFill>
                  <a:srgbClr val="FF0000"/>
                </a:solidFill>
                <a:uFillTx/>
                <a:latin typeface="+中文标题" charset="0"/>
                <a:cs typeface="ˎ̥" charset="0"/>
                <a:sym typeface="+mn-ea"/>
              </a:rPr>
              <a:t>“</a:t>
            </a:r>
            <a:r>
              <a:rPr lang="zh-CN" altLang="en-US" sz="3200" b="1" dirty="0">
                <a:solidFill>
                  <a:srgbClr val="FF0000"/>
                </a:solidFill>
                <a:uFillTx/>
                <a:latin typeface="+中文标题" charset="0"/>
                <a:cs typeface="宋体" panose="02010600030101010101" pitchFamily="2" charset="-122"/>
                <a:sym typeface="+mn-ea"/>
              </a:rPr>
              <a:t>九不准</a:t>
            </a:r>
            <a:r>
              <a:rPr lang="zh-CN" altLang="en-US" sz="3200" b="1" dirty="0">
                <a:solidFill>
                  <a:srgbClr val="FF0000"/>
                </a:solidFill>
                <a:uFillTx/>
                <a:latin typeface="+中文标题" charset="0"/>
                <a:cs typeface="ˎ̥" charset="0"/>
                <a:sym typeface="+mn-ea"/>
              </a:rPr>
              <a:t>”</a:t>
            </a:r>
            <a:r>
              <a:rPr lang="zh-CN" altLang="en-US" sz="3200" b="1" dirty="0">
                <a:solidFill>
                  <a:srgbClr val="FF0000"/>
                </a:solidFill>
                <a:uFillTx/>
                <a:latin typeface="+中文标题" charset="0"/>
                <a:cs typeface="宋体" panose="02010600030101010101" pitchFamily="2" charset="-122"/>
                <a:sym typeface="+mn-ea"/>
              </a:rPr>
              <a:t>具体</a:t>
            </a:r>
            <a:r>
              <a:rPr lang="zh-CN" altLang="en-US" sz="3200" b="1" dirty="0" smtClean="0">
                <a:solidFill>
                  <a:srgbClr val="FF0000"/>
                </a:solidFill>
                <a:uFillTx/>
                <a:latin typeface="+中文标题" charset="0"/>
                <a:cs typeface="宋体" panose="02010600030101010101" pitchFamily="2" charset="-122"/>
                <a:sym typeface="+mn-ea"/>
              </a:rPr>
              <a:t>内容</a:t>
            </a:r>
            <a:endParaRPr lang="zh-CN" altLang="en-US" sz="3200" b="1" dirty="0">
              <a:solidFill>
                <a:srgbClr val="FF0000"/>
              </a:solidFill>
              <a:uFillTx/>
              <a:latin typeface="+中文标题" charset="0"/>
              <a:cs typeface="宋体" panose="02010600030101010101" pitchFamily="2" charset="-122"/>
              <a:sym typeface="+mn-ea"/>
            </a:endParaRPr>
          </a:p>
        </p:txBody>
      </p:sp>
      <p:sp>
        <p:nvSpPr>
          <p:cNvPr id="100" name="文本框 99"/>
          <p:cNvSpPr txBox="1"/>
          <p:nvPr/>
        </p:nvSpPr>
        <p:spPr>
          <a:xfrm>
            <a:off x="2581" y="1628800"/>
            <a:ext cx="9030300" cy="4583499"/>
          </a:xfrm>
          <a:prstGeom prst="rect">
            <a:avLst/>
          </a:prstGeom>
          <a:noFill/>
          <a:ln w="9525">
            <a:noFill/>
          </a:ln>
        </p:spPr>
        <p:txBody>
          <a:bodyPr wrap="square">
            <a:spAutoFit/>
          </a:bodyPr>
          <a:lstStyle/>
          <a:p>
            <a:pPr marL="0" indent="0" algn="l">
              <a:lnSpc>
                <a:spcPct val="150000"/>
              </a:lnSpc>
            </a:pPr>
            <a:r>
              <a:rPr lang="en-US" altLang="zh-CN" sz="2200" b="1" u="none" dirty="0">
                <a:solidFill>
                  <a:srgbClr val="333333"/>
                </a:solidFill>
                <a:latin typeface="+mj-ea"/>
                <a:ea typeface="+mj-ea"/>
                <a:cs typeface="ˎ̥" charset="0"/>
              </a:rPr>
              <a:t>    1.</a:t>
            </a:r>
            <a:r>
              <a:rPr lang="zh-CN" altLang="en-US" sz="2200" b="1" u="none" dirty="0">
                <a:solidFill>
                  <a:srgbClr val="333333"/>
                </a:solidFill>
                <a:latin typeface="+mj-ea"/>
                <a:ea typeface="+mj-ea"/>
                <a:cs typeface="宋体" panose="02010600030101010101" pitchFamily="2" charset="-122"/>
              </a:rPr>
              <a:t>不准将医疗卫生人员个人收入与药品和医学检查收入挂钩；</a:t>
            </a:r>
          </a:p>
          <a:p>
            <a:pPr marL="0" indent="0" algn="l">
              <a:lnSpc>
                <a:spcPct val="150000"/>
              </a:lnSpc>
            </a:pPr>
            <a:r>
              <a:rPr lang="zh-CN" altLang="en-US" sz="2200" b="1" u="none" dirty="0">
                <a:solidFill>
                  <a:srgbClr val="333333"/>
                </a:solidFill>
                <a:latin typeface="+mj-ea"/>
                <a:ea typeface="+mj-ea"/>
                <a:cs typeface="宋体" panose="02010600030101010101" pitchFamily="2" charset="-122"/>
              </a:rPr>
              <a:t>　　</a:t>
            </a:r>
            <a:r>
              <a:rPr lang="en-US" altLang="zh-CN" sz="2200" b="1" u="none" dirty="0">
                <a:solidFill>
                  <a:srgbClr val="333333"/>
                </a:solidFill>
                <a:latin typeface="+mj-ea"/>
                <a:ea typeface="+mj-ea"/>
                <a:cs typeface="ˎ̥" charset="0"/>
              </a:rPr>
              <a:t>2.</a:t>
            </a:r>
            <a:r>
              <a:rPr lang="zh-CN" altLang="en-US" sz="2200" b="1" u="none" dirty="0">
                <a:solidFill>
                  <a:srgbClr val="333333"/>
                </a:solidFill>
                <a:latin typeface="+mj-ea"/>
                <a:ea typeface="+mj-ea"/>
                <a:cs typeface="宋体" panose="02010600030101010101" pitchFamily="2" charset="-122"/>
              </a:rPr>
              <a:t>不准开单提成；</a:t>
            </a:r>
          </a:p>
          <a:p>
            <a:pPr marL="0" indent="0" algn="l">
              <a:lnSpc>
                <a:spcPct val="150000"/>
              </a:lnSpc>
            </a:pPr>
            <a:r>
              <a:rPr lang="zh-CN" altLang="en-US" sz="2200" b="1" u="none" dirty="0">
                <a:solidFill>
                  <a:srgbClr val="333333"/>
                </a:solidFill>
                <a:latin typeface="+mj-ea"/>
                <a:ea typeface="+mj-ea"/>
                <a:cs typeface="宋体" panose="02010600030101010101" pitchFamily="2" charset="-122"/>
              </a:rPr>
              <a:t>　　</a:t>
            </a:r>
            <a:r>
              <a:rPr lang="en-US" altLang="zh-CN" sz="2200" b="1" u="none" dirty="0">
                <a:solidFill>
                  <a:srgbClr val="333333"/>
                </a:solidFill>
                <a:latin typeface="+mj-ea"/>
                <a:ea typeface="+mj-ea"/>
                <a:cs typeface="ˎ̥" charset="0"/>
              </a:rPr>
              <a:t>3.</a:t>
            </a:r>
            <a:r>
              <a:rPr lang="zh-CN" altLang="en-US" sz="2200" b="1" u="none" dirty="0">
                <a:solidFill>
                  <a:srgbClr val="333333"/>
                </a:solidFill>
                <a:latin typeface="+mj-ea"/>
                <a:ea typeface="+mj-ea"/>
                <a:cs typeface="宋体" panose="02010600030101010101" pitchFamily="2" charset="-122"/>
              </a:rPr>
              <a:t>不准违规收费；</a:t>
            </a:r>
          </a:p>
          <a:p>
            <a:pPr marL="0" indent="0" algn="l">
              <a:lnSpc>
                <a:spcPct val="150000"/>
              </a:lnSpc>
            </a:pPr>
            <a:r>
              <a:rPr lang="zh-CN" altLang="en-US" sz="2200" b="1" u="none" dirty="0">
                <a:solidFill>
                  <a:srgbClr val="333333"/>
                </a:solidFill>
                <a:latin typeface="+mj-ea"/>
                <a:ea typeface="+mj-ea"/>
                <a:cs typeface="宋体" panose="02010600030101010101" pitchFamily="2" charset="-122"/>
              </a:rPr>
              <a:t>　　</a:t>
            </a:r>
            <a:r>
              <a:rPr lang="en-US" altLang="zh-CN" sz="2200" b="1" u="none" dirty="0">
                <a:solidFill>
                  <a:srgbClr val="333333"/>
                </a:solidFill>
                <a:latin typeface="+mj-ea"/>
                <a:ea typeface="+mj-ea"/>
                <a:cs typeface="ˎ̥" charset="0"/>
              </a:rPr>
              <a:t>4.</a:t>
            </a:r>
            <a:r>
              <a:rPr lang="zh-CN" altLang="en-US" sz="2200" b="1" u="none" dirty="0">
                <a:solidFill>
                  <a:srgbClr val="333333"/>
                </a:solidFill>
                <a:latin typeface="+mj-ea"/>
                <a:ea typeface="+mj-ea"/>
                <a:cs typeface="宋体" panose="02010600030101010101" pitchFamily="2" charset="-122"/>
              </a:rPr>
              <a:t>不准违规接受社会捐赠资助；</a:t>
            </a:r>
          </a:p>
          <a:p>
            <a:pPr marL="0" indent="0" algn="l">
              <a:lnSpc>
                <a:spcPct val="150000"/>
              </a:lnSpc>
            </a:pPr>
            <a:r>
              <a:rPr lang="zh-CN" altLang="en-US" sz="2200" b="1" u="none" dirty="0">
                <a:solidFill>
                  <a:srgbClr val="333333"/>
                </a:solidFill>
                <a:latin typeface="+mj-ea"/>
                <a:ea typeface="+mj-ea"/>
                <a:cs typeface="宋体" panose="02010600030101010101" pitchFamily="2" charset="-122"/>
              </a:rPr>
              <a:t>　　</a:t>
            </a:r>
            <a:r>
              <a:rPr lang="en-US" altLang="zh-CN" sz="2200" b="1" u="none" dirty="0">
                <a:solidFill>
                  <a:srgbClr val="333333"/>
                </a:solidFill>
                <a:latin typeface="+mj-ea"/>
                <a:ea typeface="+mj-ea"/>
                <a:cs typeface="ˎ̥" charset="0"/>
              </a:rPr>
              <a:t>5.</a:t>
            </a:r>
            <a:r>
              <a:rPr lang="zh-CN" altLang="en-US" sz="2200" b="1" u="none" dirty="0">
                <a:solidFill>
                  <a:srgbClr val="333333"/>
                </a:solidFill>
                <a:latin typeface="+mj-ea"/>
                <a:ea typeface="+mj-ea"/>
                <a:cs typeface="宋体" panose="02010600030101010101" pitchFamily="2" charset="-122"/>
              </a:rPr>
              <a:t>不准参与推销活动和违规发布医疗广告；</a:t>
            </a:r>
          </a:p>
          <a:p>
            <a:pPr marL="0" indent="0" algn="l">
              <a:lnSpc>
                <a:spcPct val="150000"/>
              </a:lnSpc>
            </a:pPr>
            <a:r>
              <a:rPr lang="zh-CN" altLang="en-US" sz="2200" b="1" u="none" dirty="0">
                <a:solidFill>
                  <a:srgbClr val="333333"/>
                </a:solidFill>
                <a:latin typeface="+mj-ea"/>
                <a:ea typeface="+mj-ea"/>
                <a:cs typeface="宋体" panose="02010600030101010101" pitchFamily="2" charset="-122"/>
              </a:rPr>
              <a:t>　　</a:t>
            </a:r>
            <a:r>
              <a:rPr lang="en-US" altLang="zh-CN" sz="2200" b="1" u="none" dirty="0">
                <a:solidFill>
                  <a:srgbClr val="333333"/>
                </a:solidFill>
                <a:latin typeface="+mj-ea"/>
                <a:ea typeface="+mj-ea"/>
                <a:cs typeface="ˎ̥" charset="0"/>
              </a:rPr>
              <a:t>6.</a:t>
            </a:r>
            <a:r>
              <a:rPr lang="zh-CN" altLang="en-US" sz="2200" b="1" u="none" dirty="0">
                <a:solidFill>
                  <a:srgbClr val="333333"/>
                </a:solidFill>
                <a:latin typeface="+mj-ea"/>
                <a:ea typeface="+mj-ea"/>
                <a:cs typeface="宋体" panose="02010600030101010101" pitchFamily="2" charset="-122"/>
              </a:rPr>
              <a:t>不准为商业目的统方；</a:t>
            </a:r>
          </a:p>
          <a:p>
            <a:pPr marL="0" indent="0" algn="l">
              <a:lnSpc>
                <a:spcPct val="150000"/>
              </a:lnSpc>
            </a:pPr>
            <a:r>
              <a:rPr lang="zh-CN" altLang="en-US" sz="2200" b="1" u="none" dirty="0">
                <a:solidFill>
                  <a:srgbClr val="333333"/>
                </a:solidFill>
                <a:latin typeface="+mj-ea"/>
                <a:ea typeface="+mj-ea"/>
                <a:cs typeface="宋体" panose="02010600030101010101" pitchFamily="2" charset="-122"/>
              </a:rPr>
              <a:t>　　</a:t>
            </a:r>
            <a:r>
              <a:rPr lang="en-US" altLang="zh-CN" sz="2200" b="1" u="none" dirty="0">
                <a:solidFill>
                  <a:srgbClr val="333333"/>
                </a:solidFill>
                <a:latin typeface="+mj-ea"/>
                <a:ea typeface="+mj-ea"/>
                <a:cs typeface="ˎ̥" charset="0"/>
              </a:rPr>
              <a:t>7.</a:t>
            </a:r>
            <a:r>
              <a:rPr lang="zh-CN" altLang="en-US" sz="2200" b="1" u="none" dirty="0">
                <a:solidFill>
                  <a:srgbClr val="333333"/>
                </a:solidFill>
                <a:latin typeface="+mj-ea"/>
                <a:ea typeface="+mj-ea"/>
                <a:cs typeface="宋体" panose="02010600030101010101" pitchFamily="2" charset="-122"/>
              </a:rPr>
              <a:t>不准违规私自采购使用医药产品；</a:t>
            </a:r>
          </a:p>
          <a:p>
            <a:pPr marL="0" indent="0" algn="l">
              <a:lnSpc>
                <a:spcPct val="150000"/>
              </a:lnSpc>
            </a:pPr>
            <a:r>
              <a:rPr lang="zh-CN" altLang="en-US" sz="2200" b="1" u="none" dirty="0">
                <a:solidFill>
                  <a:srgbClr val="333333"/>
                </a:solidFill>
                <a:latin typeface="+mj-ea"/>
                <a:ea typeface="+mj-ea"/>
                <a:cs typeface="宋体" panose="02010600030101010101" pitchFamily="2" charset="-122"/>
              </a:rPr>
              <a:t>　　</a:t>
            </a:r>
            <a:r>
              <a:rPr lang="en-US" altLang="zh-CN" sz="2200" b="1" u="none" dirty="0">
                <a:solidFill>
                  <a:srgbClr val="333333"/>
                </a:solidFill>
                <a:latin typeface="+mj-ea"/>
                <a:ea typeface="+mj-ea"/>
                <a:cs typeface="ˎ̥" charset="0"/>
              </a:rPr>
              <a:t>8.</a:t>
            </a:r>
            <a:r>
              <a:rPr lang="zh-CN" altLang="en-US" sz="2200" b="1" u="none" dirty="0">
                <a:solidFill>
                  <a:srgbClr val="333333"/>
                </a:solidFill>
                <a:latin typeface="+mj-ea"/>
                <a:ea typeface="+mj-ea"/>
                <a:cs typeface="宋体" panose="02010600030101010101" pitchFamily="2" charset="-122"/>
              </a:rPr>
              <a:t>不准收受回扣；</a:t>
            </a:r>
          </a:p>
          <a:p>
            <a:pPr marL="0" indent="0" algn="l">
              <a:lnSpc>
                <a:spcPct val="150000"/>
              </a:lnSpc>
            </a:pPr>
            <a:r>
              <a:rPr lang="zh-CN" altLang="en-US" sz="2200" b="1" u="none" dirty="0">
                <a:solidFill>
                  <a:srgbClr val="333333"/>
                </a:solidFill>
                <a:latin typeface="+mj-ea"/>
                <a:ea typeface="+mj-ea"/>
                <a:cs typeface="宋体" panose="02010600030101010101" pitchFamily="2" charset="-122"/>
              </a:rPr>
              <a:t>　　</a:t>
            </a:r>
            <a:r>
              <a:rPr lang="en-US" altLang="zh-CN" sz="2200" b="1" u="none" dirty="0">
                <a:solidFill>
                  <a:srgbClr val="333333"/>
                </a:solidFill>
                <a:latin typeface="+mj-ea"/>
                <a:ea typeface="+mj-ea"/>
                <a:cs typeface="ˎ̥" charset="0"/>
              </a:rPr>
              <a:t>9.</a:t>
            </a:r>
            <a:r>
              <a:rPr lang="zh-CN" altLang="en-US" sz="2200" b="1" u="none" dirty="0">
                <a:solidFill>
                  <a:srgbClr val="333333"/>
                </a:solidFill>
                <a:latin typeface="+mj-ea"/>
                <a:ea typeface="+mj-ea"/>
                <a:cs typeface="宋体" panose="02010600030101010101" pitchFamily="2" charset="-122"/>
              </a:rPr>
              <a:t>不准收受患者</a:t>
            </a:r>
            <a:r>
              <a:rPr lang="zh-CN" altLang="en-US" sz="2200" b="1" u="none" dirty="0">
                <a:solidFill>
                  <a:srgbClr val="333333"/>
                </a:solidFill>
                <a:latin typeface="+mj-ea"/>
                <a:ea typeface="+mj-ea"/>
                <a:cs typeface="ˎ̥" charset="0"/>
              </a:rPr>
              <a:t>“</a:t>
            </a:r>
            <a:r>
              <a:rPr lang="zh-CN" altLang="en-US" sz="2200" b="1" u="none" dirty="0">
                <a:solidFill>
                  <a:srgbClr val="333333"/>
                </a:solidFill>
                <a:latin typeface="+mj-ea"/>
                <a:ea typeface="+mj-ea"/>
                <a:cs typeface="宋体" panose="02010600030101010101" pitchFamily="2" charset="-122"/>
              </a:rPr>
              <a:t>红包</a:t>
            </a:r>
            <a:r>
              <a:rPr lang="zh-CN" altLang="en-US" sz="2200" b="1" u="none" dirty="0">
                <a:solidFill>
                  <a:srgbClr val="333333"/>
                </a:solidFill>
                <a:latin typeface="+mj-ea"/>
                <a:ea typeface="+mj-ea"/>
                <a:cs typeface="ˎ̥" charset="0"/>
              </a:rPr>
              <a:t>”</a:t>
            </a:r>
            <a:r>
              <a:rPr lang="zh-CN" altLang="en-US" sz="2200" b="1" u="none" dirty="0">
                <a:solidFill>
                  <a:srgbClr val="333333"/>
                </a:solidFill>
                <a:latin typeface="+mj-ea"/>
                <a:ea typeface="+mj-ea"/>
                <a:cs typeface="宋体" panose="02010600030101010101" pitchFamily="2" charset="-122"/>
              </a:rPr>
              <a:t>等。</a:t>
            </a:r>
            <a:endParaRPr lang="zh-CN" altLang="en-US" sz="2200" b="1" dirty="0">
              <a:latin typeface="+mj-ea"/>
              <a:ea typeface="+mj-ea"/>
            </a:endParaRPr>
          </a:p>
        </p:txBody>
      </p:sp>
      <p:sp>
        <p:nvSpPr>
          <p:cNvPr id="4" name="TextBox 3"/>
          <p:cNvSpPr txBox="1"/>
          <p:nvPr/>
        </p:nvSpPr>
        <p:spPr>
          <a:xfrm>
            <a:off x="2963105" y="-27384"/>
            <a:ext cx="2969083" cy="646331"/>
          </a:xfrm>
          <a:prstGeom prst="rect">
            <a:avLst/>
          </a:prstGeom>
          <a:noFill/>
        </p:spPr>
        <p:txBody>
          <a:bodyPr wrap="none" rtlCol="0">
            <a:spAutoFit/>
          </a:bodyPr>
          <a:lstStyle/>
          <a:p>
            <a:pPr>
              <a:lnSpc>
                <a:spcPct val="150000"/>
              </a:lnSpc>
            </a:pPr>
            <a:r>
              <a:rPr lang="zh-CN" altLang="en-US" sz="2400" b="1" dirty="0" smtClean="0">
                <a:solidFill>
                  <a:schemeClr val="bg1"/>
                </a:solidFill>
                <a:latin typeface="宋体" charset="-122"/>
                <a:sym typeface="Calibri" pitchFamily="34" charset="0"/>
              </a:rPr>
              <a:t>如何成为一名好医生</a:t>
            </a:r>
            <a:endParaRPr lang="en-US" altLang="zh-CN" sz="2400" b="1" dirty="0">
              <a:solidFill>
                <a:schemeClr val="bg1"/>
              </a:solidFill>
              <a:latin typeface="宋体" charset="-122"/>
              <a:sym typeface="Calibri" pitchFamily="34" charset="0"/>
            </a:endParaRPr>
          </a:p>
        </p:txBody>
      </p:sp>
    </p:spTree>
    <p:extLst>
      <p:ext uri="{BB962C8B-B14F-4D97-AF65-F5344CB8AC3E}">
        <p14:creationId xmlns:p14="http://schemas.microsoft.com/office/powerpoint/2010/main" val="40748679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81280" y="3501008"/>
            <a:ext cx="1534815" cy="1584176"/>
            <a:chOff x="1597025" y="3245718"/>
            <a:chExt cx="2846388" cy="1695450"/>
          </a:xfrm>
        </p:grpSpPr>
        <p:pic>
          <p:nvPicPr>
            <p:cNvPr id="9235" name="AutoShape 4"/>
            <p:cNvPicPr>
              <a:picLocks noChangeArrowheads="1"/>
            </p:cNvPicPr>
            <p:nvPr/>
          </p:nvPicPr>
          <p:blipFill>
            <a:blip r:embed="rId3" cstate="print"/>
            <a:srcRect/>
            <a:stretch>
              <a:fillRect/>
            </a:stretch>
          </p:blipFill>
          <p:spPr bwMode="auto">
            <a:xfrm>
              <a:off x="1597025" y="3245718"/>
              <a:ext cx="2846388" cy="1695450"/>
            </a:xfrm>
            <a:prstGeom prst="rect">
              <a:avLst/>
            </a:prstGeom>
            <a:ln>
              <a:noFill/>
            </a:ln>
            <a:effectLst>
              <a:softEdge rad="112500"/>
            </a:effectLst>
          </p:spPr>
          <p:style>
            <a:lnRef idx="2">
              <a:schemeClr val="accent1">
                <a:shade val="50000"/>
              </a:schemeClr>
            </a:lnRef>
            <a:fillRef idx="1">
              <a:schemeClr val="accent1"/>
            </a:fillRef>
            <a:effectRef idx="0">
              <a:schemeClr val="accent1"/>
            </a:effectRef>
            <a:fontRef idx="minor">
              <a:schemeClr val="lt1"/>
            </a:fontRef>
          </p:style>
        </p:pic>
        <p:sp>
          <p:nvSpPr>
            <p:cNvPr id="9236" name="Text Box 8"/>
            <p:cNvSpPr txBox="1">
              <a:spLocks noChangeArrowheads="1"/>
            </p:cNvSpPr>
            <p:nvPr/>
          </p:nvSpPr>
          <p:spPr bwMode="auto">
            <a:xfrm>
              <a:off x="1652588" y="3806106"/>
              <a:ext cx="2735263" cy="1057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zh-CN" altLang="en-US" sz="2000" b="1" dirty="0" smtClean="0">
                  <a:solidFill>
                    <a:schemeClr val="tx1"/>
                  </a:solidFill>
                  <a:latin typeface="+mn-ea"/>
                </a:rPr>
                <a:t>医院管理</a:t>
              </a:r>
              <a:endParaRPr lang="zh-CN" altLang="en-US" sz="2000" b="1" dirty="0">
                <a:solidFill>
                  <a:schemeClr val="tx1"/>
                </a:solidFill>
                <a:latin typeface="+mn-ea"/>
              </a:endParaRPr>
            </a:p>
          </p:txBody>
        </p:sp>
      </p:grpSp>
      <p:sp>
        <p:nvSpPr>
          <p:cNvPr id="21" name="矩形 20"/>
          <p:cNvSpPr/>
          <p:nvPr/>
        </p:nvSpPr>
        <p:spPr>
          <a:xfrm>
            <a:off x="1835696" y="2512285"/>
            <a:ext cx="5616624" cy="400110"/>
          </a:xfrm>
          <a:prstGeom prst="rect">
            <a:avLst/>
          </a:prstGeom>
          <a:ln>
            <a:noFill/>
            <a:prstDash val="sysDot"/>
          </a:ln>
          <a:effectLst>
            <a:outerShdw blurRad="107950" dist="12700" dir="5400000" algn="ctr">
              <a:srgbClr val="000000"/>
            </a:outerShdw>
            <a:softEdge rad="1270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lgn="ctr" eaLnBrk="0" hangingPunct="0">
              <a:spcBef>
                <a:spcPct val="20000"/>
              </a:spcBef>
              <a:buFont typeface="Wingdings" panose="05000000000000000000" pitchFamily="2" charset="2"/>
              <a:buNone/>
              <a:defRPr/>
            </a:pPr>
            <a:r>
              <a:rPr lang="zh-CN" altLang="en-US" sz="2000" b="1" dirty="0">
                <a:solidFill>
                  <a:schemeClr val="tx1"/>
                </a:solidFill>
                <a:latin typeface="+mn-ea"/>
              </a:rPr>
              <a:t>区域卫生</a:t>
            </a:r>
            <a:r>
              <a:rPr lang="zh-CN" altLang="en-US" sz="2000" b="1" dirty="0" smtClean="0">
                <a:solidFill>
                  <a:schemeClr val="tx1"/>
                </a:solidFill>
                <a:latin typeface="+mn-ea"/>
              </a:rPr>
              <a:t>规划</a:t>
            </a:r>
            <a:endParaRPr lang="zh-CN" altLang="en-US" sz="2000" b="1" dirty="0">
              <a:solidFill>
                <a:schemeClr val="tx1"/>
              </a:solidFill>
              <a:effectLst>
                <a:outerShdw blurRad="38100" dist="38100" dir="2700000" algn="tl">
                  <a:srgbClr val="C0C0C0"/>
                </a:outerShdw>
              </a:effectLst>
              <a:latin typeface="+mn-ea"/>
            </a:endParaRPr>
          </a:p>
        </p:txBody>
      </p:sp>
      <p:sp>
        <p:nvSpPr>
          <p:cNvPr id="9231" name="矩形 2"/>
          <p:cNvSpPr>
            <a:spLocks noChangeArrowheads="1"/>
          </p:cNvSpPr>
          <p:nvPr/>
        </p:nvSpPr>
        <p:spPr bwMode="auto">
          <a:xfrm>
            <a:off x="1111498" y="5157192"/>
            <a:ext cx="8501062" cy="461962"/>
          </a:xfrm>
          <a:prstGeom prst="rect">
            <a:avLst/>
          </a:prstGeom>
          <a:noFill/>
          <a:ln w="9525">
            <a:noFill/>
            <a:miter lim="800000"/>
          </a:ln>
        </p:spPr>
        <p:txBody>
          <a:bodyPr>
            <a:spAutoFit/>
          </a:bodyPr>
          <a:lstStyle/>
          <a:p>
            <a:r>
              <a:rPr lang="zh-CN" altLang="en-US" sz="2400" b="1" dirty="0">
                <a:latin typeface="+mn-ea"/>
                <a:ea typeface="+mn-ea"/>
              </a:rPr>
              <a:t>以高血压、糖尿病等慢性病管理为抓手</a:t>
            </a:r>
            <a:r>
              <a:rPr lang="zh-CN" altLang="en-US" sz="2400" b="1" dirty="0">
                <a:solidFill>
                  <a:srgbClr val="FF0000"/>
                </a:solidFill>
                <a:latin typeface="+mn-ea"/>
                <a:ea typeface="+mn-ea"/>
              </a:rPr>
              <a:t>推进分级诊疗</a:t>
            </a:r>
          </a:p>
        </p:txBody>
      </p:sp>
      <p:sp>
        <p:nvSpPr>
          <p:cNvPr id="17" name="Text Box 6"/>
          <p:cNvSpPr txBox="1">
            <a:spLocks noChangeArrowheads="1"/>
          </p:cNvSpPr>
          <p:nvPr/>
        </p:nvSpPr>
        <p:spPr bwMode="auto">
          <a:xfrm>
            <a:off x="2658372" y="1595538"/>
            <a:ext cx="4103688" cy="461963"/>
          </a:xfrm>
          <a:prstGeom prst="rect">
            <a:avLst/>
          </a:prstGeom>
          <a:noFill/>
          <a:ln w="9525">
            <a:noFill/>
            <a:miter lim="800000"/>
          </a:ln>
        </p:spPr>
        <p:txBody>
          <a:bodyPr>
            <a:spAutoFit/>
          </a:bodyPr>
          <a:lstStyle/>
          <a:p>
            <a:pPr algn="ctr" eaLnBrk="0" hangingPunct="0"/>
            <a:r>
              <a:rPr lang="zh-CN" altLang="en-US" sz="2400" b="1" dirty="0" smtClean="0">
                <a:latin typeface="+mj-ea"/>
                <a:ea typeface="+mj-ea"/>
              </a:rPr>
              <a:t>医</a:t>
            </a:r>
            <a:r>
              <a:rPr lang="zh-CN" altLang="en-US" sz="2400" b="1" dirty="0">
                <a:latin typeface="+mj-ea"/>
                <a:ea typeface="+mj-ea"/>
              </a:rPr>
              <a:t>改进一步深化</a:t>
            </a:r>
          </a:p>
        </p:txBody>
      </p:sp>
      <p:sp>
        <p:nvSpPr>
          <p:cNvPr id="18" name="Text Box 6"/>
          <p:cNvSpPr txBox="1">
            <a:spLocks noChangeArrowheads="1"/>
          </p:cNvSpPr>
          <p:nvPr/>
        </p:nvSpPr>
        <p:spPr bwMode="auto">
          <a:xfrm>
            <a:off x="1074010" y="945668"/>
            <a:ext cx="7272412" cy="584775"/>
          </a:xfrm>
          <a:prstGeom prst="rect">
            <a:avLst/>
          </a:prstGeom>
          <a:noFill/>
          <a:ln w="9525">
            <a:noFill/>
            <a:miter lim="800000"/>
          </a:ln>
        </p:spPr>
        <p:txBody>
          <a:bodyPr wrap="square">
            <a:spAutoFit/>
          </a:bodyPr>
          <a:lstStyle/>
          <a:p>
            <a:pPr algn="ctr" eaLnBrk="0" hangingPunct="0"/>
            <a:r>
              <a:rPr lang="zh-CN" altLang="en-US" sz="3200" b="1" dirty="0">
                <a:latin typeface="+mn-ea"/>
                <a:ea typeface="+mn-ea"/>
              </a:rPr>
              <a:t>新时期改革新常态</a:t>
            </a:r>
          </a:p>
        </p:txBody>
      </p:sp>
      <p:sp>
        <p:nvSpPr>
          <p:cNvPr id="11" name="TextBox 10"/>
          <p:cNvSpPr txBox="1"/>
          <p:nvPr/>
        </p:nvSpPr>
        <p:spPr>
          <a:xfrm>
            <a:off x="2963105" y="-27384"/>
            <a:ext cx="2040943" cy="559769"/>
          </a:xfrm>
          <a:prstGeom prst="rect">
            <a:avLst/>
          </a:prstGeom>
          <a:noFill/>
        </p:spPr>
        <p:txBody>
          <a:bodyPr wrap="none" rtlCol="0">
            <a:spAutoFit/>
          </a:bodyPr>
          <a:lstStyle/>
          <a:p>
            <a:pPr>
              <a:lnSpc>
                <a:spcPct val="150000"/>
              </a:lnSpc>
            </a:pPr>
            <a:r>
              <a:rPr lang="zh-CN" altLang="en-US" sz="2400" b="1" dirty="0">
                <a:solidFill>
                  <a:schemeClr val="bg1"/>
                </a:solidFill>
                <a:latin typeface="宋体" charset="-122"/>
              </a:rPr>
              <a:t>当前医疗环境</a:t>
            </a:r>
          </a:p>
        </p:txBody>
      </p:sp>
      <p:grpSp>
        <p:nvGrpSpPr>
          <p:cNvPr id="12" name="组合 11"/>
          <p:cNvGrpSpPr/>
          <p:nvPr/>
        </p:nvGrpSpPr>
        <p:grpSpPr>
          <a:xfrm>
            <a:off x="817457" y="3492480"/>
            <a:ext cx="1534815" cy="1584176"/>
            <a:chOff x="1597025" y="3245718"/>
            <a:chExt cx="2846388" cy="1695450"/>
          </a:xfrm>
        </p:grpSpPr>
        <p:pic>
          <p:nvPicPr>
            <p:cNvPr id="13" name="AutoShape 4"/>
            <p:cNvPicPr>
              <a:picLocks noChangeArrowheads="1"/>
            </p:cNvPicPr>
            <p:nvPr/>
          </p:nvPicPr>
          <p:blipFill>
            <a:blip r:embed="rId3" cstate="print"/>
            <a:srcRect/>
            <a:stretch>
              <a:fillRect/>
            </a:stretch>
          </p:blipFill>
          <p:spPr bwMode="auto">
            <a:xfrm>
              <a:off x="1597025" y="3245718"/>
              <a:ext cx="2846388" cy="1695450"/>
            </a:xfrm>
            <a:prstGeom prst="rect">
              <a:avLst/>
            </a:prstGeom>
            <a:ln>
              <a:noFill/>
            </a:ln>
            <a:effectLst>
              <a:softEdge rad="112500"/>
            </a:effectLst>
          </p:spPr>
          <p:style>
            <a:lnRef idx="2">
              <a:schemeClr val="accent1">
                <a:shade val="50000"/>
              </a:schemeClr>
            </a:lnRef>
            <a:fillRef idx="1">
              <a:schemeClr val="accent1"/>
            </a:fillRef>
            <a:effectRef idx="0">
              <a:schemeClr val="accent1"/>
            </a:effectRef>
            <a:fontRef idx="minor">
              <a:schemeClr val="lt1"/>
            </a:fontRef>
          </p:style>
        </p:pic>
        <p:sp>
          <p:nvSpPr>
            <p:cNvPr id="14" name="Text Box 8"/>
            <p:cNvSpPr txBox="1">
              <a:spLocks noChangeArrowheads="1"/>
            </p:cNvSpPr>
            <p:nvPr/>
          </p:nvSpPr>
          <p:spPr bwMode="auto">
            <a:xfrm>
              <a:off x="1652588" y="3806106"/>
              <a:ext cx="2735263" cy="1057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zh-CN" altLang="en-US" sz="2000" b="1" dirty="0" smtClean="0">
                  <a:solidFill>
                    <a:schemeClr val="tx1"/>
                  </a:solidFill>
                  <a:latin typeface="+mn-ea"/>
                </a:rPr>
                <a:t>分级诊疗</a:t>
              </a:r>
              <a:endParaRPr lang="zh-CN" altLang="en-US" sz="2000" b="1" dirty="0">
                <a:solidFill>
                  <a:schemeClr val="tx1"/>
                </a:solidFill>
                <a:latin typeface="+mn-ea"/>
              </a:endParaRPr>
            </a:p>
          </p:txBody>
        </p:sp>
      </p:grpSp>
      <p:grpSp>
        <p:nvGrpSpPr>
          <p:cNvPr id="15" name="组合 14"/>
          <p:cNvGrpSpPr/>
          <p:nvPr/>
        </p:nvGrpSpPr>
        <p:grpSpPr>
          <a:xfrm>
            <a:off x="3942809" y="3501008"/>
            <a:ext cx="1534815" cy="1584176"/>
            <a:chOff x="1597025" y="3245718"/>
            <a:chExt cx="2846388" cy="1695450"/>
          </a:xfrm>
        </p:grpSpPr>
        <p:pic>
          <p:nvPicPr>
            <p:cNvPr id="16" name="AutoShape 4"/>
            <p:cNvPicPr>
              <a:picLocks noChangeArrowheads="1"/>
            </p:cNvPicPr>
            <p:nvPr/>
          </p:nvPicPr>
          <p:blipFill>
            <a:blip r:embed="rId3" cstate="print"/>
            <a:srcRect/>
            <a:stretch>
              <a:fillRect/>
            </a:stretch>
          </p:blipFill>
          <p:spPr bwMode="auto">
            <a:xfrm>
              <a:off x="1597025" y="3245718"/>
              <a:ext cx="2846388" cy="1695450"/>
            </a:xfrm>
            <a:prstGeom prst="rect">
              <a:avLst/>
            </a:prstGeom>
            <a:ln>
              <a:noFill/>
            </a:ln>
            <a:effectLst>
              <a:softEdge rad="112500"/>
            </a:effectLst>
          </p:spPr>
          <p:style>
            <a:lnRef idx="2">
              <a:schemeClr val="accent1">
                <a:shade val="50000"/>
              </a:schemeClr>
            </a:lnRef>
            <a:fillRef idx="1">
              <a:schemeClr val="accent1"/>
            </a:fillRef>
            <a:effectRef idx="0">
              <a:schemeClr val="accent1"/>
            </a:effectRef>
            <a:fontRef idx="minor">
              <a:schemeClr val="lt1"/>
            </a:fontRef>
          </p:style>
        </p:pic>
        <p:sp>
          <p:nvSpPr>
            <p:cNvPr id="19" name="Text Box 8"/>
            <p:cNvSpPr txBox="1">
              <a:spLocks noChangeArrowheads="1"/>
            </p:cNvSpPr>
            <p:nvPr/>
          </p:nvSpPr>
          <p:spPr bwMode="auto">
            <a:xfrm>
              <a:off x="1652588" y="3806106"/>
              <a:ext cx="2735263" cy="1057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zh-CN" altLang="en-US" sz="2000" b="1" dirty="0" smtClean="0">
                  <a:solidFill>
                    <a:schemeClr val="tx1"/>
                  </a:solidFill>
                  <a:latin typeface="+mn-ea"/>
                </a:rPr>
                <a:t>全民医保</a:t>
              </a:r>
              <a:endParaRPr lang="zh-CN" altLang="en-US" sz="2000" b="1" dirty="0">
                <a:solidFill>
                  <a:schemeClr val="tx1"/>
                </a:solidFill>
                <a:latin typeface="+mn-ea"/>
              </a:endParaRPr>
            </a:p>
          </p:txBody>
        </p:sp>
      </p:grpSp>
      <p:grpSp>
        <p:nvGrpSpPr>
          <p:cNvPr id="20" name="组合 19"/>
          <p:cNvGrpSpPr/>
          <p:nvPr/>
        </p:nvGrpSpPr>
        <p:grpSpPr>
          <a:xfrm>
            <a:off x="5506665" y="3501008"/>
            <a:ext cx="1534815" cy="1584176"/>
            <a:chOff x="1597025" y="3245718"/>
            <a:chExt cx="2846388" cy="1695450"/>
          </a:xfrm>
        </p:grpSpPr>
        <p:pic>
          <p:nvPicPr>
            <p:cNvPr id="22" name="AutoShape 4"/>
            <p:cNvPicPr>
              <a:picLocks noChangeArrowheads="1"/>
            </p:cNvPicPr>
            <p:nvPr/>
          </p:nvPicPr>
          <p:blipFill>
            <a:blip r:embed="rId3" cstate="print"/>
            <a:srcRect/>
            <a:stretch>
              <a:fillRect/>
            </a:stretch>
          </p:blipFill>
          <p:spPr bwMode="auto">
            <a:xfrm>
              <a:off x="1597025" y="3245718"/>
              <a:ext cx="2846388" cy="1695450"/>
            </a:xfrm>
            <a:prstGeom prst="rect">
              <a:avLst/>
            </a:prstGeom>
            <a:ln>
              <a:noFill/>
            </a:ln>
            <a:effectLst>
              <a:softEdge rad="112500"/>
            </a:effectLst>
          </p:spPr>
          <p:style>
            <a:lnRef idx="2">
              <a:schemeClr val="accent1">
                <a:shade val="50000"/>
              </a:schemeClr>
            </a:lnRef>
            <a:fillRef idx="1">
              <a:schemeClr val="accent1"/>
            </a:fillRef>
            <a:effectRef idx="0">
              <a:schemeClr val="accent1"/>
            </a:effectRef>
            <a:fontRef idx="minor">
              <a:schemeClr val="lt1"/>
            </a:fontRef>
          </p:style>
        </p:pic>
        <p:sp>
          <p:nvSpPr>
            <p:cNvPr id="23" name="Text Box 8"/>
            <p:cNvSpPr txBox="1">
              <a:spLocks noChangeArrowheads="1"/>
            </p:cNvSpPr>
            <p:nvPr/>
          </p:nvSpPr>
          <p:spPr bwMode="auto">
            <a:xfrm>
              <a:off x="1652588" y="3806106"/>
              <a:ext cx="2735263" cy="1057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zh-CN" altLang="en-US" sz="2000" b="1" dirty="0" smtClean="0">
                  <a:solidFill>
                    <a:schemeClr val="tx1"/>
                  </a:solidFill>
                  <a:latin typeface="+mn-ea"/>
                </a:rPr>
                <a:t>药品供应</a:t>
              </a:r>
              <a:endParaRPr lang="zh-CN" altLang="en-US" sz="2000" b="1" dirty="0">
                <a:solidFill>
                  <a:schemeClr val="tx1"/>
                </a:solidFill>
                <a:latin typeface="+mn-ea"/>
              </a:endParaRPr>
            </a:p>
          </p:txBody>
        </p:sp>
      </p:grpSp>
      <p:grpSp>
        <p:nvGrpSpPr>
          <p:cNvPr id="24" name="组合 23"/>
          <p:cNvGrpSpPr/>
          <p:nvPr/>
        </p:nvGrpSpPr>
        <p:grpSpPr>
          <a:xfrm>
            <a:off x="7069633" y="3501008"/>
            <a:ext cx="1534815" cy="1584176"/>
            <a:chOff x="1597025" y="3245718"/>
            <a:chExt cx="2846388" cy="1695450"/>
          </a:xfrm>
        </p:grpSpPr>
        <p:pic>
          <p:nvPicPr>
            <p:cNvPr id="25" name="AutoShape 4"/>
            <p:cNvPicPr>
              <a:picLocks noChangeArrowheads="1"/>
            </p:cNvPicPr>
            <p:nvPr/>
          </p:nvPicPr>
          <p:blipFill>
            <a:blip r:embed="rId3" cstate="print"/>
            <a:srcRect/>
            <a:stretch>
              <a:fillRect/>
            </a:stretch>
          </p:blipFill>
          <p:spPr bwMode="auto">
            <a:xfrm>
              <a:off x="1597025" y="3245718"/>
              <a:ext cx="2846388" cy="1695450"/>
            </a:xfrm>
            <a:prstGeom prst="rect">
              <a:avLst/>
            </a:prstGeom>
            <a:ln>
              <a:noFill/>
            </a:ln>
            <a:effectLst>
              <a:softEdge rad="112500"/>
            </a:effectLst>
          </p:spPr>
          <p:style>
            <a:lnRef idx="2">
              <a:schemeClr val="accent1">
                <a:shade val="50000"/>
              </a:schemeClr>
            </a:lnRef>
            <a:fillRef idx="1">
              <a:schemeClr val="accent1"/>
            </a:fillRef>
            <a:effectRef idx="0">
              <a:schemeClr val="accent1"/>
            </a:effectRef>
            <a:fontRef idx="minor">
              <a:schemeClr val="lt1"/>
            </a:fontRef>
          </p:style>
        </p:pic>
        <p:sp>
          <p:nvSpPr>
            <p:cNvPr id="26" name="Text Box 8"/>
            <p:cNvSpPr txBox="1">
              <a:spLocks noChangeArrowheads="1"/>
            </p:cNvSpPr>
            <p:nvPr/>
          </p:nvSpPr>
          <p:spPr bwMode="auto">
            <a:xfrm>
              <a:off x="1652588" y="3806106"/>
              <a:ext cx="2735263" cy="1057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zh-CN" altLang="en-US" sz="2000" b="1" dirty="0" smtClean="0">
                  <a:solidFill>
                    <a:schemeClr val="tx1"/>
                  </a:solidFill>
                  <a:latin typeface="+mn-ea"/>
                </a:rPr>
                <a:t>综合监管</a:t>
              </a:r>
              <a:endParaRPr lang="zh-CN" altLang="en-US" sz="2000" b="1" dirty="0">
                <a:solidFill>
                  <a:schemeClr val="tx1"/>
                </a:solidFill>
                <a:latin typeface="+mn-ea"/>
              </a:endParaRPr>
            </a:p>
          </p:txBody>
        </p:sp>
      </p:grpSp>
    </p:spTree>
    <p:extLst>
      <p:ext uri="{BB962C8B-B14F-4D97-AF65-F5344CB8AC3E}">
        <p14:creationId xmlns:p14="http://schemas.microsoft.com/office/powerpoint/2010/main" val="4152926070"/>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759773" y="1084718"/>
            <a:ext cx="3480440" cy="2144177"/>
          </a:xfrm>
          <a:prstGeom prst="rect">
            <a:avLst/>
          </a:prstGeom>
        </p:spPr>
        <p:txBody>
          <a:bodyPr wrap="none">
            <a:spAutoFit/>
          </a:bodyPr>
          <a:lstStyle/>
          <a:p>
            <a:pPr>
              <a:lnSpc>
                <a:spcPts val="3200"/>
              </a:lnSpc>
            </a:pPr>
            <a:r>
              <a:rPr lang="zh-CN" altLang="zh-CN" sz="3200" b="1" dirty="0" smtClean="0">
                <a:solidFill>
                  <a:srgbClr val="FF0000"/>
                </a:solidFill>
              </a:rPr>
              <a:t>注重</a:t>
            </a:r>
            <a:r>
              <a:rPr lang="zh-CN" altLang="zh-CN" sz="3200" b="1" dirty="0">
                <a:solidFill>
                  <a:srgbClr val="FF0000"/>
                </a:solidFill>
              </a:rPr>
              <a:t>个人素养修炼</a:t>
            </a:r>
            <a:endParaRPr lang="zh-CN" altLang="en-US" sz="3200" dirty="0">
              <a:solidFill>
                <a:srgbClr val="FF0000"/>
              </a:solidFill>
            </a:endParaRPr>
          </a:p>
          <a:p>
            <a:pPr lvl="0">
              <a:lnSpc>
                <a:spcPts val="3200"/>
              </a:lnSpc>
            </a:pPr>
            <a:endParaRPr lang="zh-CN" altLang="zh-CN" sz="3600" b="1" dirty="0" smtClean="0">
              <a:solidFill>
                <a:srgbClr val="FF0000"/>
              </a:solidFill>
            </a:endParaRPr>
          </a:p>
          <a:p>
            <a:pPr>
              <a:lnSpc>
                <a:spcPts val="3200"/>
              </a:lnSpc>
            </a:pPr>
            <a:r>
              <a:rPr lang="zh-CN" altLang="zh-CN" sz="3600" b="1" dirty="0" smtClean="0">
                <a:solidFill>
                  <a:srgbClr val="FF0000"/>
                </a:solidFill>
              </a:rPr>
              <a:t> </a:t>
            </a:r>
          </a:p>
          <a:p>
            <a:pPr lvl="0">
              <a:lnSpc>
                <a:spcPts val="3200"/>
              </a:lnSpc>
            </a:pPr>
            <a:endParaRPr lang="en-US" altLang="zh-CN" sz="3600" b="1" dirty="0" smtClean="0">
              <a:solidFill>
                <a:srgbClr val="FF0000"/>
              </a:solidFill>
            </a:endParaRPr>
          </a:p>
          <a:p>
            <a:pPr lvl="0">
              <a:lnSpc>
                <a:spcPts val="3200"/>
              </a:lnSpc>
            </a:pPr>
            <a:endParaRPr lang="zh-CN" altLang="zh-CN" sz="3600" b="1" dirty="0">
              <a:solidFill>
                <a:srgbClr val="FF0000"/>
              </a:solidFill>
            </a:endParaRPr>
          </a:p>
        </p:txBody>
      </p:sp>
      <p:sp>
        <p:nvSpPr>
          <p:cNvPr id="3" name="矩形 2"/>
          <p:cNvSpPr/>
          <p:nvPr/>
        </p:nvSpPr>
        <p:spPr>
          <a:xfrm>
            <a:off x="899592" y="2028566"/>
            <a:ext cx="7560841" cy="2262158"/>
          </a:xfrm>
          <a:prstGeom prst="rect">
            <a:avLst/>
          </a:prstGeom>
        </p:spPr>
        <p:txBody>
          <a:bodyPr wrap="square">
            <a:spAutoFit/>
          </a:bodyPr>
          <a:lstStyle/>
          <a:p>
            <a:pPr marL="342900" indent="-342900">
              <a:lnSpc>
                <a:spcPct val="150000"/>
              </a:lnSpc>
              <a:buFont typeface="Arial" panose="020B0604020202020204" pitchFamily="34" charset="0"/>
              <a:buChar char="•"/>
            </a:pPr>
            <a:r>
              <a:rPr lang="zh-CN" altLang="zh-CN" sz="2800" b="1" dirty="0">
                <a:solidFill>
                  <a:srgbClr val="FF0000"/>
                </a:solidFill>
              </a:rPr>
              <a:t>注重学习心理、社会因素与疾病关系的</a:t>
            </a:r>
            <a:r>
              <a:rPr lang="zh-CN" altLang="zh-CN" sz="2800" b="1" dirty="0" smtClean="0">
                <a:solidFill>
                  <a:srgbClr val="FF0000"/>
                </a:solidFill>
              </a:rPr>
              <a:t>知识</a:t>
            </a:r>
            <a:endParaRPr lang="en-US" altLang="zh-CN" sz="2800" b="1" dirty="0" smtClean="0">
              <a:solidFill>
                <a:srgbClr val="FF0000"/>
              </a:solidFill>
            </a:endParaRPr>
          </a:p>
          <a:p>
            <a:pPr>
              <a:lnSpc>
                <a:spcPct val="150000"/>
              </a:lnSpc>
            </a:pPr>
            <a:r>
              <a:rPr lang="en-US" altLang="zh-CN" sz="2200" b="1" dirty="0" smtClean="0"/>
              <a:t>    </a:t>
            </a:r>
            <a:r>
              <a:rPr lang="zh-CN" altLang="zh-CN" sz="2200" b="1" dirty="0" smtClean="0"/>
              <a:t>哲学</a:t>
            </a:r>
            <a:r>
              <a:rPr lang="zh-CN" altLang="zh-CN" sz="2200" b="1" dirty="0"/>
              <a:t>、医学心理学、医学伦理学、医学社会学环境医学等</a:t>
            </a:r>
            <a:r>
              <a:rPr lang="en-US" altLang="zh-CN" sz="2200" b="1" dirty="0"/>
              <a:t>, </a:t>
            </a:r>
            <a:r>
              <a:rPr lang="zh-CN" altLang="zh-CN" sz="2200" b="1" dirty="0"/>
              <a:t>以便从生物、心理和社会因素去认识疾病的发生和发展</a:t>
            </a:r>
            <a:r>
              <a:rPr lang="en-US" altLang="zh-CN" sz="2200" b="1" dirty="0"/>
              <a:t>, </a:t>
            </a:r>
            <a:r>
              <a:rPr lang="zh-CN" altLang="zh-CN" sz="2200" b="1" dirty="0"/>
              <a:t>实施有针对性的综合</a:t>
            </a:r>
            <a:r>
              <a:rPr lang="zh-CN" altLang="zh-CN" sz="2200" b="1" dirty="0" smtClean="0"/>
              <a:t>诊治</a:t>
            </a:r>
            <a:r>
              <a:rPr lang="zh-CN" altLang="en-US" sz="2200" b="1" dirty="0"/>
              <a:t>。</a:t>
            </a:r>
            <a:endParaRPr lang="zh-CN" altLang="en-US" sz="2200" b="1" dirty="0">
              <a:solidFill>
                <a:srgbClr val="FF0000"/>
              </a:solidFill>
            </a:endParaRPr>
          </a:p>
        </p:txBody>
      </p:sp>
      <p:sp>
        <p:nvSpPr>
          <p:cNvPr id="4" name="TextBox 3"/>
          <p:cNvSpPr txBox="1"/>
          <p:nvPr/>
        </p:nvSpPr>
        <p:spPr>
          <a:xfrm>
            <a:off x="2963105" y="-27384"/>
            <a:ext cx="2969083" cy="646331"/>
          </a:xfrm>
          <a:prstGeom prst="rect">
            <a:avLst/>
          </a:prstGeom>
          <a:noFill/>
        </p:spPr>
        <p:txBody>
          <a:bodyPr wrap="none" rtlCol="0">
            <a:spAutoFit/>
          </a:bodyPr>
          <a:lstStyle/>
          <a:p>
            <a:pPr>
              <a:lnSpc>
                <a:spcPct val="150000"/>
              </a:lnSpc>
            </a:pPr>
            <a:r>
              <a:rPr lang="zh-CN" altLang="en-US" sz="2400" b="1" dirty="0" smtClean="0">
                <a:solidFill>
                  <a:schemeClr val="bg1"/>
                </a:solidFill>
                <a:latin typeface="宋体" charset="-122"/>
                <a:sym typeface="Calibri" pitchFamily="34" charset="0"/>
              </a:rPr>
              <a:t>如何成为一名好医生</a:t>
            </a:r>
            <a:endParaRPr lang="en-US" altLang="zh-CN" sz="2400" b="1" dirty="0">
              <a:solidFill>
                <a:schemeClr val="bg1"/>
              </a:solidFill>
              <a:latin typeface="宋体" charset="-122"/>
              <a:sym typeface="Calibri" pitchFamily="34" charset="0"/>
            </a:endParaRPr>
          </a:p>
        </p:txBody>
      </p:sp>
    </p:spTree>
    <p:extLst>
      <p:ext uri="{BB962C8B-B14F-4D97-AF65-F5344CB8AC3E}">
        <p14:creationId xmlns:p14="http://schemas.microsoft.com/office/powerpoint/2010/main" val="4224295274"/>
      </p:ext>
    </p:extLst>
  </p:cSld>
  <p:clrMapOvr>
    <a:masterClrMapping/>
  </p:clrMapOvr>
  <p:transition spd="med">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707426" y="1124744"/>
            <a:ext cx="3480440" cy="2144177"/>
          </a:xfrm>
          <a:prstGeom prst="rect">
            <a:avLst/>
          </a:prstGeom>
        </p:spPr>
        <p:txBody>
          <a:bodyPr wrap="none">
            <a:spAutoFit/>
          </a:bodyPr>
          <a:lstStyle/>
          <a:p>
            <a:pPr>
              <a:lnSpc>
                <a:spcPts val="3200"/>
              </a:lnSpc>
            </a:pPr>
            <a:r>
              <a:rPr lang="zh-CN" altLang="zh-CN" sz="3200" b="1" dirty="0" smtClean="0">
                <a:solidFill>
                  <a:srgbClr val="FF0000"/>
                </a:solidFill>
              </a:rPr>
              <a:t>注重</a:t>
            </a:r>
            <a:r>
              <a:rPr lang="zh-CN" altLang="zh-CN" sz="3200" b="1" dirty="0">
                <a:solidFill>
                  <a:srgbClr val="FF0000"/>
                </a:solidFill>
              </a:rPr>
              <a:t>个人素养修炼</a:t>
            </a:r>
            <a:endParaRPr lang="zh-CN" altLang="en-US" sz="3200" dirty="0">
              <a:solidFill>
                <a:srgbClr val="FF0000"/>
              </a:solidFill>
            </a:endParaRPr>
          </a:p>
          <a:p>
            <a:pPr lvl="0">
              <a:lnSpc>
                <a:spcPts val="3200"/>
              </a:lnSpc>
            </a:pPr>
            <a:endParaRPr lang="zh-CN" altLang="zh-CN" sz="3600" b="1" dirty="0" smtClean="0">
              <a:solidFill>
                <a:srgbClr val="FF0000"/>
              </a:solidFill>
            </a:endParaRPr>
          </a:p>
          <a:p>
            <a:pPr>
              <a:lnSpc>
                <a:spcPts val="3200"/>
              </a:lnSpc>
            </a:pPr>
            <a:r>
              <a:rPr lang="zh-CN" altLang="zh-CN" sz="3600" b="1" dirty="0" smtClean="0">
                <a:solidFill>
                  <a:srgbClr val="FF0000"/>
                </a:solidFill>
              </a:rPr>
              <a:t> </a:t>
            </a:r>
          </a:p>
          <a:p>
            <a:pPr lvl="0">
              <a:lnSpc>
                <a:spcPts val="3200"/>
              </a:lnSpc>
            </a:pPr>
            <a:endParaRPr lang="en-US" altLang="zh-CN" sz="3600" b="1" dirty="0" smtClean="0">
              <a:solidFill>
                <a:srgbClr val="FF0000"/>
              </a:solidFill>
            </a:endParaRPr>
          </a:p>
          <a:p>
            <a:pPr lvl="0">
              <a:lnSpc>
                <a:spcPts val="3200"/>
              </a:lnSpc>
            </a:pPr>
            <a:endParaRPr lang="zh-CN" altLang="zh-CN" sz="3600" b="1" dirty="0">
              <a:solidFill>
                <a:srgbClr val="FF0000"/>
              </a:solidFill>
            </a:endParaRPr>
          </a:p>
        </p:txBody>
      </p:sp>
      <p:sp>
        <p:nvSpPr>
          <p:cNvPr id="4" name="矩形 3"/>
          <p:cNvSpPr/>
          <p:nvPr/>
        </p:nvSpPr>
        <p:spPr>
          <a:xfrm>
            <a:off x="395536" y="1800592"/>
            <a:ext cx="7848872" cy="3277820"/>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zh-CN" sz="2400" b="1" dirty="0" smtClean="0">
                <a:solidFill>
                  <a:srgbClr val="FF0000"/>
                </a:solidFill>
              </a:rPr>
              <a:t>注重</a:t>
            </a:r>
            <a:r>
              <a:rPr lang="zh-CN" altLang="zh-CN" sz="2400" b="1" dirty="0">
                <a:solidFill>
                  <a:srgbClr val="FF0000"/>
                </a:solidFill>
              </a:rPr>
              <a:t>提高医学英语水平 </a:t>
            </a:r>
          </a:p>
          <a:p>
            <a:pPr>
              <a:lnSpc>
                <a:spcPct val="150000"/>
              </a:lnSpc>
            </a:pPr>
            <a:r>
              <a:rPr lang="en-US" altLang="zh-CN" sz="2400" b="1" dirty="0" smtClean="0"/>
              <a:t>       </a:t>
            </a:r>
            <a:r>
              <a:rPr lang="zh-CN" altLang="zh-CN" sz="2200" b="1" dirty="0" smtClean="0"/>
              <a:t>据</a:t>
            </a:r>
            <a:r>
              <a:rPr lang="zh-CN" altLang="zh-CN" sz="2200" b="1" dirty="0"/>
              <a:t>有关统计，网上</a:t>
            </a:r>
            <a:r>
              <a:rPr lang="en-US" altLang="zh-CN" sz="2200" b="1" dirty="0" smtClean="0"/>
              <a:t>82.3</a:t>
            </a:r>
            <a:r>
              <a:rPr lang="en-US" altLang="zh-CN" sz="2200" b="1" dirty="0"/>
              <a:t>% </a:t>
            </a:r>
            <a:r>
              <a:rPr lang="zh-CN" altLang="zh-CN" sz="2200" b="1" dirty="0" smtClean="0"/>
              <a:t>的信息</a:t>
            </a:r>
            <a:r>
              <a:rPr lang="zh-CN" altLang="zh-CN" sz="2200" b="1" dirty="0"/>
              <a:t>是用英语编写的。作为新世纪的医生，必须能够运用英语阅读专业外文书刊和口头交流</a:t>
            </a:r>
            <a:r>
              <a:rPr lang="zh-CN" altLang="zh-CN" sz="2200" b="1" dirty="0" smtClean="0"/>
              <a:t>。</a:t>
            </a:r>
            <a:endParaRPr lang="en-US" altLang="zh-CN" sz="2200" b="1" dirty="0" smtClean="0"/>
          </a:p>
          <a:p>
            <a:pPr marL="285750" indent="-285750">
              <a:lnSpc>
                <a:spcPct val="150000"/>
              </a:lnSpc>
              <a:buFont typeface="Arial" panose="020B0604020202020204" pitchFamily="34" charset="0"/>
              <a:buChar char="•"/>
            </a:pPr>
            <a:r>
              <a:rPr lang="zh-CN" altLang="zh-CN" sz="2400" b="1" dirty="0">
                <a:solidFill>
                  <a:srgbClr val="FF0000"/>
                </a:solidFill>
              </a:rPr>
              <a:t>注重促进身心健康</a:t>
            </a:r>
            <a:r>
              <a:rPr lang="zh-CN" altLang="zh-CN" sz="2400" b="1" dirty="0" smtClean="0">
                <a:solidFill>
                  <a:srgbClr val="FF0000"/>
                </a:solidFill>
              </a:rPr>
              <a:t>发展</a:t>
            </a:r>
            <a:endParaRPr lang="en-US" altLang="zh-CN" sz="2400" b="1" dirty="0" smtClean="0">
              <a:solidFill>
                <a:srgbClr val="FF0000"/>
              </a:solidFill>
            </a:endParaRPr>
          </a:p>
          <a:p>
            <a:pPr>
              <a:lnSpc>
                <a:spcPct val="150000"/>
              </a:lnSpc>
            </a:pPr>
            <a:r>
              <a:rPr lang="en-US" altLang="zh-CN" sz="2200" b="1" dirty="0" smtClean="0"/>
              <a:t>      </a:t>
            </a:r>
            <a:r>
              <a:rPr lang="zh-CN" altLang="zh-CN" sz="2200" b="1" dirty="0" smtClean="0"/>
              <a:t>医生</a:t>
            </a:r>
            <a:r>
              <a:rPr lang="zh-CN" altLang="zh-CN" sz="2200" b="1" dirty="0"/>
              <a:t>的工作需要相当大的脑力和体力双重劳动</a:t>
            </a:r>
            <a:r>
              <a:rPr lang="en-US" altLang="zh-CN" sz="2200" b="1" dirty="0"/>
              <a:t>, </a:t>
            </a:r>
            <a:r>
              <a:rPr lang="zh-CN" altLang="zh-CN" sz="2200" b="1" dirty="0"/>
              <a:t>必须培养和锻炼自己的耐力、应激力、反应</a:t>
            </a:r>
            <a:r>
              <a:rPr lang="zh-CN" altLang="zh-CN" sz="2200" b="1" dirty="0" smtClean="0"/>
              <a:t>性</a:t>
            </a:r>
            <a:r>
              <a:rPr lang="zh-CN" altLang="en-US" sz="2200" b="1" dirty="0"/>
              <a:t>、</a:t>
            </a:r>
            <a:r>
              <a:rPr lang="zh-CN" altLang="zh-CN" sz="2200" b="1" dirty="0" smtClean="0"/>
              <a:t>灵活性</a:t>
            </a:r>
            <a:r>
              <a:rPr lang="zh-CN" altLang="en-US" sz="2200" b="1" dirty="0"/>
              <a:t>、</a:t>
            </a:r>
            <a:r>
              <a:rPr lang="zh-CN" altLang="zh-CN" sz="2200" b="1" dirty="0" smtClean="0"/>
              <a:t>准确性</a:t>
            </a:r>
            <a:r>
              <a:rPr lang="zh-CN" altLang="zh-CN" sz="2200" b="1" dirty="0"/>
              <a:t>和精确性</a:t>
            </a:r>
            <a:r>
              <a:rPr lang="zh-CN" altLang="en-US" sz="2200" b="1" dirty="0" smtClean="0"/>
              <a:t>。</a:t>
            </a:r>
            <a:endParaRPr lang="zh-CN" altLang="zh-CN" sz="2200" b="1" dirty="0"/>
          </a:p>
        </p:txBody>
      </p:sp>
      <p:sp>
        <p:nvSpPr>
          <p:cNvPr id="5" name="TextBox 4"/>
          <p:cNvSpPr txBox="1"/>
          <p:nvPr/>
        </p:nvSpPr>
        <p:spPr>
          <a:xfrm>
            <a:off x="2963105" y="-27384"/>
            <a:ext cx="2969083" cy="646331"/>
          </a:xfrm>
          <a:prstGeom prst="rect">
            <a:avLst/>
          </a:prstGeom>
          <a:noFill/>
        </p:spPr>
        <p:txBody>
          <a:bodyPr wrap="none" rtlCol="0">
            <a:spAutoFit/>
          </a:bodyPr>
          <a:lstStyle/>
          <a:p>
            <a:pPr>
              <a:lnSpc>
                <a:spcPct val="150000"/>
              </a:lnSpc>
            </a:pPr>
            <a:r>
              <a:rPr lang="zh-CN" altLang="en-US" sz="2400" b="1" dirty="0" smtClean="0">
                <a:solidFill>
                  <a:schemeClr val="bg1"/>
                </a:solidFill>
                <a:latin typeface="宋体" charset="-122"/>
                <a:sym typeface="Calibri" pitchFamily="34" charset="0"/>
              </a:rPr>
              <a:t>如何成为一名好医生</a:t>
            </a:r>
            <a:endParaRPr lang="en-US" altLang="zh-CN" sz="2400" b="1" dirty="0">
              <a:solidFill>
                <a:schemeClr val="bg1"/>
              </a:solidFill>
              <a:latin typeface="宋体" charset="-122"/>
              <a:sym typeface="Calibri" pitchFamily="34" charset="0"/>
            </a:endParaRPr>
          </a:p>
        </p:txBody>
      </p:sp>
    </p:spTree>
    <p:extLst>
      <p:ext uri="{BB962C8B-B14F-4D97-AF65-F5344CB8AC3E}">
        <p14:creationId xmlns:p14="http://schemas.microsoft.com/office/powerpoint/2010/main" val="1409252765"/>
      </p:ext>
    </p:extLst>
  </p:cSld>
  <p:clrMapOvr>
    <a:masterClrMapping/>
  </p:clrMapOvr>
  <p:transition spd="med">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5576" y="1933468"/>
            <a:ext cx="5580374" cy="523220"/>
          </a:xfrm>
          <a:prstGeom prst="rect">
            <a:avLst/>
          </a:prstGeom>
        </p:spPr>
        <p:txBody>
          <a:bodyPr wrap="none">
            <a:spAutoFit/>
          </a:bodyPr>
          <a:lstStyle/>
          <a:p>
            <a:pPr marL="342900" indent="-342900">
              <a:buFont typeface="Arial" panose="020B0604020202020204" pitchFamily="34" charset="0"/>
              <a:buChar char="•"/>
            </a:pPr>
            <a:r>
              <a:rPr lang="zh-CN" altLang="zh-CN" sz="2800" b="1" dirty="0">
                <a:solidFill>
                  <a:srgbClr val="FF0000"/>
                </a:solidFill>
              </a:rPr>
              <a:t>注重培养良好的沟通和交流能力</a:t>
            </a:r>
            <a:endParaRPr lang="zh-CN" altLang="en-US" sz="2800" dirty="0">
              <a:solidFill>
                <a:srgbClr val="FF0000"/>
              </a:solidFill>
            </a:endParaRPr>
          </a:p>
        </p:txBody>
      </p:sp>
      <p:sp>
        <p:nvSpPr>
          <p:cNvPr id="3" name="矩形 2"/>
          <p:cNvSpPr/>
          <p:nvPr/>
        </p:nvSpPr>
        <p:spPr>
          <a:xfrm>
            <a:off x="2707426" y="1205112"/>
            <a:ext cx="3480440" cy="502702"/>
          </a:xfrm>
          <a:prstGeom prst="rect">
            <a:avLst/>
          </a:prstGeom>
        </p:spPr>
        <p:txBody>
          <a:bodyPr wrap="none">
            <a:spAutoFit/>
          </a:bodyPr>
          <a:lstStyle/>
          <a:p>
            <a:pPr>
              <a:lnSpc>
                <a:spcPts val="3200"/>
              </a:lnSpc>
            </a:pPr>
            <a:r>
              <a:rPr lang="zh-CN" altLang="zh-CN" sz="3200" b="1" dirty="0" smtClean="0">
                <a:solidFill>
                  <a:srgbClr val="FF0000"/>
                </a:solidFill>
              </a:rPr>
              <a:t>注重</a:t>
            </a:r>
            <a:r>
              <a:rPr lang="zh-CN" altLang="zh-CN" sz="3200" b="1" dirty="0">
                <a:solidFill>
                  <a:srgbClr val="FF0000"/>
                </a:solidFill>
              </a:rPr>
              <a:t>个人素养</a:t>
            </a:r>
            <a:r>
              <a:rPr lang="zh-CN" altLang="zh-CN" sz="3200" b="1" dirty="0" smtClean="0">
                <a:solidFill>
                  <a:srgbClr val="FF0000"/>
                </a:solidFill>
              </a:rPr>
              <a:t>修炼</a:t>
            </a:r>
            <a:endParaRPr lang="zh-CN" altLang="en-US" sz="3200" dirty="0">
              <a:solidFill>
                <a:srgbClr val="FF0000"/>
              </a:solidFill>
            </a:endParaRPr>
          </a:p>
        </p:txBody>
      </p:sp>
      <p:sp>
        <p:nvSpPr>
          <p:cNvPr id="4" name="标题 730113"/>
          <p:cNvSpPr txBox="1">
            <a:spLocks/>
          </p:cNvSpPr>
          <p:nvPr/>
        </p:nvSpPr>
        <p:spPr>
          <a:xfrm>
            <a:off x="1331640" y="2453011"/>
            <a:ext cx="936104" cy="3873622"/>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r>
              <a:rPr lang="zh-CN" altLang="en-US" sz="4000" b="1" kern="0" dirty="0" smtClean="0">
                <a:solidFill>
                  <a:schemeClr val="accent4"/>
                </a:solidFill>
                <a:ea typeface="宋体" panose="02010600030101010101" pitchFamily="2" charset="-122"/>
              </a:rPr>
              <a:t>语言艺术</a:t>
            </a:r>
            <a:endParaRPr lang="zh-CN" altLang="en-US" sz="4000" b="1" kern="0" dirty="0">
              <a:solidFill>
                <a:schemeClr val="accent4"/>
              </a:solidFill>
              <a:ea typeface="宋体" panose="02010600030101010101" pitchFamily="2" charset="-122"/>
            </a:endParaRPr>
          </a:p>
        </p:txBody>
      </p:sp>
      <p:sp>
        <p:nvSpPr>
          <p:cNvPr id="5" name="文本占位符 730114"/>
          <p:cNvSpPr txBox="1">
            <a:spLocks/>
          </p:cNvSpPr>
          <p:nvPr/>
        </p:nvSpPr>
        <p:spPr>
          <a:xfrm>
            <a:off x="2411760" y="2492896"/>
            <a:ext cx="6669881" cy="4114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r>
              <a:rPr lang="zh-CN" altLang="en-US" sz="2400" b="1" kern="0" dirty="0" smtClean="0">
                <a:ea typeface="宋体" panose="02010600030101010101" pitchFamily="2" charset="-122"/>
              </a:rPr>
              <a:t>语言亲切 </a:t>
            </a:r>
            <a:r>
              <a:rPr lang="en-US" altLang="zh-CN" sz="2400" b="1" kern="0" dirty="0" smtClean="0">
                <a:ea typeface="宋体" panose="02010600030101010101" pitchFamily="2" charset="-122"/>
              </a:rPr>
              <a:t>—— </a:t>
            </a:r>
            <a:r>
              <a:rPr lang="zh-CN" altLang="en-US" sz="2400" b="1" kern="0" dirty="0" smtClean="0">
                <a:ea typeface="宋体" panose="02010600030101010101" pitchFamily="2" charset="-122"/>
              </a:rPr>
              <a:t>增加可信任感  </a:t>
            </a:r>
          </a:p>
          <a:p>
            <a:r>
              <a:rPr lang="zh-CN" altLang="en-US" sz="2400" b="1" kern="0" dirty="0" smtClean="0">
                <a:ea typeface="宋体" panose="02010600030101010101" pitchFamily="2" charset="-122"/>
              </a:rPr>
              <a:t>通俗易懂 </a:t>
            </a:r>
            <a:r>
              <a:rPr lang="en-US" altLang="zh-CN" sz="2400" b="1" kern="0" dirty="0" smtClean="0">
                <a:ea typeface="宋体" panose="02010600030101010101" pitchFamily="2" charset="-122"/>
              </a:rPr>
              <a:t>—— </a:t>
            </a:r>
            <a:r>
              <a:rPr lang="zh-CN" altLang="en-US" sz="2400" b="1" kern="0" dirty="0" smtClean="0">
                <a:ea typeface="宋体" panose="02010600030101010101" pitchFamily="2" charset="-122"/>
              </a:rPr>
              <a:t>提高沟通效果</a:t>
            </a:r>
          </a:p>
          <a:p>
            <a:r>
              <a:rPr lang="zh-CN" altLang="en-US" sz="2400" b="1" kern="0" dirty="0" smtClean="0">
                <a:ea typeface="宋体" panose="02010600030101010101" pitchFamily="2" charset="-122"/>
              </a:rPr>
              <a:t>词义准确 </a:t>
            </a:r>
            <a:r>
              <a:rPr lang="en-US" altLang="zh-CN" sz="2400" b="1" kern="0" dirty="0" smtClean="0">
                <a:ea typeface="宋体" panose="02010600030101010101" pitchFamily="2" charset="-122"/>
              </a:rPr>
              <a:t>—— </a:t>
            </a:r>
            <a:r>
              <a:rPr lang="zh-CN" altLang="en-US" sz="2400" b="1" kern="0" dirty="0" smtClean="0">
                <a:ea typeface="宋体" panose="02010600030101010101" pitchFamily="2" charset="-122"/>
              </a:rPr>
              <a:t>不致引起误解</a:t>
            </a:r>
          </a:p>
          <a:p>
            <a:r>
              <a:rPr lang="zh-CN" altLang="en-US" sz="2400" b="1" kern="0" dirty="0" smtClean="0">
                <a:ea typeface="宋体" panose="02010600030101010101" pitchFamily="2" charset="-122"/>
              </a:rPr>
              <a:t>留有余地 </a:t>
            </a:r>
            <a:r>
              <a:rPr lang="en-US" altLang="zh-CN" sz="2400" b="1" kern="0" dirty="0" smtClean="0">
                <a:ea typeface="宋体" panose="02010600030101010101" pitchFamily="2" charset="-122"/>
              </a:rPr>
              <a:t>—— </a:t>
            </a:r>
            <a:r>
              <a:rPr lang="zh-CN" altLang="en-US" sz="2400" b="1" kern="0" dirty="0" smtClean="0">
                <a:ea typeface="宋体" panose="02010600030101010101" pitchFamily="2" charset="-122"/>
              </a:rPr>
              <a:t>以后可进可退</a:t>
            </a:r>
            <a:endParaRPr lang="en-US" altLang="zh-CN" sz="2400" b="1" kern="0" dirty="0" smtClean="0">
              <a:ea typeface="宋体" panose="02010600030101010101" pitchFamily="2" charset="-122"/>
            </a:endParaRPr>
          </a:p>
          <a:p>
            <a:r>
              <a:rPr lang="zh-CN" altLang="en-US" sz="2400" b="1" kern="0" dirty="0" smtClean="0">
                <a:ea typeface="宋体" panose="02010600030101010101" pitchFamily="2" charset="-122"/>
              </a:rPr>
              <a:t>切记伤害 </a:t>
            </a:r>
            <a:r>
              <a:rPr lang="en-US" altLang="zh-CN" sz="2400" b="1" kern="0" dirty="0" smtClean="0">
                <a:ea typeface="宋体" panose="02010600030101010101" pitchFamily="2" charset="-122"/>
              </a:rPr>
              <a:t>—— </a:t>
            </a:r>
            <a:r>
              <a:rPr lang="zh-CN" altLang="en-US" sz="2400" b="1" kern="0" dirty="0" smtClean="0">
                <a:ea typeface="宋体" panose="02010600030101010101" pitchFamily="2" charset="-122"/>
              </a:rPr>
              <a:t>避免造成僵局</a:t>
            </a:r>
          </a:p>
          <a:p>
            <a:r>
              <a:rPr lang="zh-CN" altLang="en-US" sz="2400" b="1" kern="0" dirty="0" smtClean="0">
                <a:ea typeface="宋体" panose="02010600030101010101" pitchFamily="2" charset="-122"/>
              </a:rPr>
              <a:t>注意对象 </a:t>
            </a:r>
            <a:r>
              <a:rPr lang="en-US" altLang="zh-CN" sz="2400" b="1" kern="0" dirty="0" smtClean="0">
                <a:ea typeface="宋体" panose="02010600030101010101" pitchFamily="2" charset="-122"/>
              </a:rPr>
              <a:t>—— </a:t>
            </a:r>
            <a:r>
              <a:rPr lang="zh-CN" altLang="en-US" sz="2400" b="1" kern="0" dirty="0" smtClean="0">
                <a:ea typeface="宋体" panose="02010600030101010101" pitchFamily="2" charset="-122"/>
              </a:rPr>
              <a:t>语言恰到好处</a:t>
            </a:r>
          </a:p>
          <a:p>
            <a:r>
              <a:rPr lang="zh-CN" altLang="en-US" sz="2400" b="1" kern="0" dirty="0" smtClean="0">
                <a:ea typeface="宋体" panose="02010600030101010101" pitchFamily="2" charset="-122"/>
              </a:rPr>
              <a:t>降低期望 </a:t>
            </a:r>
            <a:r>
              <a:rPr lang="en-US" altLang="zh-CN" sz="2400" b="1" kern="0" dirty="0" smtClean="0">
                <a:ea typeface="宋体" panose="02010600030101010101" pitchFamily="2" charset="-122"/>
              </a:rPr>
              <a:t>—— </a:t>
            </a:r>
            <a:r>
              <a:rPr lang="zh-CN" altLang="en-US" sz="2400" b="1" kern="0" dirty="0" smtClean="0">
                <a:ea typeface="宋体" panose="02010600030101010101" pitchFamily="2" charset="-122"/>
              </a:rPr>
              <a:t>争取最好结局</a:t>
            </a:r>
          </a:p>
          <a:p>
            <a:pPr marL="0" indent="0">
              <a:buNone/>
            </a:pPr>
            <a:r>
              <a:rPr lang="zh-CN" altLang="en-US" sz="2400" b="1" kern="0" dirty="0" smtClean="0">
                <a:solidFill>
                  <a:srgbClr val="FF0000"/>
                </a:solidFill>
                <a:ea typeface="宋体" panose="02010600030101010101" pitchFamily="2" charset="-122"/>
              </a:rPr>
              <a:t>  对待患者反应使用中性字眼　</a:t>
            </a:r>
            <a:r>
              <a:rPr lang="zh-CN" altLang="en-US" sz="2400" b="1" kern="0" dirty="0" smtClean="0">
                <a:ea typeface="宋体" panose="02010600030101010101" pitchFamily="2" charset="-122"/>
              </a:rPr>
              <a:t>  </a:t>
            </a:r>
            <a:endParaRPr lang="zh-CN" altLang="en-US" sz="2400" b="1" kern="0" dirty="0">
              <a:solidFill>
                <a:srgbClr val="FF0000"/>
              </a:solidFill>
              <a:ea typeface="宋体" panose="02010600030101010101" pitchFamily="2" charset="-122"/>
            </a:endParaRPr>
          </a:p>
        </p:txBody>
      </p:sp>
      <p:sp>
        <p:nvSpPr>
          <p:cNvPr id="7" name="TextBox 6"/>
          <p:cNvSpPr txBox="1"/>
          <p:nvPr/>
        </p:nvSpPr>
        <p:spPr>
          <a:xfrm>
            <a:off x="2963105" y="-27384"/>
            <a:ext cx="2969083" cy="646331"/>
          </a:xfrm>
          <a:prstGeom prst="rect">
            <a:avLst/>
          </a:prstGeom>
          <a:noFill/>
        </p:spPr>
        <p:txBody>
          <a:bodyPr wrap="none" rtlCol="0">
            <a:spAutoFit/>
          </a:bodyPr>
          <a:lstStyle/>
          <a:p>
            <a:pPr>
              <a:lnSpc>
                <a:spcPct val="150000"/>
              </a:lnSpc>
            </a:pPr>
            <a:r>
              <a:rPr lang="zh-CN" altLang="en-US" sz="2400" b="1" dirty="0" smtClean="0">
                <a:solidFill>
                  <a:schemeClr val="bg1"/>
                </a:solidFill>
                <a:latin typeface="宋体" charset="-122"/>
                <a:sym typeface="Calibri" pitchFamily="34" charset="0"/>
              </a:rPr>
              <a:t>如何成为一名好医生</a:t>
            </a:r>
            <a:endParaRPr lang="en-US" altLang="zh-CN" sz="2400" b="1" dirty="0">
              <a:solidFill>
                <a:schemeClr val="bg1"/>
              </a:solidFill>
              <a:latin typeface="宋体" charset="-122"/>
              <a:sym typeface="Calibri" pitchFamily="34" charset="0"/>
            </a:endParaRPr>
          </a:p>
        </p:txBody>
      </p:sp>
    </p:spTree>
    <p:extLst>
      <p:ext uri="{BB962C8B-B14F-4D97-AF65-F5344CB8AC3E}">
        <p14:creationId xmlns:p14="http://schemas.microsoft.com/office/powerpoint/2010/main" val="1600421798"/>
      </p:ext>
    </p:extLst>
  </p:cSld>
  <p:clrMapOvr>
    <a:masterClrMapping/>
  </p:clrMapOvr>
  <p:transition spd="med">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45432" y="1941618"/>
            <a:ext cx="8229600" cy="1143000"/>
          </a:xfrm>
        </p:spPr>
        <p:txBody>
          <a:bodyPr/>
          <a:lstStyle/>
          <a:p>
            <a:r>
              <a:rPr lang="zh-CN" altLang="en-US" sz="2400" b="1" dirty="0">
                <a:solidFill>
                  <a:srgbClr val="FF0000"/>
                </a:solidFill>
                <a:latin typeface="+mj-ea"/>
                <a:sym typeface="+mn-ea"/>
              </a:rPr>
              <a:t> </a:t>
            </a:r>
            <a:r>
              <a:rPr lang="zh-CN" altLang="en-US" sz="2400" b="1" dirty="0" smtClean="0">
                <a:solidFill>
                  <a:srgbClr val="FF0000"/>
                </a:solidFill>
                <a:latin typeface="+mj-ea"/>
                <a:sym typeface="+mn-ea"/>
              </a:rPr>
              <a:t>具有</a:t>
            </a:r>
            <a:r>
              <a:rPr lang="zh-CN" altLang="en-US" sz="2400" b="1" dirty="0">
                <a:solidFill>
                  <a:srgbClr val="FF0000"/>
                </a:solidFill>
                <a:latin typeface="+mj-ea"/>
                <a:sym typeface="+mn-ea"/>
              </a:rPr>
              <a:t>良好的团队合作意识</a:t>
            </a:r>
            <a:r>
              <a:rPr lang="zh-CN" altLang="en-US" b="1" dirty="0">
                <a:solidFill>
                  <a:schemeClr val="bg1"/>
                </a:solidFill>
                <a:latin typeface="Arial" panose="020B0604020202020204" pitchFamily="34" charset="0"/>
                <a:ea typeface="方正舒体" pitchFamily="2" charset="-122"/>
              </a:rPr>
              <a:t/>
            </a:r>
            <a:br>
              <a:rPr lang="zh-CN" altLang="en-US" b="1" dirty="0">
                <a:solidFill>
                  <a:schemeClr val="bg1"/>
                </a:solidFill>
                <a:latin typeface="Arial" panose="020B0604020202020204" pitchFamily="34" charset="0"/>
                <a:ea typeface="方正舒体" pitchFamily="2" charset="-122"/>
              </a:rPr>
            </a:br>
            <a:endParaRPr lang="zh-CN" altLang="en-US" dirty="0"/>
          </a:p>
        </p:txBody>
      </p:sp>
      <p:sp>
        <p:nvSpPr>
          <p:cNvPr id="3" name="内容占位符 2"/>
          <p:cNvSpPr>
            <a:spLocks noGrp="1"/>
          </p:cNvSpPr>
          <p:nvPr>
            <p:ph idx="1"/>
          </p:nvPr>
        </p:nvSpPr>
        <p:spPr>
          <a:xfrm>
            <a:off x="255747" y="2370456"/>
            <a:ext cx="7340589" cy="4525963"/>
          </a:xfrm>
        </p:spPr>
        <p:txBody>
          <a:bodyPr/>
          <a:lstStyle/>
          <a:p>
            <a:pPr marL="0" indent="0">
              <a:lnSpc>
                <a:spcPct val="150000"/>
              </a:lnSpc>
              <a:buNone/>
            </a:pPr>
            <a:r>
              <a:rPr lang="zh-CN" altLang="en-US" sz="2200" b="1" dirty="0" smtClean="0">
                <a:solidFill>
                  <a:schemeClr val="accent4">
                    <a:lumMod val="95000"/>
                    <a:lumOff val="5000"/>
                  </a:schemeClr>
                </a:solidFill>
                <a:latin typeface="+mj-ea"/>
                <a:ea typeface="+mj-ea"/>
                <a:sym typeface="+mn-ea"/>
              </a:rPr>
              <a:t>医生</a:t>
            </a:r>
            <a:r>
              <a:rPr lang="zh-CN" altLang="en-US" sz="2200" b="1" dirty="0">
                <a:solidFill>
                  <a:schemeClr val="accent4">
                    <a:lumMod val="95000"/>
                    <a:lumOff val="5000"/>
                  </a:schemeClr>
                </a:solidFill>
                <a:latin typeface="+mj-ea"/>
                <a:ea typeface="+mj-ea"/>
                <a:sym typeface="+mn-ea"/>
              </a:rPr>
              <a:t>必须要有良好的团队合作</a:t>
            </a:r>
            <a:r>
              <a:rPr lang="zh-CN" altLang="en-US" sz="2200" b="1" dirty="0" smtClean="0">
                <a:solidFill>
                  <a:schemeClr val="accent4">
                    <a:lumMod val="95000"/>
                    <a:lumOff val="5000"/>
                  </a:schemeClr>
                </a:solidFill>
                <a:latin typeface="+mj-ea"/>
                <a:ea typeface="+mj-ea"/>
                <a:sym typeface="+mn-ea"/>
              </a:rPr>
              <a:t>意识</a:t>
            </a:r>
            <a:endParaRPr lang="en-US" altLang="zh-CN" sz="2200" b="1" dirty="0" smtClean="0">
              <a:solidFill>
                <a:schemeClr val="accent4">
                  <a:lumMod val="95000"/>
                  <a:lumOff val="5000"/>
                </a:schemeClr>
              </a:solidFill>
              <a:latin typeface="+mj-ea"/>
              <a:ea typeface="+mj-ea"/>
              <a:sym typeface="+mn-ea"/>
            </a:endParaRPr>
          </a:p>
          <a:p>
            <a:pPr marL="0" indent="0">
              <a:lnSpc>
                <a:spcPct val="150000"/>
              </a:lnSpc>
              <a:buNone/>
            </a:pPr>
            <a:r>
              <a:rPr lang="zh-CN" altLang="en-US" sz="2200" b="1" dirty="0" smtClean="0">
                <a:solidFill>
                  <a:schemeClr val="accent4">
                    <a:lumMod val="95000"/>
                    <a:lumOff val="5000"/>
                  </a:schemeClr>
                </a:solidFill>
                <a:latin typeface="+mj-ea"/>
                <a:ea typeface="+mj-ea"/>
                <a:sym typeface="+mn-ea"/>
              </a:rPr>
              <a:t>才能</a:t>
            </a:r>
            <a:r>
              <a:rPr lang="zh-CN" altLang="en-US" sz="2200" b="1" dirty="0">
                <a:solidFill>
                  <a:schemeClr val="accent4">
                    <a:lumMod val="95000"/>
                    <a:lumOff val="5000"/>
                  </a:schemeClr>
                </a:solidFill>
                <a:latin typeface="+mj-ea"/>
                <a:ea typeface="+mj-ea"/>
                <a:sym typeface="+mn-ea"/>
              </a:rPr>
              <a:t>做到既被病人爱戴又被同行推崇。</a:t>
            </a:r>
            <a:endParaRPr lang="zh-CN" altLang="en-US" sz="2200" b="1" dirty="0">
              <a:solidFill>
                <a:schemeClr val="accent4">
                  <a:lumMod val="95000"/>
                  <a:lumOff val="5000"/>
                </a:schemeClr>
              </a:solidFill>
              <a:latin typeface="+mj-ea"/>
              <a:ea typeface="+mj-ea"/>
            </a:endParaRPr>
          </a:p>
          <a:p>
            <a:pPr marL="0" indent="0">
              <a:lnSpc>
                <a:spcPct val="150000"/>
              </a:lnSpc>
              <a:buNone/>
            </a:pPr>
            <a:r>
              <a:rPr lang="zh-CN" altLang="en-US" sz="2400" b="1" dirty="0">
                <a:solidFill>
                  <a:srgbClr val="FF0000"/>
                </a:solidFill>
                <a:latin typeface="+mj-ea"/>
                <a:ea typeface="+mj-ea"/>
                <a:sym typeface="+mn-ea"/>
              </a:rPr>
              <a:t>要学会与人合作</a:t>
            </a:r>
            <a:r>
              <a:rPr lang="zh-CN" altLang="en-US" sz="2400" b="1" dirty="0" smtClean="0">
                <a:solidFill>
                  <a:srgbClr val="FF0000"/>
                </a:solidFill>
                <a:latin typeface="+mj-ea"/>
                <a:ea typeface="+mj-ea"/>
                <a:sym typeface="+mn-ea"/>
              </a:rPr>
              <a:t>。</a:t>
            </a:r>
            <a:endParaRPr lang="en-US" altLang="zh-CN" sz="2400" b="1" dirty="0">
              <a:solidFill>
                <a:srgbClr val="FF0000"/>
              </a:solidFill>
              <a:latin typeface="+mj-ea"/>
              <a:ea typeface="+mj-ea"/>
              <a:sym typeface="+mn-ea"/>
            </a:endParaRPr>
          </a:p>
          <a:p>
            <a:pPr marL="0" indent="0">
              <a:lnSpc>
                <a:spcPct val="150000"/>
              </a:lnSpc>
              <a:buNone/>
            </a:pPr>
            <a:r>
              <a:rPr lang="zh-CN" altLang="en-US" sz="2200" b="1" dirty="0" smtClean="0">
                <a:solidFill>
                  <a:schemeClr val="accent4">
                    <a:lumMod val="95000"/>
                    <a:lumOff val="5000"/>
                  </a:schemeClr>
                </a:solidFill>
                <a:latin typeface="+mj-ea"/>
                <a:ea typeface="+mj-ea"/>
              </a:rPr>
              <a:t>“</a:t>
            </a:r>
            <a:r>
              <a:rPr lang="zh-CN" altLang="en-US" sz="2200" b="1" dirty="0">
                <a:solidFill>
                  <a:schemeClr val="accent4">
                    <a:lumMod val="95000"/>
                    <a:lumOff val="5000"/>
                  </a:schemeClr>
                </a:solidFill>
                <a:latin typeface="+mj-ea"/>
                <a:ea typeface="+mj-ea"/>
              </a:rPr>
              <a:t>相互补台，好戏连</a:t>
            </a:r>
            <a:r>
              <a:rPr lang="zh-CN" altLang="en-US" sz="2200" b="1" dirty="0" smtClean="0">
                <a:solidFill>
                  <a:schemeClr val="accent4">
                    <a:lumMod val="95000"/>
                    <a:lumOff val="5000"/>
                  </a:schemeClr>
                </a:solidFill>
                <a:latin typeface="+mj-ea"/>
                <a:ea typeface="+mj-ea"/>
              </a:rPr>
              <a:t>台</a:t>
            </a:r>
            <a:r>
              <a:rPr lang="en-US" altLang="zh-CN" sz="2200" b="1" dirty="0">
                <a:solidFill>
                  <a:schemeClr val="accent4">
                    <a:lumMod val="95000"/>
                    <a:lumOff val="5000"/>
                  </a:schemeClr>
                </a:solidFill>
                <a:latin typeface="+mj-ea"/>
                <a:ea typeface="+mj-ea"/>
              </a:rPr>
              <a:t>,</a:t>
            </a:r>
            <a:r>
              <a:rPr lang="zh-CN" altLang="en-US" sz="2200" b="1" dirty="0" smtClean="0">
                <a:solidFill>
                  <a:schemeClr val="accent4">
                    <a:lumMod val="95000"/>
                    <a:lumOff val="5000"/>
                  </a:schemeClr>
                </a:solidFill>
                <a:latin typeface="+mj-ea"/>
                <a:ea typeface="+mj-ea"/>
              </a:rPr>
              <a:t>相互</a:t>
            </a:r>
            <a:r>
              <a:rPr lang="zh-CN" altLang="en-US" sz="2200" b="1" dirty="0">
                <a:solidFill>
                  <a:schemeClr val="accent4">
                    <a:lumMod val="95000"/>
                    <a:lumOff val="5000"/>
                  </a:schemeClr>
                </a:solidFill>
                <a:latin typeface="+mj-ea"/>
                <a:ea typeface="+mj-ea"/>
              </a:rPr>
              <a:t>拆台，一齐垮台！</a:t>
            </a:r>
            <a:r>
              <a:rPr lang="zh-CN" altLang="en-US" sz="2200" b="1" dirty="0" smtClean="0">
                <a:solidFill>
                  <a:schemeClr val="accent4">
                    <a:lumMod val="95000"/>
                    <a:lumOff val="5000"/>
                  </a:schemeClr>
                </a:solidFill>
                <a:latin typeface="+mj-ea"/>
                <a:ea typeface="+mj-ea"/>
              </a:rPr>
              <a:t>”</a:t>
            </a:r>
            <a:endParaRPr lang="zh-CN" altLang="en-US" sz="2200" b="1" dirty="0">
              <a:solidFill>
                <a:schemeClr val="accent4">
                  <a:lumMod val="95000"/>
                  <a:lumOff val="5000"/>
                </a:schemeClr>
              </a:solidFill>
              <a:latin typeface="+mj-ea"/>
              <a:ea typeface="+mj-ea"/>
            </a:endParaRPr>
          </a:p>
        </p:txBody>
      </p:sp>
      <p:pic>
        <p:nvPicPr>
          <p:cNvPr id="599045" name="图片 599044" descr="201085125340655"/>
          <p:cNvPicPr>
            <a:picLocks noChangeAspect="1"/>
          </p:cNvPicPr>
          <p:nvPr/>
        </p:nvPicPr>
        <p:blipFill>
          <a:blip r:embed="rId2"/>
          <a:stretch>
            <a:fillRect/>
          </a:stretch>
        </p:blipFill>
        <p:spPr>
          <a:xfrm>
            <a:off x="5932188" y="1844823"/>
            <a:ext cx="2538413" cy="2257425"/>
          </a:xfrm>
          <a:prstGeom prst="rect">
            <a:avLst/>
          </a:prstGeom>
          <a:noFill/>
          <a:ln w="9525">
            <a:noFill/>
          </a:ln>
        </p:spPr>
      </p:pic>
      <p:sp>
        <p:nvSpPr>
          <p:cNvPr id="5" name="矩形 4"/>
          <p:cNvSpPr/>
          <p:nvPr/>
        </p:nvSpPr>
        <p:spPr>
          <a:xfrm>
            <a:off x="2707426" y="968021"/>
            <a:ext cx="3480440" cy="502702"/>
          </a:xfrm>
          <a:prstGeom prst="rect">
            <a:avLst/>
          </a:prstGeom>
        </p:spPr>
        <p:txBody>
          <a:bodyPr wrap="none">
            <a:spAutoFit/>
          </a:bodyPr>
          <a:lstStyle/>
          <a:p>
            <a:pPr>
              <a:lnSpc>
                <a:spcPts val="3200"/>
              </a:lnSpc>
            </a:pPr>
            <a:r>
              <a:rPr lang="zh-CN" altLang="zh-CN" sz="3200" b="1" dirty="0" smtClean="0">
                <a:solidFill>
                  <a:srgbClr val="FF0000"/>
                </a:solidFill>
              </a:rPr>
              <a:t>注重</a:t>
            </a:r>
            <a:r>
              <a:rPr lang="zh-CN" altLang="zh-CN" sz="3200" b="1" dirty="0">
                <a:solidFill>
                  <a:srgbClr val="FF0000"/>
                </a:solidFill>
              </a:rPr>
              <a:t>个人素养</a:t>
            </a:r>
            <a:r>
              <a:rPr lang="zh-CN" altLang="zh-CN" sz="3200" b="1" dirty="0" smtClean="0">
                <a:solidFill>
                  <a:srgbClr val="FF0000"/>
                </a:solidFill>
              </a:rPr>
              <a:t>修炼</a:t>
            </a:r>
            <a:endParaRPr lang="en-US" altLang="zh-CN" sz="3200" b="1" dirty="0" smtClean="0">
              <a:solidFill>
                <a:srgbClr val="FF0000"/>
              </a:solidFill>
            </a:endParaRPr>
          </a:p>
        </p:txBody>
      </p:sp>
      <p:pic>
        <p:nvPicPr>
          <p:cNvPr id="6" name="图片 5" descr="4510250_132542058681_2"/>
          <p:cNvPicPr>
            <a:picLocks noChangeAspect="1"/>
          </p:cNvPicPr>
          <p:nvPr/>
        </p:nvPicPr>
        <p:blipFill>
          <a:blip r:embed="rId3"/>
          <a:stretch>
            <a:fillRect/>
          </a:stretch>
        </p:blipFill>
        <p:spPr>
          <a:xfrm>
            <a:off x="2146375" y="5002419"/>
            <a:ext cx="1646095" cy="1489363"/>
          </a:xfrm>
          <a:prstGeom prst="rect">
            <a:avLst/>
          </a:prstGeom>
          <a:noFill/>
          <a:ln w="9525">
            <a:noFill/>
          </a:ln>
        </p:spPr>
      </p:pic>
      <p:pic>
        <p:nvPicPr>
          <p:cNvPr id="7" name="图片 6" descr="2135-1201051519578"/>
          <p:cNvPicPr>
            <a:picLocks noChangeAspect="1"/>
          </p:cNvPicPr>
          <p:nvPr/>
        </p:nvPicPr>
        <p:blipFill>
          <a:blip r:embed="rId4"/>
          <a:stretch>
            <a:fillRect/>
          </a:stretch>
        </p:blipFill>
        <p:spPr>
          <a:xfrm>
            <a:off x="5170562" y="5013176"/>
            <a:ext cx="1683195" cy="1511945"/>
          </a:xfrm>
          <a:prstGeom prst="rect">
            <a:avLst/>
          </a:prstGeom>
          <a:noFill/>
          <a:ln w="9525">
            <a:noFill/>
          </a:ln>
        </p:spPr>
      </p:pic>
      <p:sp>
        <p:nvSpPr>
          <p:cNvPr id="8" name="TextBox 7"/>
          <p:cNvSpPr txBox="1"/>
          <p:nvPr/>
        </p:nvSpPr>
        <p:spPr>
          <a:xfrm>
            <a:off x="2963105" y="-27384"/>
            <a:ext cx="2969083" cy="646331"/>
          </a:xfrm>
          <a:prstGeom prst="rect">
            <a:avLst/>
          </a:prstGeom>
          <a:noFill/>
        </p:spPr>
        <p:txBody>
          <a:bodyPr wrap="none" rtlCol="0">
            <a:spAutoFit/>
          </a:bodyPr>
          <a:lstStyle/>
          <a:p>
            <a:pPr>
              <a:lnSpc>
                <a:spcPct val="150000"/>
              </a:lnSpc>
            </a:pPr>
            <a:r>
              <a:rPr lang="zh-CN" altLang="en-US" sz="2400" b="1" dirty="0" smtClean="0">
                <a:solidFill>
                  <a:schemeClr val="bg1"/>
                </a:solidFill>
                <a:latin typeface="宋体" charset="-122"/>
                <a:sym typeface="Calibri" pitchFamily="34" charset="0"/>
              </a:rPr>
              <a:t>如何成为一名好医生</a:t>
            </a:r>
            <a:endParaRPr lang="en-US" altLang="zh-CN" sz="2400" b="1" dirty="0">
              <a:solidFill>
                <a:schemeClr val="bg1"/>
              </a:solidFill>
              <a:latin typeface="宋体" charset="-122"/>
              <a:sym typeface="Calibri" pitchFamily="34" charset="0"/>
            </a:endParaRPr>
          </a:p>
        </p:txBody>
      </p:sp>
    </p:spTree>
    <p:extLst>
      <p:ext uri="{BB962C8B-B14F-4D97-AF65-F5344CB8AC3E}">
        <p14:creationId xmlns:p14="http://schemas.microsoft.com/office/powerpoint/2010/main" val="3866287100"/>
      </p:ext>
    </p:extLst>
  </p:cSld>
  <p:clrMapOvr>
    <a:masterClrMapping/>
  </p:clrMapOvr>
  <p:transition spd="med">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392" y="1412776"/>
            <a:ext cx="9094788" cy="1143000"/>
          </a:xfrm>
        </p:spPr>
        <p:txBody>
          <a:bodyPr/>
          <a:lstStyle/>
          <a:p>
            <a:r>
              <a:rPr lang="zh-CN" altLang="en-US" b="1" dirty="0">
                <a:ea typeface="宋体" panose="02010600030101010101" pitchFamily="2" charset="-122"/>
                <a:sym typeface="+mn-ea"/>
              </a:rPr>
              <a:t/>
            </a:r>
            <a:br>
              <a:rPr lang="zh-CN" altLang="en-US" b="1" dirty="0">
                <a:ea typeface="宋体" panose="02010600030101010101" pitchFamily="2" charset="-122"/>
                <a:sym typeface="+mn-ea"/>
              </a:rPr>
            </a:br>
            <a:r>
              <a:rPr lang="zh-CN" altLang="en-US" b="1" dirty="0">
                <a:ea typeface="宋体" panose="02010600030101010101" pitchFamily="2" charset="-122"/>
                <a:sym typeface="+mn-ea"/>
              </a:rPr>
              <a:t/>
            </a:r>
            <a:br>
              <a:rPr lang="zh-CN" altLang="en-US" b="1" dirty="0">
                <a:ea typeface="宋体" panose="02010600030101010101" pitchFamily="2" charset="-122"/>
                <a:sym typeface="+mn-ea"/>
              </a:rPr>
            </a:br>
            <a:r>
              <a:rPr lang="zh-CN" altLang="en-US" b="1" dirty="0">
                <a:ea typeface="宋体" panose="02010600030101010101" pitchFamily="2" charset="-122"/>
                <a:sym typeface="+mn-ea"/>
              </a:rPr>
              <a:t/>
            </a:r>
            <a:br>
              <a:rPr lang="zh-CN" altLang="en-US" b="1" dirty="0">
                <a:ea typeface="宋体" panose="02010600030101010101" pitchFamily="2" charset="-122"/>
                <a:sym typeface="+mn-ea"/>
              </a:rPr>
            </a:br>
            <a:r>
              <a:rPr lang="zh-CN" altLang="en-US" b="1" dirty="0">
                <a:ea typeface="宋体" panose="02010600030101010101" pitchFamily="2" charset="-122"/>
                <a:sym typeface="+mn-ea"/>
              </a:rPr>
              <a:t/>
            </a:r>
            <a:br>
              <a:rPr lang="zh-CN" altLang="en-US" b="1" dirty="0">
                <a:ea typeface="宋体" panose="02010600030101010101" pitchFamily="2" charset="-122"/>
                <a:sym typeface="+mn-ea"/>
              </a:rPr>
            </a:br>
            <a:r>
              <a:rPr lang="zh-CN" altLang="en-US" b="1" dirty="0" smtClean="0">
                <a:solidFill>
                  <a:schemeClr val="tx1"/>
                </a:solidFill>
                <a:ea typeface="宋体" panose="02010600030101010101" pitchFamily="2" charset="-122"/>
                <a:sym typeface="+mn-ea"/>
              </a:rPr>
              <a:t>努力</a:t>
            </a:r>
            <a:r>
              <a:rPr lang="zh-CN" altLang="en-US" b="1" dirty="0">
                <a:solidFill>
                  <a:schemeClr val="tx1"/>
                </a:solidFill>
                <a:ea typeface="宋体" panose="02010600030101010101" pitchFamily="2" charset="-122"/>
                <a:sym typeface="+mn-ea"/>
              </a:rPr>
              <a:t>成为一名好医生</a:t>
            </a:r>
            <a:br>
              <a:rPr lang="zh-CN" altLang="en-US" b="1" dirty="0">
                <a:solidFill>
                  <a:schemeClr val="tx1"/>
                </a:solidFill>
                <a:ea typeface="宋体" panose="02010600030101010101" pitchFamily="2" charset="-122"/>
                <a:sym typeface="+mn-ea"/>
              </a:rPr>
            </a:br>
            <a:r>
              <a:rPr lang="zh-CN" altLang="en-US" b="1" dirty="0">
                <a:ea typeface="宋体" panose="02010600030101010101" pitchFamily="2" charset="-122"/>
                <a:sym typeface="+mn-ea"/>
              </a:rPr>
              <a:t>        </a:t>
            </a:r>
            <a:br>
              <a:rPr lang="zh-CN" altLang="en-US" b="1" dirty="0">
                <a:ea typeface="宋体" panose="02010600030101010101" pitchFamily="2" charset="-122"/>
                <a:sym typeface="+mn-ea"/>
              </a:rPr>
            </a:br>
            <a:r>
              <a:rPr lang="zh-CN" altLang="en-US" b="1" dirty="0">
                <a:ea typeface="宋体" panose="02010600030101010101" pitchFamily="2" charset="-122"/>
                <a:sym typeface="+mn-ea"/>
              </a:rPr>
              <a:t>         </a:t>
            </a:r>
            <a:br>
              <a:rPr lang="zh-CN" altLang="en-US" b="1" dirty="0">
                <a:ea typeface="宋体" panose="02010600030101010101" pitchFamily="2" charset="-122"/>
                <a:sym typeface="+mn-ea"/>
              </a:rPr>
            </a:br>
            <a:r>
              <a:rPr lang="zh-CN" altLang="en-US" b="1" dirty="0">
                <a:ea typeface="宋体" panose="02010600030101010101" pitchFamily="2" charset="-122"/>
                <a:sym typeface="+mn-ea"/>
              </a:rPr>
              <a:t/>
            </a:r>
            <a:br>
              <a:rPr lang="zh-CN" altLang="en-US" b="1" dirty="0">
                <a:ea typeface="宋体" panose="02010600030101010101" pitchFamily="2" charset="-122"/>
                <a:sym typeface="+mn-ea"/>
              </a:rPr>
            </a:br>
            <a:r>
              <a:rPr lang="zh-CN" altLang="en-US" b="1" dirty="0">
                <a:ea typeface="宋体" panose="02010600030101010101" pitchFamily="2" charset="-122"/>
                <a:sym typeface="+mn-ea"/>
              </a:rPr>
              <a:t>       </a:t>
            </a:r>
            <a:r>
              <a:rPr lang="zh-CN" altLang="en-US" sz="3600" b="1" dirty="0">
                <a:latin typeface="仿宋" panose="02010609060101010101" charset="-122"/>
                <a:ea typeface="仿宋" panose="02010609060101010101" charset="-122"/>
                <a:sym typeface="+mn-ea"/>
              </a:rPr>
              <a:t>     </a:t>
            </a:r>
            <a:endParaRPr lang="zh-CN" altLang="en-US" sz="3600" dirty="0">
              <a:latin typeface="仿宋" panose="02010609060101010101" charset="-122"/>
              <a:ea typeface="仿宋" panose="02010609060101010101" charset="-122"/>
            </a:endParaRPr>
          </a:p>
        </p:txBody>
      </p:sp>
      <p:sp>
        <p:nvSpPr>
          <p:cNvPr id="3" name="内容占位符 2"/>
          <p:cNvSpPr>
            <a:spLocks noGrp="1"/>
          </p:cNvSpPr>
          <p:nvPr>
            <p:ph idx="1"/>
          </p:nvPr>
        </p:nvSpPr>
        <p:spPr>
          <a:xfrm>
            <a:off x="611560" y="2792412"/>
            <a:ext cx="9694564" cy="4065588"/>
          </a:xfrm>
        </p:spPr>
        <p:txBody>
          <a:bodyPr/>
          <a:lstStyle/>
          <a:p>
            <a:pPr marL="457200" lvl="1" indent="0">
              <a:lnSpc>
                <a:spcPct val="150000"/>
              </a:lnSpc>
              <a:buNone/>
            </a:pPr>
            <a:r>
              <a:rPr lang="zh-CN" altLang="en-US" sz="3200" b="1" dirty="0" smtClean="0">
                <a:latin typeface="+mj-ea"/>
                <a:ea typeface="+mj-ea"/>
                <a:sym typeface="+mn-ea"/>
              </a:rPr>
              <a:t>成为</a:t>
            </a:r>
            <a:r>
              <a:rPr lang="zh-CN" altLang="en-US" sz="3200" b="1" dirty="0">
                <a:latin typeface="+mj-ea"/>
                <a:ea typeface="+mj-ea"/>
                <a:sym typeface="+mn-ea"/>
              </a:rPr>
              <a:t>一名好医生是</a:t>
            </a:r>
            <a:r>
              <a:rPr lang="zh-CN" altLang="en-US" sz="3200" b="1" dirty="0">
                <a:solidFill>
                  <a:srgbClr val="FF0000"/>
                </a:solidFill>
                <a:latin typeface="+mj-ea"/>
                <a:ea typeface="+mj-ea"/>
                <a:sym typeface="+mn-ea"/>
              </a:rPr>
              <a:t>当今形势</a:t>
            </a:r>
            <a:r>
              <a:rPr lang="zh-CN" altLang="en-US" sz="3200" b="1" dirty="0">
                <a:latin typeface="+mj-ea"/>
                <a:ea typeface="+mj-ea"/>
                <a:sym typeface="+mn-ea"/>
              </a:rPr>
              <a:t>的迫切</a:t>
            </a:r>
            <a:r>
              <a:rPr lang="zh-CN" altLang="en-US" sz="3200" b="1" dirty="0" smtClean="0">
                <a:latin typeface="+mj-ea"/>
                <a:ea typeface="+mj-ea"/>
                <a:sym typeface="+mn-ea"/>
              </a:rPr>
              <a:t>需要</a:t>
            </a:r>
            <a:endParaRPr lang="en-US" altLang="zh-CN" sz="3200" b="1" dirty="0" smtClean="0">
              <a:latin typeface="+mj-ea"/>
              <a:ea typeface="+mj-ea"/>
              <a:sym typeface="+mn-ea"/>
            </a:endParaRPr>
          </a:p>
          <a:p>
            <a:pPr marL="457200" lvl="1" indent="0">
              <a:lnSpc>
                <a:spcPct val="150000"/>
              </a:lnSpc>
              <a:buNone/>
            </a:pPr>
            <a:r>
              <a:rPr lang="zh-CN" altLang="en-US" sz="3200" b="1" dirty="0" smtClean="0">
                <a:latin typeface="+mj-ea"/>
                <a:ea typeface="+mj-ea"/>
                <a:sym typeface="+mn-ea"/>
              </a:rPr>
              <a:t>成为</a:t>
            </a:r>
            <a:r>
              <a:rPr lang="zh-CN" altLang="en-US" sz="3200" b="1" dirty="0">
                <a:latin typeface="+mj-ea"/>
                <a:ea typeface="+mj-ea"/>
                <a:sym typeface="+mn-ea"/>
              </a:rPr>
              <a:t>一名好医生是自己</a:t>
            </a:r>
            <a:r>
              <a:rPr lang="zh-CN" altLang="en-US" sz="3200" b="1" dirty="0">
                <a:solidFill>
                  <a:srgbClr val="FF0000"/>
                </a:solidFill>
                <a:latin typeface="+mj-ea"/>
                <a:ea typeface="+mj-ea"/>
                <a:sym typeface="+mn-ea"/>
              </a:rPr>
              <a:t>生存发展</a:t>
            </a:r>
            <a:r>
              <a:rPr lang="zh-CN" altLang="en-US" sz="3200" b="1" dirty="0">
                <a:latin typeface="+mj-ea"/>
                <a:ea typeface="+mj-ea"/>
                <a:sym typeface="+mn-ea"/>
              </a:rPr>
              <a:t>的</a:t>
            </a:r>
            <a:r>
              <a:rPr lang="zh-CN" altLang="en-US" sz="3200" b="1" dirty="0" smtClean="0">
                <a:latin typeface="+mj-ea"/>
                <a:ea typeface="+mj-ea"/>
                <a:sym typeface="+mn-ea"/>
              </a:rPr>
              <a:t>需要</a:t>
            </a:r>
            <a:endParaRPr lang="en-US" altLang="zh-CN" sz="3200" b="1" dirty="0" smtClean="0">
              <a:latin typeface="+mj-ea"/>
              <a:ea typeface="+mj-ea"/>
              <a:sym typeface="+mn-ea"/>
            </a:endParaRPr>
          </a:p>
          <a:p>
            <a:pPr marL="457200" lvl="1" indent="0">
              <a:lnSpc>
                <a:spcPct val="150000"/>
              </a:lnSpc>
              <a:buNone/>
            </a:pPr>
            <a:r>
              <a:rPr lang="zh-CN" altLang="en-US" sz="3200" b="1" dirty="0" smtClean="0">
                <a:latin typeface="+mj-ea"/>
                <a:ea typeface="+mj-ea"/>
                <a:sym typeface="+mn-ea"/>
              </a:rPr>
              <a:t>成为</a:t>
            </a:r>
            <a:r>
              <a:rPr lang="zh-CN" altLang="en-US" sz="3200" b="1" dirty="0">
                <a:latin typeface="+mj-ea"/>
                <a:ea typeface="+mj-ea"/>
                <a:sym typeface="+mn-ea"/>
              </a:rPr>
              <a:t>一名好医生是我们</a:t>
            </a:r>
            <a:r>
              <a:rPr lang="zh-CN" altLang="en-US" sz="3200" b="1" dirty="0">
                <a:solidFill>
                  <a:srgbClr val="FF0000"/>
                </a:solidFill>
                <a:latin typeface="+mj-ea"/>
                <a:ea typeface="+mj-ea"/>
                <a:sym typeface="+mn-ea"/>
              </a:rPr>
              <a:t>职业生涯</a:t>
            </a:r>
            <a:r>
              <a:rPr lang="zh-CN" altLang="en-US" sz="3200" b="1" dirty="0">
                <a:latin typeface="+mj-ea"/>
                <a:ea typeface="+mj-ea"/>
                <a:sym typeface="+mn-ea"/>
              </a:rPr>
              <a:t>的境界</a:t>
            </a:r>
            <a:endParaRPr lang="zh-CN" altLang="en-US" sz="3200" dirty="0">
              <a:latin typeface="+mj-ea"/>
              <a:ea typeface="+mj-ea"/>
            </a:endParaRPr>
          </a:p>
        </p:txBody>
      </p:sp>
      <p:sp>
        <p:nvSpPr>
          <p:cNvPr id="4" name="TextBox 3"/>
          <p:cNvSpPr txBox="1"/>
          <p:nvPr/>
        </p:nvSpPr>
        <p:spPr>
          <a:xfrm>
            <a:off x="2963105" y="-27384"/>
            <a:ext cx="2969083" cy="646331"/>
          </a:xfrm>
          <a:prstGeom prst="rect">
            <a:avLst/>
          </a:prstGeom>
          <a:noFill/>
        </p:spPr>
        <p:txBody>
          <a:bodyPr wrap="none" rtlCol="0">
            <a:spAutoFit/>
          </a:bodyPr>
          <a:lstStyle/>
          <a:p>
            <a:pPr>
              <a:lnSpc>
                <a:spcPct val="150000"/>
              </a:lnSpc>
            </a:pPr>
            <a:r>
              <a:rPr lang="zh-CN" altLang="en-US" sz="2400" b="1" dirty="0" smtClean="0">
                <a:solidFill>
                  <a:schemeClr val="bg1"/>
                </a:solidFill>
                <a:latin typeface="宋体" charset="-122"/>
                <a:sym typeface="Calibri" pitchFamily="34" charset="0"/>
              </a:rPr>
              <a:t>如何成为一名好医生</a:t>
            </a:r>
            <a:endParaRPr lang="en-US" altLang="zh-CN" sz="2400" b="1" dirty="0">
              <a:solidFill>
                <a:schemeClr val="bg1"/>
              </a:solidFill>
              <a:latin typeface="宋体" charset="-122"/>
              <a:sym typeface="Calibri" pitchFamily="34" charset="0"/>
            </a:endParaRPr>
          </a:p>
        </p:txBody>
      </p:sp>
    </p:spTree>
    <p:extLst>
      <p:ext uri="{BB962C8B-B14F-4D97-AF65-F5344CB8AC3E}">
        <p14:creationId xmlns:p14="http://schemas.microsoft.com/office/powerpoint/2010/main" val="3001072396"/>
      </p:ext>
    </p:extLst>
  </p:cSld>
  <p:clrMapOvr>
    <a:masterClrMapping/>
  </p:clrMapOvr>
  <p:transition spd="med">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标题 56321"/>
          <p:cNvSpPr>
            <a:spLocks noGrp="1"/>
          </p:cNvSpPr>
          <p:nvPr>
            <p:ph type="title"/>
          </p:nvPr>
        </p:nvSpPr>
        <p:spPr>
          <a:xfrm>
            <a:off x="3923928" y="1124744"/>
            <a:ext cx="4749403" cy="935037"/>
          </a:xfrm>
          <a:noFill/>
          <a:ln>
            <a:noFill/>
          </a:ln>
        </p:spPr>
        <p:txBody>
          <a:bodyPr vert="horz" wrap="square" lIns="91440" tIns="45720" rIns="91440" bIns="45720" anchor="t"/>
          <a:lstStyle/>
          <a:p>
            <a:r>
              <a:rPr lang="zh-CN" altLang="en-US" sz="4800" dirty="0">
                <a:solidFill>
                  <a:schemeClr val="accent4">
                    <a:lumMod val="95000"/>
                    <a:lumOff val="5000"/>
                  </a:schemeClr>
                </a:solidFill>
              </a:rPr>
              <a:t>寄语</a:t>
            </a:r>
            <a:r>
              <a:rPr lang="zh-CN" altLang="en-US" sz="4800" dirty="0" smtClean="0">
                <a:solidFill>
                  <a:schemeClr val="accent4">
                    <a:lumMod val="95000"/>
                    <a:lumOff val="5000"/>
                  </a:schemeClr>
                </a:solidFill>
              </a:rPr>
              <a:t>青年医学生</a:t>
            </a:r>
            <a:endParaRPr lang="zh-CN" altLang="en-US" sz="4800" dirty="0">
              <a:solidFill>
                <a:schemeClr val="accent4">
                  <a:lumMod val="95000"/>
                  <a:lumOff val="5000"/>
                </a:schemeClr>
              </a:solidFill>
            </a:endParaRPr>
          </a:p>
        </p:txBody>
      </p:sp>
      <p:sp>
        <p:nvSpPr>
          <p:cNvPr id="56323" name="文本占位符 56322"/>
          <p:cNvSpPr>
            <a:spLocks noGrp="1"/>
          </p:cNvSpPr>
          <p:nvPr>
            <p:ph type="body" sz="half" idx="1"/>
          </p:nvPr>
        </p:nvSpPr>
        <p:spPr>
          <a:xfrm>
            <a:off x="3491880" y="2204864"/>
            <a:ext cx="5652120" cy="4824412"/>
          </a:xfrm>
          <a:noFill/>
          <a:ln>
            <a:noFill/>
          </a:ln>
        </p:spPr>
        <p:txBody>
          <a:bodyPr vert="horz" wrap="square" lIns="91440" tIns="45720" rIns="91440" bIns="45720" anchor="t"/>
          <a:lstStyle/>
          <a:p>
            <a:pPr>
              <a:lnSpc>
                <a:spcPct val="120000"/>
              </a:lnSpc>
              <a:buClr>
                <a:srgbClr val="FF3300"/>
              </a:buClr>
              <a:buNone/>
            </a:pPr>
            <a:r>
              <a:rPr lang="en-US" altLang="zh-CN" b="1" kern="1200" dirty="0">
                <a:solidFill>
                  <a:srgbClr val="000066"/>
                </a:solidFill>
                <a:latin typeface="华文行楷" pitchFamily="2" charset="-122"/>
                <a:ea typeface="华文行楷" pitchFamily="2" charset="-122"/>
              </a:rPr>
              <a:t>         </a:t>
            </a:r>
            <a:r>
              <a:rPr lang="zh-CN" altLang="en-US" b="1" kern="1200" dirty="0">
                <a:latin typeface="+mj-ea"/>
                <a:ea typeface="+mj-ea"/>
              </a:rPr>
              <a:t>志存高远、脚踏实地，在逆境中修身养性，在顺境中把握机遇，厚积薄发，在医学探索的道路上孜孜不倦，慨然前行</a:t>
            </a:r>
            <a:r>
              <a:rPr lang="zh-CN" altLang="en-US" b="1" kern="1200" dirty="0" smtClean="0">
                <a:latin typeface="+mj-ea"/>
                <a:ea typeface="+mj-ea"/>
              </a:rPr>
              <a:t>。</a:t>
            </a:r>
            <a:endParaRPr lang="zh-CN" altLang="en-US" b="1" kern="1200" dirty="0">
              <a:latin typeface="+mj-ea"/>
              <a:ea typeface="+mj-ea"/>
            </a:endParaRPr>
          </a:p>
        </p:txBody>
      </p:sp>
      <p:pic>
        <p:nvPicPr>
          <p:cNvPr id="56327" name="内容占位符 56326" descr="孔子问礼"/>
          <p:cNvPicPr>
            <a:picLocks noGrp="1" noChangeAspect="1"/>
          </p:cNvPicPr>
          <p:nvPr>
            <p:ph sz="half" idx="2"/>
          </p:nvPr>
        </p:nvPicPr>
        <p:blipFill>
          <a:blip r:embed="rId2"/>
          <a:stretch>
            <a:fillRect/>
          </a:stretch>
        </p:blipFill>
        <p:spPr>
          <a:xfrm>
            <a:off x="611560" y="692696"/>
            <a:ext cx="3078956" cy="5905500"/>
          </a:xfrm>
          <a:prstGeom prst="rect">
            <a:avLst/>
          </a:prstGeom>
          <a:noFill/>
          <a:ln w="9525">
            <a:noFill/>
          </a:ln>
        </p:spPr>
      </p:pic>
      <p:sp>
        <p:nvSpPr>
          <p:cNvPr id="5" name="TextBox 4"/>
          <p:cNvSpPr txBox="1"/>
          <p:nvPr/>
        </p:nvSpPr>
        <p:spPr>
          <a:xfrm>
            <a:off x="2963105" y="-27384"/>
            <a:ext cx="2969083" cy="646331"/>
          </a:xfrm>
          <a:prstGeom prst="rect">
            <a:avLst/>
          </a:prstGeom>
          <a:noFill/>
        </p:spPr>
        <p:txBody>
          <a:bodyPr wrap="none" rtlCol="0">
            <a:spAutoFit/>
          </a:bodyPr>
          <a:lstStyle/>
          <a:p>
            <a:pPr>
              <a:lnSpc>
                <a:spcPct val="150000"/>
              </a:lnSpc>
            </a:pPr>
            <a:r>
              <a:rPr lang="zh-CN" altLang="en-US" sz="2400" b="1" dirty="0" smtClean="0">
                <a:solidFill>
                  <a:schemeClr val="bg1"/>
                </a:solidFill>
                <a:latin typeface="宋体" charset="-122"/>
                <a:sym typeface="Calibri" pitchFamily="34" charset="0"/>
              </a:rPr>
              <a:t>如何成为一名好医生</a:t>
            </a:r>
            <a:endParaRPr lang="en-US" altLang="zh-CN" sz="2400" b="1" dirty="0">
              <a:solidFill>
                <a:schemeClr val="bg1"/>
              </a:solidFill>
              <a:latin typeface="宋体" charset="-122"/>
              <a:sym typeface="Calibri" pitchFamily="34" charset="0"/>
            </a:endParaRPr>
          </a:p>
        </p:txBody>
      </p:sp>
    </p:spTree>
    <p:extLst>
      <p:ext uri="{BB962C8B-B14F-4D97-AF65-F5344CB8AC3E}">
        <p14:creationId xmlns:p14="http://schemas.microsoft.com/office/powerpoint/2010/main" val="294025114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G:\二院\037 文化墙\文化墙分类素材\远景规划\兰州大学第二医院.jpg"/>
          <p:cNvPicPr>
            <a:picLocks noChangeAspect="1" noChangeArrowheads="1"/>
          </p:cNvPicPr>
          <p:nvPr/>
        </p:nvPicPr>
        <p:blipFill>
          <a:blip r:embed="rId2"/>
          <a:srcRect/>
          <a:stretch>
            <a:fillRect/>
          </a:stretch>
        </p:blipFill>
        <p:spPr bwMode="auto">
          <a:xfrm>
            <a:off x="0" y="0"/>
            <a:ext cx="9220200" cy="6858000"/>
          </a:xfrm>
          <a:prstGeom prst="rect">
            <a:avLst/>
          </a:prstGeom>
          <a:noFill/>
          <a:ln w="9525">
            <a:noFill/>
            <a:miter lim="800000"/>
            <a:headEnd/>
            <a:tailEnd/>
          </a:ln>
        </p:spPr>
      </p:pic>
      <p:sp>
        <p:nvSpPr>
          <p:cNvPr id="72707" name="Text Box 3"/>
          <p:cNvSpPr txBox="1">
            <a:spLocks noChangeArrowheads="1"/>
          </p:cNvSpPr>
          <p:nvPr/>
        </p:nvSpPr>
        <p:spPr bwMode="auto">
          <a:xfrm>
            <a:off x="6034088" y="441325"/>
            <a:ext cx="2498725" cy="701675"/>
          </a:xfrm>
          <a:prstGeom prst="rect">
            <a:avLst/>
          </a:prstGeom>
          <a:noFill/>
          <a:ln w="9525">
            <a:noFill/>
            <a:miter lim="800000"/>
            <a:headEnd/>
            <a:tailEnd/>
          </a:ln>
          <a:effectLst>
            <a:prstShdw prst="shdw13" dist="53882" dir="13500000">
              <a:schemeClr val="bg2">
                <a:alpha val="50000"/>
              </a:schemeClr>
            </a:prstShdw>
          </a:effectLst>
        </p:spPr>
        <p:txBody>
          <a:bodyPr wrap="none">
            <a:spAutoFit/>
          </a:bodyPr>
          <a:lstStyle/>
          <a:p>
            <a:r>
              <a:rPr lang="zh-CN" altLang="en-US" sz="4000"/>
              <a:t>谢谢聆听 </a:t>
            </a:r>
            <a:r>
              <a:rPr lang="en-US" altLang="zh-CN" sz="4000" dirty="0"/>
              <a:t>!</a:t>
            </a: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标题 792577"/>
          <p:cNvSpPr>
            <a:spLocks noGrp="1"/>
          </p:cNvSpPr>
          <p:nvPr>
            <p:ph type="title"/>
          </p:nvPr>
        </p:nvSpPr>
        <p:spPr>
          <a:xfrm>
            <a:off x="-684584" y="654739"/>
            <a:ext cx="8229600" cy="1143000"/>
          </a:xfrm>
        </p:spPr>
        <p:txBody>
          <a:bodyPr anchor="ctr"/>
          <a:lstStyle/>
          <a:p>
            <a:r>
              <a:rPr lang="en-US" altLang="zh-CN" b="1" dirty="0">
                <a:solidFill>
                  <a:srgbClr val="FF0000"/>
                </a:solidFill>
                <a:ea typeface="宋体" panose="02010600030101010101" pitchFamily="2" charset="-122"/>
              </a:rPr>
              <a:t>                 </a:t>
            </a:r>
            <a:r>
              <a:rPr lang="zh-CN" altLang="en-US" sz="3200" b="1" dirty="0">
                <a:solidFill>
                  <a:schemeClr val="tx1"/>
                </a:solidFill>
                <a:ea typeface="宋体" panose="02010600030101010101" pitchFamily="2" charset="-122"/>
              </a:rPr>
              <a:t>医患关系不协调</a:t>
            </a:r>
          </a:p>
        </p:txBody>
      </p:sp>
      <p:sp>
        <p:nvSpPr>
          <p:cNvPr id="792579" name="文本占位符 792578"/>
          <p:cNvSpPr>
            <a:spLocks noGrp="1"/>
          </p:cNvSpPr>
          <p:nvPr>
            <p:ph type="body" idx="1"/>
          </p:nvPr>
        </p:nvSpPr>
        <p:spPr>
          <a:xfrm>
            <a:off x="539552" y="1772816"/>
            <a:ext cx="8424936" cy="4525963"/>
          </a:xfrm>
        </p:spPr>
        <p:txBody>
          <a:bodyPr/>
          <a:lstStyle/>
          <a:p>
            <a:pPr>
              <a:lnSpc>
                <a:spcPct val="150000"/>
              </a:lnSpc>
            </a:pPr>
            <a:r>
              <a:rPr lang="zh-CN" altLang="en-US" sz="2000" b="1" dirty="0">
                <a:solidFill>
                  <a:srgbClr val="FF0000"/>
                </a:solidFill>
                <a:ea typeface="宋体" panose="02010600030101010101" pitchFamily="2" charset="-122"/>
              </a:rPr>
              <a:t>医疗费用增高</a:t>
            </a:r>
            <a:r>
              <a:rPr lang="zh-CN" altLang="en-US" sz="2000" dirty="0">
                <a:solidFill>
                  <a:srgbClr val="FF0000"/>
                </a:solidFill>
                <a:ea typeface="宋体" panose="02010600030101010101" pitchFamily="2" charset="-122"/>
              </a:rPr>
              <a:t> </a:t>
            </a:r>
            <a:r>
              <a:rPr lang="zh-CN" altLang="en-US" sz="2000" dirty="0">
                <a:ea typeface="宋体" panose="02010600030101010101" pitchFamily="2" charset="-122"/>
              </a:rPr>
              <a:t>：</a:t>
            </a:r>
            <a:r>
              <a:rPr lang="zh-CN" altLang="en-US" sz="2000" b="1" dirty="0">
                <a:ea typeface="宋体" panose="02010600030101010101" pitchFamily="2" charset="-122"/>
                <a:sym typeface="+mn-ea"/>
              </a:rPr>
              <a:t>患者 </a:t>
            </a:r>
            <a:r>
              <a:rPr lang="zh-CN" altLang="en-US" sz="2000" b="1" dirty="0">
                <a:ea typeface="宋体" panose="02010600030101010101" pitchFamily="2" charset="-122"/>
              </a:rPr>
              <a:t>承受能力  服务理念转变</a:t>
            </a:r>
          </a:p>
          <a:p>
            <a:pPr>
              <a:lnSpc>
                <a:spcPct val="150000"/>
              </a:lnSpc>
            </a:pPr>
            <a:r>
              <a:rPr lang="zh-CN" altLang="en-US" sz="2000" b="1" dirty="0">
                <a:solidFill>
                  <a:srgbClr val="FF0000"/>
                </a:solidFill>
                <a:ea typeface="宋体" panose="02010600030101010101" pitchFamily="2" charset="-122"/>
              </a:rPr>
              <a:t>医患沟通不够</a:t>
            </a:r>
            <a:r>
              <a:rPr lang="zh-CN" altLang="en-US" sz="2000" dirty="0">
                <a:solidFill>
                  <a:srgbClr val="FF0000"/>
                </a:solidFill>
                <a:ea typeface="宋体" panose="02010600030101010101" pitchFamily="2" charset="-122"/>
              </a:rPr>
              <a:t> </a:t>
            </a:r>
            <a:r>
              <a:rPr lang="zh-CN" altLang="en-US" sz="2000" dirty="0">
                <a:ea typeface="宋体" panose="02010600030101010101" pitchFamily="2" charset="-122"/>
              </a:rPr>
              <a:t>：</a:t>
            </a:r>
            <a:r>
              <a:rPr lang="zh-CN" altLang="en-US" sz="2000" b="1" dirty="0">
                <a:ea typeface="宋体" panose="02010600030101010101" pitchFamily="2" charset="-122"/>
              </a:rPr>
              <a:t>误解过多   期望值高</a:t>
            </a:r>
          </a:p>
          <a:p>
            <a:pPr>
              <a:lnSpc>
                <a:spcPct val="150000"/>
              </a:lnSpc>
            </a:pPr>
            <a:r>
              <a:rPr lang="zh-CN" altLang="en-US" sz="2000" b="1" dirty="0">
                <a:solidFill>
                  <a:srgbClr val="FF0000"/>
                </a:solidFill>
                <a:ea typeface="宋体" panose="02010600030101010101" pitchFamily="2" charset="-122"/>
              </a:rPr>
              <a:t>医疗行风不正</a:t>
            </a:r>
            <a:r>
              <a:rPr lang="zh-CN" altLang="en-US" sz="2000" b="1" dirty="0">
                <a:ea typeface="宋体" panose="02010600030101010101" pitchFamily="2" charset="-122"/>
              </a:rPr>
              <a:t> ：商业贿赂   虚假广告</a:t>
            </a:r>
          </a:p>
          <a:p>
            <a:pPr>
              <a:lnSpc>
                <a:spcPct val="150000"/>
              </a:lnSpc>
            </a:pPr>
            <a:r>
              <a:rPr lang="zh-CN" altLang="en-US" sz="2000" b="1" dirty="0">
                <a:solidFill>
                  <a:srgbClr val="FF0000"/>
                </a:solidFill>
                <a:ea typeface="宋体" panose="02010600030101010101" pitchFamily="2" charset="-122"/>
              </a:rPr>
              <a:t>纠纷解决不畅 </a:t>
            </a:r>
            <a:r>
              <a:rPr lang="zh-CN" altLang="en-US" sz="2000" b="1" dirty="0">
                <a:ea typeface="宋体" panose="02010600030101010101" pitchFamily="2" charset="-122"/>
              </a:rPr>
              <a:t>：有法不依   医闹猖獗</a:t>
            </a:r>
          </a:p>
          <a:p>
            <a:pPr>
              <a:lnSpc>
                <a:spcPct val="150000"/>
              </a:lnSpc>
            </a:pPr>
            <a:r>
              <a:rPr lang="zh-CN" altLang="en-US" sz="2000" b="1" dirty="0">
                <a:solidFill>
                  <a:srgbClr val="FF0000"/>
                </a:solidFill>
                <a:ea typeface="宋体" panose="02010600030101010101" pitchFamily="2" charset="-122"/>
              </a:rPr>
              <a:t>新闻报道不公 </a:t>
            </a:r>
            <a:r>
              <a:rPr lang="zh-CN" altLang="en-US" sz="2000" b="1" dirty="0">
                <a:ea typeface="宋体" panose="02010600030101010101" pitchFamily="2" charset="-122"/>
              </a:rPr>
              <a:t>：恶意炒做   混淆视听</a:t>
            </a:r>
          </a:p>
          <a:p>
            <a:pPr>
              <a:lnSpc>
                <a:spcPct val="150000"/>
              </a:lnSpc>
            </a:pPr>
            <a:r>
              <a:rPr lang="zh-CN" altLang="en-US" sz="2000" b="1" dirty="0" smtClean="0">
                <a:solidFill>
                  <a:srgbClr val="FF0000"/>
                </a:solidFill>
                <a:ea typeface="宋体" panose="02010600030101010101" pitchFamily="2" charset="-122"/>
              </a:rPr>
              <a:t>患者的趋高性 </a:t>
            </a:r>
            <a:r>
              <a:rPr lang="zh-CN" altLang="en-US" sz="2000" b="1" dirty="0" smtClean="0">
                <a:ea typeface="宋体" panose="02010600030101010101" pitchFamily="2" charset="-122"/>
              </a:rPr>
              <a:t>：不愿花钱   要求太高</a:t>
            </a:r>
          </a:p>
          <a:p>
            <a:pPr>
              <a:lnSpc>
                <a:spcPct val="150000"/>
              </a:lnSpc>
            </a:pPr>
            <a:r>
              <a:rPr lang="zh-CN" altLang="en-US" sz="2000" b="1" dirty="0" smtClean="0">
                <a:solidFill>
                  <a:srgbClr val="FF0000"/>
                </a:solidFill>
                <a:ea typeface="宋体" panose="02010600030101010101" pitchFamily="2" charset="-122"/>
              </a:rPr>
              <a:t>政府监管不利 </a:t>
            </a:r>
            <a:r>
              <a:rPr lang="zh-CN" altLang="en-US" sz="2000" b="1" dirty="0" smtClean="0">
                <a:ea typeface="宋体" panose="02010600030101010101" pitchFamily="2" charset="-122"/>
              </a:rPr>
              <a:t>：投入太少   药价虚高   保障欠缺   秩序不保 </a:t>
            </a:r>
            <a:endParaRPr lang="zh-CN" altLang="en-US" sz="2400" b="1" dirty="0">
              <a:ea typeface="宋体" panose="02010600030101010101" pitchFamily="2" charset="-122"/>
            </a:endParaRPr>
          </a:p>
          <a:p>
            <a:pPr>
              <a:buNone/>
            </a:pPr>
            <a:r>
              <a:rPr lang="zh-CN" altLang="en-US" sz="2400" b="1" dirty="0">
                <a:ea typeface="宋体" panose="02010600030101010101" pitchFamily="2" charset="-122"/>
              </a:rPr>
              <a:t>                              </a:t>
            </a:r>
          </a:p>
        </p:txBody>
      </p:sp>
      <p:pic>
        <p:nvPicPr>
          <p:cNvPr id="792580" name="图片 792579" descr="1089367298781">
            <a:hlinkClick r:id="rId2"/>
          </p:cNvPr>
          <p:cNvPicPr>
            <a:picLocks noChangeAspect="1"/>
          </p:cNvPicPr>
          <p:nvPr/>
        </p:nvPicPr>
        <p:blipFill>
          <a:blip r:embed="rId3"/>
          <a:stretch>
            <a:fillRect/>
          </a:stretch>
        </p:blipFill>
        <p:spPr>
          <a:xfrm>
            <a:off x="7668344" y="5229200"/>
            <a:ext cx="1028700" cy="1428750"/>
          </a:xfrm>
          <a:prstGeom prst="rect">
            <a:avLst/>
          </a:prstGeom>
          <a:noFill/>
          <a:ln w="9525">
            <a:noFill/>
          </a:ln>
        </p:spPr>
      </p:pic>
      <p:sp>
        <p:nvSpPr>
          <p:cNvPr id="7" name="TextBox 6"/>
          <p:cNvSpPr txBox="1"/>
          <p:nvPr/>
        </p:nvSpPr>
        <p:spPr>
          <a:xfrm>
            <a:off x="2963105" y="-27384"/>
            <a:ext cx="2040943" cy="559769"/>
          </a:xfrm>
          <a:prstGeom prst="rect">
            <a:avLst/>
          </a:prstGeom>
          <a:noFill/>
        </p:spPr>
        <p:txBody>
          <a:bodyPr wrap="none" rtlCol="0">
            <a:spAutoFit/>
          </a:bodyPr>
          <a:lstStyle/>
          <a:p>
            <a:pPr>
              <a:lnSpc>
                <a:spcPct val="150000"/>
              </a:lnSpc>
            </a:pPr>
            <a:r>
              <a:rPr lang="zh-CN" altLang="en-US" sz="2400" b="1" dirty="0">
                <a:solidFill>
                  <a:schemeClr val="bg1"/>
                </a:solidFill>
                <a:latin typeface="宋体" charset="-122"/>
              </a:rPr>
              <a:t>当前医疗环境</a:t>
            </a:r>
          </a:p>
        </p:txBody>
      </p:sp>
    </p:spTree>
    <p:extLst>
      <p:ext uri="{BB962C8B-B14F-4D97-AF65-F5344CB8AC3E}">
        <p14:creationId xmlns:p14="http://schemas.microsoft.com/office/powerpoint/2010/main" val="629914217"/>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文本框 151554"/>
          <p:cNvSpPr txBox="1"/>
          <p:nvPr/>
        </p:nvSpPr>
        <p:spPr>
          <a:xfrm>
            <a:off x="251520" y="993060"/>
            <a:ext cx="8640960" cy="5015219"/>
          </a:xfrm>
          <a:prstGeom prst="rect">
            <a:avLst/>
          </a:prstGeom>
          <a:noFill/>
          <a:ln w="9525">
            <a:noFill/>
          </a:ln>
        </p:spPr>
        <p:txBody>
          <a:bodyPr wrap="square">
            <a:spAutoFit/>
          </a:bodyPr>
          <a:lstStyle/>
          <a:p>
            <a:pPr marL="381000" lvl="0" indent="-381000">
              <a:lnSpc>
                <a:spcPct val="140000"/>
              </a:lnSpc>
            </a:pPr>
            <a:endParaRPr lang="en-US" altLang="zh-CN" sz="2400" dirty="0">
              <a:solidFill>
                <a:srgbClr val="FF0000"/>
              </a:solidFill>
              <a:latin typeface="宋体" panose="02010600030101010101" pitchFamily="2" charset="-122"/>
              <a:ea typeface="黑体" panose="02010609060101010101" pitchFamily="2" charset="-122"/>
            </a:endParaRPr>
          </a:p>
          <a:p>
            <a:pPr marL="381000" lvl="0" indent="-381000">
              <a:lnSpc>
                <a:spcPct val="140000"/>
              </a:lnSpc>
            </a:pPr>
            <a:endParaRPr lang="zh-CN" altLang="en-US" sz="2400" dirty="0">
              <a:solidFill>
                <a:srgbClr val="FF0000"/>
              </a:solidFill>
              <a:latin typeface="宋体" panose="02010600030101010101" pitchFamily="2" charset="-122"/>
              <a:ea typeface="黑体" panose="02010609060101010101" pitchFamily="2" charset="-122"/>
            </a:endParaRPr>
          </a:p>
          <a:p>
            <a:pPr marL="342900" lvl="0" indent="-342900">
              <a:lnSpc>
                <a:spcPct val="145000"/>
              </a:lnSpc>
              <a:buFont typeface="Arial" panose="020B0604020202020204" pitchFamily="34" charset="0"/>
              <a:buChar char="•"/>
            </a:pPr>
            <a:r>
              <a:rPr lang="zh-CN" altLang="en-US" sz="2400" b="1" dirty="0" smtClean="0">
                <a:solidFill>
                  <a:srgbClr val="FF0000"/>
                </a:solidFill>
                <a:latin typeface="仿宋_GB2312" pitchFamily="49" charset="-122"/>
                <a:ea typeface="仿宋_GB2312" pitchFamily="49" charset="-122"/>
              </a:rPr>
              <a:t>维</a:t>
            </a:r>
            <a:r>
              <a:rPr lang="zh-CN" altLang="en-US" sz="2400" b="1" dirty="0">
                <a:solidFill>
                  <a:srgbClr val="FF0000"/>
                </a:solidFill>
                <a:latin typeface="仿宋_GB2312" pitchFamily="49" charset="-122"/>
                <a:ea typeface="仿宋_GB2312" pitchFamily="49" charset="-122"/>
              </a:rPr>
              <a:t>权意识增强</a:t>
            </a:r>
          </a:p>
          <a:p>
            <a:pPr marL="381000" indent="-381000">
              <a:lnSpc>
                <a:spcPct val="145000"/>
              </a:lnSpc>
              <a:buFont typeface="Arial" panose="020B0604020202020204" pitchFamily="34" charset="0"/>
              <a:buChar char="•"/>
            </a:pPr>
            <a:r>
              <a:rPr lang="zh-CN" altLang="en-US" sz="2400" b="1" dirty="0" smtClean="0">
                <a:solidFill>
                  <a:srgbClr val="FF0000"/>
                </a:solidFill>
                <a:latin typeface="仿宋_GB2312" pitchFamily="49" charset="-122"/>
                <a:ea typeface="仿宋_GB2312" pitchFamily="49" charset="-122"/>
              </a:rPr>
              <a:t>健康</a:t>
            </a:r>
            <a:r>
              <a:rPr lang="zh-CN" altLang="en-US" sz="2400" b="1" dirty="0">
                <a:solidFill>
                  <a:srgbClr val="FF0000"/>
                </a:solidFill>
                <a:latin typeface="仿宋_GB2312" pitchFamily="49" charset="-122"/>
                <a:ea typeface="仿宋_GB2312" pitchFamily="49" charset="-122"/>
              </a:rPr>
              <a:t>意识</a:t>
            </a:r>
            <a:r>
              <a:rPr lang="zh-CN" altLang="en-US" sz="2400" b="1" dirty="0" smtClean="0">
                <a:solidFill>
                  <a:srgbClr val="FF0000"/>
                </a:solidFill>
                <a:latin typeface="仿宋_GB2312" pitchFamily="49" charset="-122"/>
                <a:ea typeface="仿宋_GB2312" pitchFamily="49" charset="-122"/>
              </a:rPr>
              <a:t>增强</a:t>
            </a:r>
            <a:endParaRPr lang="en-US" altLang="zh-CN" sz="2400" b="1" dirty="0" smtClean="0">
              <a:solidFill>
                <a:srgbClr val="FF0000"/>
              </a:solidFill>
              <a:latin typeface="仿宋_GB2312" pitchFamily="49" charset="-122"/>
              <a:ea typeface="仿宋_GB2312" pitchFamily="49" charset="-122"/>
            </a:endParaRPr>
          </a:p>
          <a:p>
            <a:pPr marL="381000" indent="-381000">
              <a:lnSpc>
                <a:spcPct val="145000"/>
              </a:lnSpc>
              <a:buFont typeface="Arial" panose="020B0604020202020204" pitchFamily="34" charset="0"/>
              <a:buChar char="•"/>
            </a:pPr>
            <a:r>
              <a:rPr lang="zh-CN" altLang="en-US" sz="2400" b="1" dirty="0">
                <a:solidFill>
                  <a:srgbClr val="FF0000"/>
                </a:solidFill>
                <a:latin typeface="仿宋_GB2312" pitchFamily="49" charset="-122"/>
                <a:ea typeface="仿宋_GB2312" pitchFamily="49" charset="-122"/>
              </a:rPr>
              <a:t>经济意识</a:t>
            </a:r>
            <a:r>
              <a:rPr lang="zh-CN" altLang="en-US" sz="2400" b="1" dirty="0" smtClean="0">
                <a:solidFill>
                  <a:srgbClr val="FF0000"/>
                </a:solidFill>
                <a:latin typeface="仿宋_GB2312" pitchFamily="49" charset="-122"/>
                <a:ea typeface="仿宋_GB2312" pitchFamily="49" charset="-122"/>
              </a:rPr>
              <a:t>增强</a:t>
            </a:r>
            <a:endParaRPr lang="zh-CN" altLang="en-US" sz="2400" b="1" dirty="0">
              <a:solidFill>
                <a:srgbClr val="FF0000"/>
              </a:solidFill>
              <a:latin typeface="仿宋_GB2312" pitchFamily="49" charset="-122"/>
              <a:ea typeface="仿宋_GB2312" pitchFamily="49" charset="-122"/>
            </a:endParaRPr>
          </a:p>
          <a:p>
            <a:pPr lvl="0" fontAlgn="auto">
              <a:lnSpc>
                <a:spcPct val="120000"/>
              </a:lnSpc>
            </a:pPr>
            <a:r>
              <a:rPr lang="zh-CN" altLang="en-US" sz="2400" b="1" dirty="0">
                <a:latin typeface="仿宋_GB2312" pitchFamily="49" charset="-122"/>
                <a:ea typeface="仿宋_GB2312" pitchFamily="49" charset="-122"/>
              </a:rPr>
              <a:t>  </a:t>
            </a:r>
            <a:r>
              <a:rPr lang="zh-CN" altLang="en-US" sz="2200" b="1" dirty="0">
                <a:latin typeface="仿宋_GB2312" pitchFamily="49" charset="-122"/>
                <a:ea typeface="仿宋_GB2312" pitchFamily="49" charset="-122"/>
              </a:rPr>
              <a:t>随着经济的发展，社会分配和再分配逐渐失衡，贫富差距不断扩大，一些人心态失衡，医疗消费过程中，把对社会的不满发泄到医疗机构，千方百计的寻找医疗不足，甚至无理取闹，不择手段，目的就是要钱。</a:t>
            </a:r>
            <a:endParaRPr lang="en-US" altLang="zh-CN" sz="2200" b="1" dirty="0">
              <a:latin typeface="仿宋_GB2312" pitchFamily="49" charset="-122"/>
              <a:ea typeface="仿宋_GB2312" pitchFamily="49" charset="-122"/>
            </a:endParaRPr>
          </a:p>
          <a:p>
            <a:pPr marL="381000" indent="-381000">
              <a:lnSpc>
                <a:spcPct val="145000"/>
              </a:lnSpc>
              <a:buFont typeface="Arial" panose="020B0604020202020204" pitchFamily="34" charset="0"/>
              <a:buChar char="•"/>
            </a:pPr>
            <a:endParaRPr lang="zh-CN" altLang="en-US" sz="2400" b="1" dirty="0">
              <a:solidFill>
                <a:schemeClr val="accent2"/>
              </a:solidFill>
              <a:latin typeface="仿宋_GB2312" pitchFamily="49" charset="-122"/>
              <a:ea typeface="仿宋_GB2312" pitchFamily="49" charset="-122"/>
            </a:endParaRPr>
          </a:p>
          <a:p>
            <a:pPr marL="381000" lvl="0" indent="-381000">
              <a:lnSpc>
                <a:spcPct val="145000"/>
              </a:lnSpc>
            </a:pPr>
            <a:r>
              <a:rPr lang="zh-CN" altLang="en-US" sz="2200" b="1" dirty="0" smtClean="0">
                <a:latin typeface="仿宋_GB2312" pitchFamily="49" charset="-122"/>
                <a:ea typeface="仿宋_GB2312" pitchFamily="49" charset="-122"/>
              </a:rPr>
              <a:t>  </a:t>
            </a:r>
            <a:endParaRPr lang="zh-CN" altLang="en-US" sz="2200" b="1" dirty="0">
              <a:latin typeface="仿宋_GB2312" pitchFamily="49" charset="-122"/>
              <a:ea typeface="仿宋_GB2312" pitchFamily="49" charset="-122"/>
            </a:endParaRPr>
          </a:p>
        </p:txBody>
      </p:sp>
      <p:sp>
        <p:nvSpPr>
          <p:cNvPr id="4" name="TextBox 3"/>
          <p:cNvSpPr txBox="1"/>
          <p:nvPr/>
        </p:nvSpPr>
        <p:spPr>
          <a:xfrm>
            <a:off x="2963105" y="-27384"/>
            <a:ext cx="2040943" cy="559769"/>
          </a:xfrm>
          <a:prstGeom prst="rect">
            <a:avLst/>
          </a:prstGeom>
          <a:noFill/>
        </p:spPr>
        <p:txBody>
          <a:bodyPr wrap="none" rtlCol="0">
            <a:spAutoFit/>
          </a:bodyPr>
          <a:lstStyle/>
          <a:p>
            <a:pPr>
              <a:lnSpc>
                <a:spcPct val="150000"/>
              </a:lnSpc>
            </a:pPr>
            <a:r>
              <a:rPr lang="zh-CN" altLang="en-US" sz="2400" b="1" dirty="0">
                <a:solidFill>
                  <a:schemeClr val="bg1"/>
                </a:solidFill>
                <a:latin typeface="宋体" charset="-122"/>
              </a:rPr>
              <a:t>当前医疗环境</a:t>
            </a:r>
          </a:p>
        </p:txBody>
      </p:sp>
      <p:sp>
        <p:nvSpPr>
          <p:cNvPr id="5" name="标题 333825"/>
          <p:cNvSpPr txBox="1">
            <a:spLocks/>
          </p:cNvSpPr>
          <p:nvPr/>
        </p:nvSpPr>
        <p:spPr>
          <a:xfrm>
            <a:off x="-2196752" y="993060"/>
            <a:ext cx="9803432" cy="1143000"/>
          </a:xfrm>
          <a:prstGeom prst="rect">
            <a:avLst/>
          </a:prstGeom>
        </p:spPr>
        <p:txBody>
          <a:bodyPr lIns="92075" tIns="46038" rIns="92075" bIns="46038"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r>
              <a:rPr lang="en-US" altLang="zh-CN" b="1" kern="0" dirty="0" smtClean="0"/>
              <a:t>                        </a:t>
            </a:r>
            <a:r>
              <a:rPr lang="zh-CN" altLang="en-US" sz="3200" b="1" kern="0" dirty="0" smtClean="0">
                <a:solidFill>
                  <a:schemeClr val="tx1"/>
                </a:solidFill>
              </a:rPr>
              <a:t>社会因素 </a:t>
            </a:r>
            <a:endParaRPr lang="zh-CN" altLang="en-US" sz="3200" b="1" kern="0" dirty="0">
              <a:solidFill>
                <a:schemeClr val="tx1"/>
              </a:solidFill>
            </a:endParaRPr>
          </a:p>
        </p:txBody>
      </p:sp>
      <p:sp>
        <p:nvSpPr>
          <p:cNvPr id="2" name="矩形 1"/>
          <p:cNvSpPr/>
          <p:nvPr/>
        </p:nvSpPr>
        <p:spPr>
          <a:xfrm>
            <a:off x="3131287" y="5301208"/>
            <a:ext cx="3169457" cy="523220"/>
          </a:xfrm>
          <a:prstGeom prst="rect">
            <a:avLst/>
          </a:prstGeom>
        </p:spPr>
        <p:txBody>
          <a:bodyPr wrap="none">
            <a:spAutoFit/>
          </a:bodyPr>
          <a:lstStyle/>
          <a:p>
            <a:r>
              <a:rPr lang="zh-CN" altLang="en-US" sz="2800" b="1" dirty="0">
                <a:solidFill>
                  <a:srgbClr val="FF0000"/>
                </a:solidFill>
              </a:rPr>
              <a:t>新闻媒体过分渲染</a:t>
            </a:r>
            <a:r>
              <a:rPr lang="zh-CN" altLang="en-US" sz="2800" dirty="0">
                <a:solidFill>
                  <a:srgbClr val="FF0000"/>
                </a:solidFill>
              </a:rPr>
              <a:t> </a:t>
            </a:r>
            <a:endParaRPr lang="zh-CN" altLang="en-US" sz="2800" dirty="0"/>
          </a:p>
        </p:txBody>
      </p:sp>
    </p:spTree>
    <p:extLst>
      <p:ext uri="{BB962C8B-B14F-4D97-AF65-F5344CB8AC3E}">
        <p14:creationId xmlns:p14="http://schemas.microsoft.com/office/powerpoint/2010/main" val="2069489702"/>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63105" y="-27384"/>
            <a:ext cx="2040943" cy="559769"/>
          </a:xfrm>
          <a:prstGeom prst="rect">
            <a:avLst/>
          </a:prstGeom>
          <a:noFill/>
        </p:spPr>
        <p:txBody>
          <a:bodyPr wrap="none" rtlCol="0">
            <a:spAutoFit/>
          </a:bodyPr>
          <a:lstStyle/>
          <a:p>
            <a:pPr>
              <a:lnSpc>
                <a:spcPct val="150000"/>
              </a:lnSpc>
            </a:pPr>
            <a:r>
              <a:rPr lang="zh-CN" altLang="en-US" sz="2400" b="1" dirty="0">
                <a:solidFill>
                  <a:schemeClr val="bg1"/>
                </a:solidFill>
                <a:latin typeface="宋体" charset="-122"/>
              </a:rPr>
              <a:t>当前医疗环境</a:t>
            </a:r>
          </a:p>
        </p:txBody>
      </p:sp>
      <p:sp>
        <p:nvSpPr>
          <p:cNvPr id="4" name="标题 333825"/>
          <p:cNvSpPr txBox="1">
            <a:spLocks/>
          </p:cNvSpPr>
          <p:nvPr/>
        </p:nvSpPr>
        <p:spPr>
          <a:xfrm>
            <a:off x="-2700808" y="917848"/>
            <a:ext cx="9803432" cy="1143000"/>
          </a:xfrm>
          <a:prstGeom prst="rect">
            <a:avLst/>
          </a:prstGeom>
        </p:spPr>
        <p:txBody>
          <a:bodyPr lIns="92075" tIns="46038" rIns="92075" bIns="46038"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r>
              <a:rPr lang="en-US" altLang="zh-CN" b="1" kern="0" dirty="0" smtClean="0"/>
              <a:t>                             </a:t>
            </a:r>
            <a:r>
              <a:rPr lang="zh-CN" altLang="en-US" sz="3200" b="1" kern="0" dirty="0">
                <a:solidFill>
                  <a:schemeClr val="tx1"/>
                </a:solidFill>
              </a:rPr>
              <a:t>患者</a:t>
            </a:r>
            <a:r>
              <a:rPr lang="zh-CN" altLang="en-US" sz="3200" b="1" kern="0" dirty="0" smtClean="0">
                <a:solidFill>
                  <a:schemeClr val="tx1"/>
                </a:solidFill>
              </a:rPr>
              <a:t>因素 </a:t>
            </a:r>
            <a:endParaRPr lang="zh-CN" altLang="en-US" sz="3200" b="1" kern="0" dirty="0">
              <a:solidFill>
                <a:schemeClr val="tx1"/>
              </a:solidFill>
            </a:endParaRPr>
          </a:p>
        </p:txBody>
      </p:sp>
      <p:sp>
        <p:nvSpPr>
          <p:cNvPr id="5" name="矩形 4"/>
          <p:cNvSpPr/>
          <p:nvPr/>
        </p:nvSpPr>
        <p:spPr>
          <a:xfrm>
            <a:off x="395536" y="2068200"/>
            <a:ext cx="8280920" cy="3185487"/>
          </a:xfrm>
          <a:prstGeom prst="rect">
            <a:avLst/>
          </a:prstGeom>
        </p:spPr>
        <p:txBody>
          <a:bodyPr wrap="square">
            <a:spAutoFit/>
          </a:bodyPr>
          <a:lstStyle/>
          <a:p>
            <a:pPr>
              <a:lnSpc>
                <a:spcPct val="150000"/>
              </a:lnSpc>
            </a:pPr>
            <a:r>
              <a:rPr lang="en-US" altLang="zh-CN" sz="2400" b="1" dirty="0"/>
              <a:t> </a:t>
            </a:r>
            <a:r>
              <a:rPr lang="en-US" altLang="zh-CN" sz="2400" b="1" dirty="0" smtClean="0"/>
              <a:t>       </a:t>
            </a:r>
            <a:r>
              <a:rPr lang="zh-CN" altLang="zh-CN" sz="2200" b="1" dirty="0" smtClean="0"/>
              <a:t>当前</a:t>
            </a:r>
            <a:r>
              <a:rPr lang="zh-CN" altLang="zh-CN" sz="2200" b="1" dirty="0"/>
              <a:t>我国正处于经济转型时期，受到某些客观条件的限制，公民在法治观念与道德诚信方面都有所欠缺，没有充分认识到法律保护与法律制约的必要性与合理性。</a:t>
            </a:r>
            <a:r>
              <a:rPr lang="zh-CN" altLang="zh-CN" sz="2200" b="1" dirty="0">
                <a:solidFill>
                  <a:srgbClr val="FF0000"/>
                </a:solidFill>
              </a:rPr>
              <a:t>部分患者及家属法制观念淡薄，对医疗效果期待过高甚至不切实际，经济压力大导致感情冲动等，</a:t>
            </a:r>
            <a:r>
              <a:rPr lang="zh-CN" altLang="zh-CN" sz="2200" b="1" dirty="0"/>
              <a:t>也是当前医患纠纷事件高发，甚至激化为群体事件的重要原因。</a:t>
            </a:r>
          </a:p>
        </p:txBody>
      </p:sp>
    </p:spTree>
    <p:extLst>
      <p:ext uri="{BB962C8B-B14F-4D97-AF65-F5344CB8AC3E}">
        <p14:creationId xmlns:p14="http://schemas.microsoft.com/office/powerpoint/2010/main" val="2926075060"/>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1_默认设计模板">
  <a:themeElements>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CC00"/>
        </a:solidFill>
        <a:ln w="9525" cap="flat" cmpd="sng" algn="ctr">
          <a:solidFill>
            <a:schemeClr val="tx1"/>
          </a:solidFill>
          <a:prstDash val="solid"/>
          <a:round/>
          <a:headEnd type="none" w="med" len="med"/>
          <a:tailEnd type="none" w="med" len="med"/>
        </a:ln>
        <a:effectLst>
          <a:outerShdw dist="53882" dir="13500000" algn="ctr" rotWithShape="0">
            <a:schemeClr val="bg2">
              <a:alpha val="50000"/>
            </a:schemeClr>
          </a:outerShdw>
        </a:effectLst>
      </a:spPr>
      <a:bodyPr vert="horz" wrap="squar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rgbClr val="99CC00"/>
        </a:solidFill>
        <a:ln w="9525" cap="flat" cmpd="sng" algn="ctr">
          <a:solidFill>
            <a:schemeClr val="tx1"/>
          </a:solidFill>
          <a:prstDash val="solid"/>
          <a:round/>
          <a:headEnd type="none" w="med" len="med"/>
          <a:tailEnd type="none" w="med" len="med"/>
        </a:ln>
        <a:effectLst>
          <a:outerShdw dist="53882" dir="13500000" algn="ctr" rotWithShape="0">
            <a:schemeClr val="bg2">
              <a:alpha val="50000"/>
            </a:schemeClr>
          </a:outerShdw>
        </a:effectLst>
      </a:spPr>
      <a:bodyPr vert="horz" wrap="squar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1489</TotalTime>
  <Words>4181</Words>
  <Application>Microsoft Office PowerPoint</Application>
  <PresentationFormat>全屏显示(4:3)</PresentationFormat>
  <Paragraphs>479</Paragraphs>
  <Slides>66</Slides>
  <Notes>8</Notes>
  <HiddenSlides>0</HiddenSlides>
  <MMClips>0</MMClips>
  <ScaleCrop>false</ScaleCrop>
  <HeadingPairs>
    <vt:vector size="4" baseType="variant">
      <vt:variant>
        <vt:lpstr>主题</vt:lpstr>
      </vt:variant>
      <vt:variant>
        <vt:i4>1</vt:i4>
      </vt:variant>
      <vt:variant>
        <vt:lpstr>幻灯片标题</vt:lpstr>
      </vt:variant>
      <vt:variant>
        <vt:i4>66</vt:i4>
      </vt:variant>
    </vt:vector>
  </HeadingPairs>
  <TitlesOfParts>
    <vt:vector size="67" baseType="lpstr">
      <vt:lpstr>1_默认设计模板</vt:lpstr>
      <vt:lpstr>PowerPoint 演示文稿</vt:lpstr>
      <vt:lpstr>PowerPoint 演示文稿</vt:lpstr>
      <vt:lpstr>PowerPoint 演示文稿</vt:lpstr>
      <vt:lpstr>PowerPoint 演示文稿</vt:lpstr>
      <vt:lpstr>PowerPoint 演示文稿</vt:lpstr>
      <vt:lpstr>PowerPoint 演示文稿</vt:lpstr>
      <vt:lpstr>                 医患关系不协调</vt:lpstr>
      <vt:lpstr>PowerPoint 演示文稿</vt:lpstr>
      <vt:lpstr>PowerPoint 演示文稿</vt:lpstr>
      <vt:lpstr>PowerPoint 演示文稿</vt:lpstr>
      <vt:lpstr>                             医务人员因素 </vt:lpstr>
      <vt:lpstr>PowerPoint 演示文稿</vt:lpstr>
      <vt:lpstr>PowerPoint 演示文稿</vt:lpstr>
      <vt:lpstr>王陇德院士</vt:lpstr>
      <vt:lpstr>PowerPoint 演示文稿</vt:lpstr>
      <vt:lpstr>PowerPoint 演示文稿</vt:lpstr>
      <vt:lpstr>          </vt:lpstr>
      <vt:lpstr>   国家富强、民族振兴、人民幸福、 全面奔小康，全民的健康是根本 </vt:lpstr>
      <vt:lpstr>PowerPoint 演示文稿</vt:lpstr>
      <vt:lpstr>诚</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主动医疗实践</vt:lpstr>
      <vt:lpstr>PowerPoint 演示文稿</vt:lpstr>
      <vt:lpstr>PowerPoint 演示文稿</vt:lpstr>
      <vt:lpstr>PowerPoint 演示文稿</vt:lpstr>
      <vt:lpstr>PowerPoint 演示文稿</vt:lpstr>
      <vt:lpstr>PowerPoint 演示文稿</vt:lpstr>
      <vt:lpstr>PowerPoint 演示文稿</vt:lpstr>
      <vt:lpstr>        中华人民共和国执业医师法</vt:lpstr>
      <vt:lpstr>PowerPoint 演示文稿</vt:lpstr>
      <vt:lpstr>PowerPoint 演示文稿</vt:lpstr>
      <vt:lpstr>PowerPoint 演示文稿</vt:lpstr>
      <vt:lpstr>PowerPoint 演示文稿</vt:lpstr>
      <vt:lpstr>PowerPoint 演示文稿</vt:lpstr>
      <vt:lpstr>PowerPoint 演示文稿</vt:lpstr>
      <vt:lpstr>医务人员“九不准”具体内容</vt:lpstr>
      <vt:lpstr>PowerPoint 演示文稿</vt:lpstr>
      <vt:lpstr>PowerPoint 演示文稿</vt:lpstr>
      <vt:lpstr>PowerPoint 演示文稿</vt:lpstr>
      <vt:lpstr> 具有良好的团队合作意识 </vt:lpstr>
      <vt:lpstr>    努力成为一名好医生                                 </vt:lpstr>
      <vt:lpstr>寄语青年医学生</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Bai Wei</dc:creator>
  <cp:lastModifiedBy>Sky123.Org</cp:lastModifiedBy>
  <cp:revision>231</cp:revision>
  <cp:lastPrinted>2017-06-26T05:52:17Z</cp:lastPrinted>
  <dcterms:modified xsi:type="dcterms:W3CDTF">2017-06-27T01:11:54Z</dcterms:modified>
</cp:coreProperties>
</file>