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0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84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A6BA"/>
    <a:srgbClr val="888696"/>
    <a:srgbClr val="6D8A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0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F0304-A1FA-4D6E-A9C5-EC442E8A6596}" type="datetimeFigureOut">
              <a:rPr lang="zh-CN" altLang="en-US" smtClean="0"/>
              <a:pPr/>
              <a:t>2017/7/19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B735A-F9C4-4BCE-BB92-67D1FC973E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045C8D-F012-4D52-867C-D553626AF4A5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71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961632"/>
            <a:ext cx="6886848" cy="159801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defRPr sz="3600" b="0" i="0">
                <a:ln w="14605">
                  <a:noFill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683625"/>
            <a:ext cx="6886848" cy="71271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20" y="5969111"/>
            <a:ext cx="1904762" cy="888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86743"/>
            <a:ext cx="7886700" cy="1070339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840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8" name="矩形 7"/>
            <p:cNvSpPr/>
            <p:nvPr userDrawn="1"/>
          </p:nvSpPr>
          <p:spPr>
            <a:xfrm>
              <a:off x="0" y="487680"/>
              <a:ext cx="9144000" cy="6370320"/>
            </a:xfrm>
            <a:prstGeom prst="rect">
              <a:avLst/>
            </a:prstGeom>
            <a:gradFill flip="none" rotWithShape="1">
              <a:gsLst>
                <a:gs pos="44000">
                  <a:srgbClr val="F0F6F2"/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6648" y="5911906"/>
            <a:ext cx="1904762" cy="8888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7" name="矩形 6"/>
            <p:cNvSpPr/>
            <p:nvPr userDrawn="1"/>
          </p:nvSpPr>
          <p:spPr>
            <a:xfrm>
              <a:off x="0" y="487680"/>
              <a:ext cx="9144000" cy="6370320"/>
            </a:xfrm>
            <a:prstGeom prst="rect">
              <a:avLst/>
            </a:prstGeom>
            <a:gradFill flip="none" rotWithShape="1">
              <a:gsLst>
                <a:gs pos="44000">
                  <a:srgbClr val="F0F6F2"/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097" y="1282700"/>
            <a:ext cx="8071215" cy="5073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5097" y="458337"/>
            <a:ext cx="8071215" cy="6015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6648" y="5911906"/>
            <a:ext cx="1904762" cy="8888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60000"/>
        <a:buFont typeface="Wingdings 2" panose="05020102010507070707" pitchFamily="18" charset="2"/>
        <a:buChar char="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0"/>
        </a:spcBef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image" Target="../media/image3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3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3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3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3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3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6350" y="1907540"/>
            <a:ext cx="9130665" cy="1557655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zh-CN" sz="4000" b="1" dirty="0"/>
              <a:t>管理学院院长何文盛为研究生</a:t>
            </a:r>
            <a:br>
              <a:rPr lang="zh-CN" altLang="zh-CN" sz="4000" b="1" dirty="0"/>
            </a:br>
            <a:r>
              <a:rPr lang="zh-CN" altLang="zh-CN" sz="4000" b="1" dirty="0"/>
              <a:t>  第三党支部讲授思想政治教育课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MH_Entry_1">
            <a:hlinkClick r:id="" action="ppaction://noaction"/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89196" y="2510459"/>
            <a:ext cx="2952094" cy="46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Clr>
                <a:srgbClr val="515151"/>
              </a:buClr>
              <a:buSzPct val="80000"/>
            </a:pPr>
            <a:r>
              <a:rPr lang="zh-CN" altLang="en-US" sz="2800" b="1" dirty="0">
                <a:latin typeface="+mn-ea"/>
                <a:ea typeface="+mn-ea"/>
              </a:rPr>
              <a:t>梦 想</a:t>
            </a:r>
          </a:p>
        </p:txBody>
      </p:sp>
      <p:sp>
        <p:nvSpPr>
          <p:cNvPr id="23" name="MH_Number_1">
            <a:hlinkClick r:id="" action="ppaction://noaction"/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36987" y="2572054"/>
            <a:ext cx="253831" cy="46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marL="0" indent="0" algn="ctr">
              <a:buClr>
                <a:srgbClr val="515151"/>
              </a:buClr>
              <a:buSzPct val="80000"/>
            </a:pPr>
            <a:r>
              <a:rPr lang="en-US" altLang="zh-CN" sz="2400">
                <a:solidFill>
                  <a:schemeClr val="accent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endParaRPr lang="zh-CN" altLang="en-US" sz="2400">
              <a:solidFill>
                <a:schemeClr val="accent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3" name="MH_Others_1"/>
          <p:cNvCxnSpPr/>
          <p:nvPr>
            <p:custDataLst>
              <p:tags r:id="rId4"/>
            </p:custDataLst>
          </p:nvPr>
        </p:nvCxnSpPr>
        <p:spPr>
          <a:xfrm rot="20700000" flipH="1">
            <a:off x="4039181" y="2716877"/>
            <a:ext cx="201838" cy="235451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H_Entry_2">
            <a:hlinkClick r:id="" action="ppaction://noaction"/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89196" y="3327661"/>
            <a:ext cx="4244039" cy="40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Clr>
                <a:srgbClr val="515151"/>
              </a:buClr>
              <a:buSzPct val="80000"/>
            </a:pPr>
            <a:r>
              <a:rPr lang="zh-CN" altLang="en-US" sz="2800" b="1" dirty="0">
                <a:latin typeface="+mn-ea"/>
                <a:ea typeface="+mn-ea"/>
              </a:rPr>
              <a:t>使 命</a:t>
            </a:r>
          </a:p>
        </p:txBody>
      </p:sp>
      <p:sp>
        <p:nvSpPr>
          <p:cNvPr id="39" name="MH_Number_2">
            <a:hlinkClick r:id="" action="ppaction://noaction"/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36987" y="3327660"/>
            <a:ext cx="253831" cy="46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marL="0" indent="0" algn="ctr">
              <a:buClr>
                <a:srgbClr val="515151"/>
              </a:buClr>
              <a:buSzPct val="80000"/>
            </a:pPr>
            <a:r>
              <a:rPr lang="en-US" altLang="zh-CN" sz="2400">
                <a:solidFill>
                  <a:schemeClr val="accent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endParaRPr lang="zh-CN" altLang="en-US" sz="2400">
              <a:solidFill>
                <a:schemeClr val="accent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cxnSp>
        <p:nvCxnSpPr>
          <p:cNvPr id="40" name="MH_Others_2"/>
          <p:cNvCxnSpPr/>
          <p:nvPr>
            <p:custDataLst>
              <p:tags r:id="rId7"/>
            </p:custDataLst>
          </p:nvPr>
        </p:nvCxnSpPr>
        <p:spPr>
          <a:xfrm rot="20700000" flipH="1">
            <a:off x="4039181" y="3472483"/>
            <a:ext cx="201838" cy="235451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MH_Others_1"/>
          <p:cNvCxnSpPr/>
          <p:nvPr>
            <p:custDataLst>
              <p:tags r:id="rId8"/>
            </p:custDataLst>
          </p:nvPr>
        </p:nvCxnSpPr>
        <p:spPr>
          <a:xfrm>
            <a:off x="1432490" y="1534545"/>
            <a:ext cx="6285482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MH_Others_2"/>
          <p:cNvCxnSpPr/>
          <p:nvPr>
            <p:custDataLst>
              <p:tags r:id="rId9"/>
            </p:custDataLst>
          </p:nvPr>
        </p:nvCxnSpPr>
        <p:spPr>
          <a:xfrm>
            <a:off x="1496786" y="5385707"/>
            <a:ext cx="6285482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MH_Others_3"/>
          <p:cNvCxnSpPr/>
          <p:nvPr>
            <p:custDataLst>
              <p:tags r:id="rId10"/>
            </p:custDataLst>
          </p:nvPr>
        </p:nvCxnSpPr>
        <p:spPr>
          <a:xfrm>
            <a:off x="3252555" y="1534545"/>
            <a:ext cx="0" cy="3843893"/>
          </a:xfrm>
          <a:prstGeom prst="line">
            <a:avLst/>
          </a:prstGeom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H_Others_4"/>
          <p:cNvSpPr/>
          <p:nvPr>
            <p:custDataLst>
              <p:tags r:id="rId11"/>
            </p:custDataLst>
          </p:nvPr>
        </p:nvSpPr>
        <p:spPr>
          <a:xfrm>
            <a:off x="1432491" y="2025254"/>
            <a:ext cx="1820065" cy="453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700" dirty="0">
                <a:solidFill>
                  <a:srgbClr val="FFFFFF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CONTENTS</a:t>
            </a:r>
            <a:endParaRPr lang="zh-CN" altLang="en-US" sz="2700" dirty="0">
              <a:solidFill>
                <a:srgbClr val="FFFFF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6" name="MH_Others_5"/>
          <p:cNvSpPr/>
          <p:nvPr>
            <p:custDataLst>
              <p:tags r:id="rId12"/>
            </p:custDataLst>
          </p:nvPr>
        </p:nvSpPr>
        <p:spPr>
          <a:xfrm>
            <a:off x="1432491" y="2496316"/>
            <a:ext cx="1820065" cy="2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MH_Others_4"/>
          <p:cNvSpPr/>
          <p:nvPr>
            <p:custDataLst>
              <p:tags r:id="rId13"/>
            </p:custDataLst>
          </p:nvPr>
        </p:nvSpPr>
        <p:spPr>
          <a:xfrm>
            <a:off x="1432490" y="2545214"/>
            <a:ext cx="1820065" cy="4539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7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主要内容</a:t>
            </a:r>
            <a:endParaRPr lang="zh-CN" altLang="en-US" sz="2700" dirty="0">
              <a:solidFill>
                <a:srgbClr val="FFFFF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070386" y="5806703"/>
            <a:ext cx="2078969" cy="10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4192746" y="452279"/>
            <a:ext cx="0" cy="1083469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54685" y="628650"/>
            <a:ext cx="4161790" cy="551815"/>
            <a:chOff x="555" y="2198"/>
            <a:chExt cx="6554" cy="869"/>
          </a:xfrm>
        </p:grpSpPr>
        <p:sp>
          <p:nvSpPr>
            <p:cNvPr id="6" name="MH_Title"/>
            <p:cNvSpPr/>
            <p:nvPr>
              <p:custDataLst>
                <p:tags r:id="rId3"/>
              </p:custDataLst>
            </p:nvPr>
          </p:nvSpPr>
          <p:spPr>
            <a:xfrm>
              <a:off x="555" y="2198"/>
              <a:ext cx="5572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8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梦 想</a:t>
              </a:r>
              <a:r>
                <a:rPr lang="zh-CN" altLang="en-US" sz="21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7" name="MH_Others_2"/>
            <p:cNvSpPr/>
            <p:nvPr>
              <p:custDataLst>
                <p:tags r:id="rId4"/>
              </p:custDataLst>
            </p:nvPr>
          </p:nvSpPr>
          <p:spPr>
            <a:xfrm>
              <a:off x="555" y="3025"/>
              <a:ext cx="5572" cy="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Number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249" y="2198"/>
              <a:ext cx="861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marL="342900" indent="-3429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indent="0" algn="ctr">
                <a:buClr>
                  <a:srgbClr val="515151"/>
                </a:buClr>
                <a:buSzPct val="80000"/>
              </a:pPr>
              <a:r>
                <a:rPr lang="en-US" altLang="zh-CN" sz="5400" smtClean="0">
                  <a:solidFill>
                    <a:schemeClr val="accent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zh-CN" altLang="en-US" sz="5400">
                <a:solidFill>
                  <a:schemeClr val="accent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3" name="标题 1"/>
          <p:cNvSpPr>
            <a:spLocks noGrp="1"/>
          </p:cNvSpPr>
          <p:nvPr/>
        </p:nvSpPr>
        <p:spPr>
          <a:xfrm>
            <a:off x="654481" y="1769328"/>
            <a:ext cx="8071215" cy="45114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sz="2400" b="1" dirty="0"/>
              <a:t>梦 想 的 丢 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0558" y="2595086"/>
            <a:ext cx="80752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随着时间的推移，我们对自己的梦想越来越模糊；在我们越来越“成熟”的过程中，我们对自己的梦想越来越难以坚持；</a:t>
            </a:r>
          </a:p>
          <a:p>
            <a:pPr marL="342900" indent="-342900">
              <a:buFont typeface="+mj-ea"/>
              <a:buAutoNum type="circleNumDbPlain"/>
            </a:pPr>
            <a:endParaRPr lang="zh-CN" altLang="en-US" sz="200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中国处于一个社会剧烈转型的过程中，社会变革日新月异，我们需要用更短的时间来适应社会，在面对更多的选择时，我们丢失了自己的“本心”；</a:t>
            </a:r>
          </a:p>
          <a:p>
            <a:pPr marL="342900" indent="-342900">
              <a:buFont typeface="+mj-ea"/>
              <a:buAutoNum type="circleNumDbPlain"/>
            </a:pPr>
            <a:endParaRPr lang="zh-CN" altLang="en-US" sz="200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技术的变革给我们生活的方方面面带来新的机遇与挑战,这种巨大的变革和冲击让我们变得有些无所适从。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386" y="5806703"/>
            <a:ext cx="2078969" cy="10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4192746" y="452279"/>
            <a:ext cx="0" cy="1083469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54685" y="628650"/>
            <a:ext cx="4161790" cy="551815"/>
            <a:chOff x="555" y="2198"/>
            <a:chExt cx="6554" cy="869"/>
          </a:xfrm>
        </p:grpSpPr>
        <p:sp>
          <p:nvSpPr>
            <p:cNvPr id="6" name="MH_Title"/>
            <p:cNvSpPr/>
            <p:nvPr>
              <p:custDataLst>
                <p:tags r:id="rId3"/>
              </p:custDataLst>
            </p:nvPr>
          </p:nvSpPr>
          <p:spPr>
            <a:xfrm>
              <a:off x="555" y="2198"/>
              <a:ext cx="5572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/>
            <a:lstStyle/>
            <a:p>
              <a:pPr algn="ctr">
                <a:defRPr/>
              </a:pPr>
              <a:r>
                <a:rPr lang="zh-CN" altLang="en-US" sz="28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梦 想</a:t>
              </a:r>
              <a:r>
                <a:rPr lang="zh-CN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7" name="MH_Others_2"/>
            <p:cNvSpPr/>
            <p:nvPr>
              <p:custDataLst>
                <p:tags r:id="rId4"/>
              </p:custDataLst>
            </p:nvPr>
          </p:nvSpPr>
          <p:spPr>
            <a:xfrm>
              <a:off x="555" y="3025"/>
              <a:ext cx="5572" cy="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Number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249" y="2198"/>
              <a:ext cx="861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marL="342900" indent="-3429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indent="0" algn="ctr">
                <a:buClr>
                  <a:srgbClr val="515151"/>
                </a:buClr>
                <a:buSzPct val="80000"/>
              </a:pPr>
              <a:r>
                <a:rPr lang="en-US" sz="5400" smtClean="0">
                  <a:solidFill>
                    <a:schemeClr val="accent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en-US" sz="5400">
                <a:solidFill>
                  <a:schemeClr val="accent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3" name="标题 1"/>
          <p:cNvSpPr>
            <a:spLocks noGrp="1"/>
          </p:cNvSpPr>
          <p:nvPr/>
        </p:nvSpPr>
        <p:spPr>
          <a:xfrm>
            <a:off x="654481" y="1769328"/>
            <a:ext cx="8071215" cy="45114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sz="2400" b="1" dirty="0"/>
              <a:t>梦 想 的 重 要 性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4368" y="2753201"/>
            <a:ext cx="80752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梦想是一个人不断成长与积累的动力。没有梦想，我们就像没有“底”的木桶，我们无法存储学习的知识与能力的“水”；</a:t>
            </a:r>
          </a:p>
          <a:p>
            <a:pPr marL="342900" indent="-342900">
              <a:buFont typeface="+mj-ea"/>
              <a:buAutoNum type="circleNumDbPlain"/>
            </a:pPr>
            <a:endParaRPr lang="zh-CN" altLang="en-US" sz="200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没有梦想，我们也没有办法发现木桶板哪块高，哪块低，发现自己的优势与劣势；</a:t>
            </a:r>
          </a:p>
          <a:p>
            <a:pPr marL="342900" indent="-342900">
              <a:buFont typeface="+mj-ea"/>
              <a:buAutoNum type="circleNumDbPlain"/>
            </a:pPr>
            <a:endParaRPr lang="zh-CN" altLang="en-US" sz="200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梦想是对自己人生的一种定位与规划，一个有梦想的人才会对自己的人生进行思考，才会为了实现自己的梦想不断努力与前进。</a:t>
            </a:r>
          </a:p>
          <a:p>
            <a:pPr marL="342900" indent="-342900">
              <a:buFont typeface="+mj-ea"/>
              <a:buAutoNum type="circleNumDbPlain"/>
            </a:pPr>
            <a:endParaRPr lang="zh-CN" altLang="en-US" sz="200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386" y="5806703"/>
            <a:ext cx="2078969" cy="10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4192746" y="452279"/>
            <a:ext cx="0" cy="1083469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54685" y="628650"/>
            <a:ext cx="4161790" cy="551815"/>
            <a:chOff x="555" y="2198"/>
            <a:chExt cx="6554" cy="869"/>
          </a:xfrm>
        </p:grpSpPr>
        <p:sp>
          <p:nvSpPr>
            <p:cNvPr id="6" name="MH_Title"/>
            <p:cNvSpPr/>
            <p:nvPr>
              <p:custDataLst>
                <p:tags r:id="rId3"/>
              </p:custDataLst>
            </p:nvPr>
          </p:nvSpPr>
          <p:spPr>
            <a:xfrm>
              <a:off x="555" y="2198"/>
              <a:ext cx="5572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8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使 命</a:t>
              </a:r>
              <a:r>
                <a:rPr lang="zh-CN" altLang="en-US" sz="21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7" name="MH_Others_2"/>
            <p:cNvSpPr/>
            <p:nvPr>
              <p:custDataLst>
                <p:tags r:id="rId4"/>
              </p:custDataLst>
            </p:nvPr>
          </p:nvSpPr>
          <p:spPr>
            <a:xfrm>
              <a:off x="555" y="3025"/>
              <a:ext cx="5572" cy="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Number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249" y="2198"/>
              <a:ext cx="861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marL="342900" indent="-3429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indent="0" algn="ctr">
                <a:buClr>
                  <a:srgbClr val="515151"/>
                </a:buClr>
                <a:buSzPct val="80000"/>
              </a:pPr>
              <a:r>
                <a:rPr lang="en-US" sz="5400" smtClean="0">
                  <a:solidFill>
                    <a:schemeClr val="accent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2</a:t>
              </a:r>
              <a:endParaRPr lang="en-US" sz="5400">
                <a:solidFill>
                  <a:schemeClr val="accent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3" name="标题 1"/>
          <p:cNvSpPr>
            <a:spLocks noGrp="1"/>
          </p:cNvSpPr>
          <p:nvPr/>
        </p:nvSpPr>
        <p:spPr>
          <a:xfrm>
            <a:off x="654481" y="1769328"/>
            <a:ext cx="8071215" cy="45114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sz="2400" b="1" dirty="0"/>
              <a:t>时 代 的 使 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0558" y="2595086"/>
            <a:ext cx="807529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auto">
              <a:lnSpc>
                <a:spcPct val="200000"/>
              </a:lnSpc>
              <a:buFont typeface="+mj-ea"/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大到时代，每一代人都有每一代人的使命。从抗日战争时期实现全民族的解放，到改革开放实现中华民族的伟大复兴。作为当代研究生，我们不仅只是考虑自己的小家，更要把国和天下放在心中。为实现伟大的中国梦，付出自己的热血与青春。</a:t>
            </a:r>
            <a:endParaRPr lang="en-US" altLang="zh-CN" sz="200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386" y="5806703"/>
            <a:ext cx="2078969" cy="10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4192746" y="452279"/>
            <a:ext cx="0" cy="1083469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54685" y="628650"/>
            <a:ext cx="4161790" cy="551815"/>
            <a:chOff x="555" y="2198"/>
            <a:chExt cx="6554" cy="869"/>
          </a:xfrm>
        </p:grpSpPr>
        <p:sp>
          <p:nvSpPr>
            <p:cNvPr id="6" name="MH_Title"/>
            <p:cNvSpPr/>
            <p:nvPr>
              <p:custDataLst>
                <p:tags r:id="rId3"/>
              </p:custDataLst>
            </p:nvPr>
          </p:nvSpPr>
          <p:spPr>
            <a:xfrm>
              <a:off x="555" y="2198"/>
              <a:ext cx="5572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8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使 命</a:t>
              </a:r>
              <a:r>
                <a:rPr lang="zh-CN" altLang="en-US" sz="21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7" name="MH_Others_2"/>
            <p:cNvSpPr/>
            <p:nvPr>
              <p:custDataLst>
                <p:tags r:id="rId4"/>
              </p:custDataLst>
            </p:nvPr>
          </p:nvSpPr>
          <p:spPr>
            <a:xfrm>
              <a:off x="555" y="3025"/>
              <a:ext cx="5572" cy="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Number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249" y="2198"/>
              <a:ext cx="861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marL="342900" indent="-3429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indent="0" algn="ctr">
                <a:buClr>
                  <a:srgbClr val="515151"/>
                </a:buClr>
                <a:buSzPct val="80000"/>
              </a:pPr>
              <a:r>
                <a:rPr lang="en-US" sz="5400" smtClean="0">
                  <a:solidFill>
                    <a:schemeClr val="accent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2</a:t>
              </a:r>
              <a:endParaRPr lang="en-US" sz="5400">
                <a:solidFill>
                  <a:schemeClr val="accent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3" name="标题 1"/>
          <p:cNvSpPr>
            <a:spLocks noGrp="1"/>
          </p:cNvSpPr>
          <p:nvPr/>
        </p:nvSpPr>
        <p:spPr>
          <a:xfrm>
            <a:off x="654481" y="1769328"/>
            <a:ext cx="8071215" cy="45114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sz="2400" b="1" dirty="0"/>
              <a:t>个 人 的 使 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0558" y="2400533"/>
            <a:ext cx="807529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</a:rPr>
              <a:t>作为研究生，我们当前的主要使命，就是认真去上每一节课，认真去学每一个知识点，在研究生生涯中努力充实自己。</a:t>
            </a:r>
          </a:p>
          <a:p>
            <a:pPr marL="457200" indent="-457200">
              <a:buFont typeface="+mj-ea"/>
              <a:buAutoNum type="circleNumDbPlain"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sym typeface="+mn-ea"/>
              </a:rPr>
              <a:t>作为研究生的我们，要明白自己的兴趣爱好，知道自己真正想要什么，多与导师交流；虚心学习，论语里面有：三人行，必有我师焉，放低自己的姿态，取人之长，补己之短。</a:t>
            </a:r>
          </a:p>
          <a:p>
            <a:pPr marL="457200" indent="-457200">
              <a:buFont typeface="+mj-ea"/>
              <a:buAutoNum type="circleNumDbPlain"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sym typeface="+mn-ea"/>
              </a:rPr>
              <a:t>学习是一个不断积累的过程，希望我们能够耐得住学习过程的孤独，才能不断攀登新的学术高峰。</a:t>
            </a:r>
          </a:p>
          <a:p>
            <a:pPr marL="457200" indent="-457200">
              <a:buFont typeface="+mj-ea"/>
              <a:buAutoNum type="circleNumDbPlain"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marL="457200" indent="-457200">
              <a:buFont typeface="+mj-ea"/>
              <a:buAutoNum type="circleNumDbPlain"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marL="457200" indent="-457200">
              <a:buFont typeface="+mj-ea"/>
              <a:buAutoNum type="circleNumDbPlain"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indent="0">
              <a:buFont typeface="+mj-ea"/>
              <a:buNone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indent="0">
              <a:buFont typeface="+mj-ea"/>
              <a:buNone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indent="0">
              <a:buFont typeface="+mj-ea"/>
              <a:buNone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  <a:p>
            <a:pPr marL="457200" indent="-457200">
              <a:buFont typeface="+mj-ea"/>
              <a:buAutoNum type="circleNumDbPlain"/>
            </a:pPr>
            <a:endParaRPr lang="zh-CN" altLang="en-US" sz="2000" dirty="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386" y="5806703"/>
            <a:ext cx="2078969" cy="10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4192746" y="452279"/>
            <a:ext cx="0" cy="1083469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54685" y="628650"/>
            <a:ext cx="4161790" cy="551815"/>
            <a:chOff x="555" y="2198"/>
            <a:chExt cx="6554" cy="869"/>
          </a:xfrm>
        </p:grpSpPr>
        <p:sp>
          <p:nvSpPr>
            <p:cNvPr id="6" name="MH_Title"/>
            <p:cNvSpPr/>
            <p:nvPr>
              <p:custDataLst>
                <p:tags r:id="rId3"/>
              </p:custDataLst>
            </p:nvPr>
          </p:nvSpPr>
          <p:spPr>
            <a:xfrm>
              <a:off x="555" y="2198"/>
              <a:ext cx="5572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8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梦 想 与 使 命</a:t>
              </a:r>
              <a:r>
                <a:rPr lang="zh-CN" altLang="en-US" sz="2100" dirty="0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7" name="MH_Others_2"/>
            <p:cNvSpPr/>
            <p:nvPr>
              <p:custDataLst>
                <p:tags r:id="rId4"/>
              </p:custDataLst>
            </p:nvPr>
          </p:nvSpPr>
          <p:spPr>
            <a:xfrm>
              <a:off x="555" y="3025"/>
              <a:ext cx="5572" cy="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Number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249" y="2198"/>
              <a:ext cx="861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0"/>
            <a:lstStyle>
              <a:lvl1pPr marL="342900" indent="-3429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微软雅黑" panose="020B0503020204020204" pitchFamily="34" charset="-122"/>
                </a:defRPr>
              </a:lvl9pPr>
            </a:lstStyle>
            <a:p>
              <a:pPr marL="0" indent="0" algn="ctr">
                <a:buClr>
                  <a:srgbClr val="515151"/>
                </a:buClr>
                <a:buSzPct val="80000"/>
              </a:pPr>
              <a:r>
                <a:rPr lang="en-US" sz="5400">
                  <a:solidFill>
                    <a:schemeClr val="accent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</a:p>
          </p:txBody>
        </p:sp>
      </p:grpSp>
      <p:sp>
        <p:nvSpPr>
          <p:cNvPr id="3" name="标题 1"/>
          <p:cNvSpPr>
            <a:spLocks noGrp="1"/>
          </p:cNvSpPr>
          <p:nvPr/>
        </p:nvSpPr>
        <p:spPr>
          <a:xfrm>
            <a:off x="654481" y="1769328"/>
            <a:ext cx="8071215" cy="45114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sz="2400" b="1" dirty="0"/>
              <a:t>梦 想 与 使 命 的 统 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0558" y="2595086"/>
            <a:ext cx="807529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auto">
              <a:lnSpc>
                <a:spcPct val="200000"/>
              </a:lnSpc>
              <a:buFont typeface="+mj-ea"/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梦想与使命是统一的，是个人与家国的统一。当代研究生能够抛弃不切实际的空想和虚无缥缈的使命，克服自身的负能量，遵循本心，充满正能量，成就自我，进一步明确了自己的人生的方向，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在这个时代中绽放自我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。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386" y="5806703"/>
            <a:ext cx="2078969" cy="10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6350" y="1907540"/>
            <a:ext cx="9130665" cy="1557655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</a:pPr>
            <a:r>
              <a:rPr lang="en-US" altLang="zh-CN" sz="5400" b="1" dirty="0"/>
              <a:t>Thanks </a:t>
            </a:r>
            <a:r>
              <a:rPr lang="zh-CN" altLang="en-US" sz="5400" b="1" dirty="0"/>
              <a:t>！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COVER"/>
  <p:tag name="ID" val="54714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SECTION"/>
  <p:tag name="ID" val="54714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TITLE"/>
  <p:tag name="ID" val="54714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CONTENTS"/>
  <p:tag name="ID" val="54714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SECTION"/>
  <p:tag name="ID" val="54714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TITLE"/>
  <p:tag name="ID" val="54714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NUMB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SECTION"/>
  <p:tag name="ID" val="54714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TITLE"/>
  <p:tag name="ID" val="54714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NUMB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ENTRY"/>
  <p:tag name="ID" val="547148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SECTION"/>
  <p:tag name="ID" val="54714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TITLE"/>
  <p:tag name="ID" val="54714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NUMB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SECTION"/>
  <p:tag name="ID" val="54714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TITLE"/>
  <p:tag name="ID" val="54714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AUTOCOLOR" val="TRUE"/>
  <p:tag name="MH_TYPE" val="COVER"/>
  <p:tag name="ID" val="54714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ENTRY"/>
  <p:tag name="ID" val="547148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NUMBER"/>
  <p:tag name="ID" val="547148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1141303"/>
  <p:tag name="MH_LIBRARY" val="CONTENTS"/>
  <p:tag name="MH_TYPE" val="OTHERS"/>
  <p:tag name="ID" val="547148"/>
</p:tagLst>
</file>

<file path=ppt/theme/theme1.xml><?xml version="1.0" encoding="utf-8"?>
<a:theme xmlns:a="http://schemas.openxmlformats.org/drawingml/2006/main" name="A000120141119A01PPBG">
  <a:themeElements>
    <a:clrScheme name="KSO_GREY5">
      <a:dk1>
        <a:srgbClr val="3D3F41"/>
      </a:dk1>
      <a:lt1>
        <a:srgbClr val="FFFFFF"/>
      </a:lt1>
      <a:dk2>
        <a:srgbClr val="454749"/>
      </a:dk2>
      <a:lt2>
        <a:srgbClr val="EAF5FC"/>
      </a:lt2>
      <a:accent1>
        <a:srgbClr val="6D8A8C"/>
      </a:accent1>
      <a:accent2>
        <a:srgbClr val="92A181"/>
      </a:accent2>
      <a:accent3>
        <a:srgbClr val="888696"/>
      </a:accent3>
      <a:accent4>
        <a:srgbClr val="7FA6BA"/>
      </a:accent4>
      <a:accent5>
        <a:srgbClr val="C8D1BA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">
      <a:majorFont>
        <a:latin typeface="Broadway"/>
        <a:ea typeface="微软雅黑"/>
        <a:cs typeface=""/>
      </a:majorFont>
      <a:minorFont>
        <a:latin typeface="Arial"/>
        <a:ea typeface="汉仪文黑-55W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A000120150303A04KPBG</Template>
  <TotalTime>1</TotalTime>
  <Words>505</Words>
  <Application>WPS 演示</Application>
  <PresentationFormat>全屏显示(4:3)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A000120141119A01PPBG</vt:lpstr>
      <vt:lpstr>管理学院院长何文盛为研究生   第三党支部讲授思想政治教育课</vt:lpstr>
      <vt:lpstr>幻灯片 2</vt:lpstr>
      <vt:lpstr>幻灯片 3</vt:lpstr>
      <vt:lpstr>幻灯片 4</vt:lpstr>
      <vt:lpstr>幻灯片 5</vt:lpstr>
      <vt:lpstr>幻灯片 6</vt:lpstr>
      <vt:lpstr>幻灯片 7</vt:lpstr>
      <vt:lpstr>Thanks 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JILL</dc:creator>
  <cp:lastModifiedBy>Administrator</cp:lastModifiedBy>
  <cp:revision>116</cp:revision>
  <dcterms:created xsi:type="dcterms:W3CDTF">2016-07-21T06:13:00Z</dcterms:created>
  <dcterms:modified xsi:type="dcterms:W3CDTF">2017-07-19T08:56:23Z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新时期做好基层思想工作的思考.pptx</vt:lpwstr>
  </property>
  <property fmtid="{D5CDD505-2E9C-101B-9397-08002B2CF9AE}" pid="3" name="fileid">
    <vt:lpwstr>1126248</vt:lpwstr>
  </property>
  <property fmtid="{D5CDD505-2E9C-101B-9397-08002B2CF9AE}" pid="4" name="search_tags">
    <vt:lpwstr/>
  </property>
  <property fmtid="{D5CDD505-2E9C-101B-9397-08002B2CF9AE}" pid="5" name="KSOProductBuildVer">
    <vt:lpwstr>2052-10.1.0.6489</vt:lpwstr>
  </property>
</Properties>
</file>