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0"/>
  </p:notesMasterIdLst>
  <p:sldIdLst>
    <p:sldId id="259" r:id="rId3"/>
    <p:sldId id="370" r:id="rId4"/>
    <p:sldId id="372" r:id="rId5"/>
    <p:sldId id="375" r:id="rId6"/>
    <p:sldId id="310" r:id="rId7"/>
    <p:sldId id="376" r:id="rId8"/>
    <p:sldId id="360" r:id="rId9"/>
    <p:sldId id="377" r:id="rId10"/>
    <p:sldId id="361" r:id="rId11"/>
    <p:sldId id="380" r:id="rId12"/>
    <p:sldId id="378" r:id="rId13"/>
    <p:sldId id="362" r:id="rId14"/>
    <p:sldId id="363" r:id="rId15"/>
    <p:sldId id="379" r:id="rId16"/>
    <p:sldId id="374" r:id="rId17"/>
    <p:sldId id="288" r:id="rId18"/>
    <p:sldId id="373" r:id="rId19"/>
  </p:sldIdLst>
  <p:sldSz cx="9144000" cy="5143500" type="screen16x9"/>
  <p:notesSz cx="6858000" cy="9144000"/>
  <p:embeddedFontLst>
    <p:embeddedFont>
      <p:font typeface="微软雅黑" pitchFamily="34" charset="-122"/>
      <p:regular r:id="rId21"/>
      <p:bold r:id="rId22"/>
    </p:embeddedFont>
    <p:embeddedFont>
      <p:font typeface="华文新魏" pitchFamily="2" charset="-122"/>
      <p:regular r:id="rId23"/>
    </p:embeddedFont>
    <p:embeddedFont>
      <p:font typeface="Calibri" pitchFamily="34" charset="0"/>
      <p:regular r:id="rId24"/>
      <p:bold r:id="rId25"/>
      <p:italic r:id="rId26"/>
      <p:boldItalic r:id="rId27"/>
    </p:embeddedFont>
    <p:embeddedFont>
      <p:font typeface="黑体" pitchFamily="49" charset="-122"/>
      <p:regular r:id="rId28"/>
    </p:embeddedFont>
    <p:embeddedFont>
      <p:font typeface="Franklin Gothic Book" pitchFamily="34" charset="0"/>
      <p:regular r:id="rId29"/>
      <p:italic r:id="rId30"/>
    </p:embeddedFont>
    <p:embeddedFont>
      <p:font typeface="Franklin Gothic Medium" pitchFamily="34" charset="0"/>
      <p:regular r:id="rId31"/>
      <p:italic r:id="rId32"/>
    </p:embeddedFont>
  </p:embeddedFontLst>
  <p:defaultTex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3300"/>
    <a:srgbClr val="BC0000"/>
    <a:srgbClr val="00CCFF"/>
    <a:srgbClr val="3333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274" autoAdjust="0"/>
    <p:restoredTop sz="94660"/>
  </p:normalViewPr>
  <p:slideViewPr>
    <p:cSldViewPr>
      <p:cViewPr varScale="1">
        <p:scale>
          <a:sx n="118" d="100"/>
          <a:sy n="118" d="100"/>
        </p:scale>
        <p:origin x="-120" y="-10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9" d="100"/>
          <a:sy n="69" d="100"/>
        </p:scale>
        <p:origin x="-2568"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35E67E-64DD-4EB0-A93A-23C6AF3A36EE}" type="datetimeFigureOut">
              <a:rPr lang="zh-CN" altLang="en-US" smtClean="0"/>
              <a:pPr/>
              <a:t>2017/11/30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67F46D-F03F-4C58-9AC2-1EAE8409F62F}" type="slidenum">
              <a:rPr lang="zh-CN" altLang="en-US" smtClean="0"/>
              <a:pPr/>
              <a:t>‹#›</a:t>
            </a:fld>
            <a:endParaRPr lang="zh-CN" altLang="en-US"/>
          </a:p>
        </p:txBody>
      </p:sp>
    </p:spTree>
    <p:extLst>
      <p:ext uri="{BB962C8B-B14F-4D97-AF65-F5344CB8AC3E}">
        <p14:creationId xmlns="" xmlns:p14="http://schemas.microsoft.com/office/powerpoint/2010/main" val="3523939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F67F46D-F03F-4C58-9AC2-1EAE8409F62F}" type="slidenum">
              <a:rPr lang="zh-CN" altLang="en-US" smtClean="0"/>
              <a:pPr/>
              <a:t>1</a:t>
            </a:fld>
            <a:endParaRPr lang="zh-CN" altLang="en-US"/>
          </a:p>
        </p:txBody>
      </p:sp>
    </p:spTree>
    <p:extLst>
      <p:ext uri="{BB962C8B-B14F-4D97-AF65-F5344CB8AC3E}">
        <p14:creationId xmlns="" xmlns:p14="http://schemas.microsoft.com/office/powerpoint/2010/main" val="241227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67F46D-F03F-4C58-9AC2-1EAE8409F62F}" type="slidenum">
              <a:rPr lang="zh-CN" altLang="en-US" smtClean="0"/>
              <a:pPr/>
              <a:t>17</a:t>
            </a:fld>
            <a:endParaRPr lang="zh-CN" altLang="en-US"/>
          </a:p>
        </p:txBody>
      </p:sp>
    </p:spTree>
    <p:extLst>
      <p:ext uri="{BB962C8B-B14F-4D97-AF65-F5344CB8AC3E}">
        <p14:creationId xmlns="" xmlns:p14="http://schemas.microsoft.com/office/powerpoint/2010/main" val="214562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67F46D-F03F-4C58-9AC2-1EAE8409F62F}" type="slidenum">
              <a:rPr lang="zh-CN" altLang="en-US" smtClean="0"/>
              <a:pPr/>
              <a:t>3</a:t>
            </a:fld>
            <a:endParaRPr lang="zh-CN" altLang="en-US"/>
          </a:p>
        </p:txBody>
      </p:sp>
    </p:spTree>
    <p:extLst>
      <p:ext uri="{BB962C8B-B14F-4D97-AF65-F5344CB8AC3E}">
        <p14:creationId xmlns="" xmlns:p14="http://schemas.microsoft.com/office/powerpoint/2010/main" val="2357350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67F46D-F03F-4C58-9AC2-1EAE8409F62F}" type="slidenum">
              <a:rPr lang="zh-CN" altLang="en-US" smtClean="0"/>
              <a:pPr/>
              <a:t>5</a:t>
            </a:fld>
            <a:endParaRPr lang="zh-CN" altLang="en-US"/>
          </a:p>
        </p:txBody>
      </p:sp>
    </p:spTree>
    <p:extLst>
      <p:ext uri="{BB962C8B-B14F-4D97-AF65-F5344CB8AC3E}">
        <p14:creationId xmlns="" xmlns:p14="http://schemas.microsoft.com/office/powerpoint/2010/main" val="2357350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67F46D-F03F-4C58-9AC2-1EAE8409F62F}" type="slidenum">
              <a:rPr lang="zh-CN" altLang="en-US" smtClean="0"/>
              <a:pPr/>
              <a:t>7</a:t>
            </a:fld>
            <a:endParaRPr lang="zh-CN" altLang="en-US"/>
          </a:p>
        </p:txBody>
      </p:sp>
    </p:spTree>
    <p:extLst>
      <p:ext uri="{BB962C8B-B14F-4D97-AF65-F5344CB8AC3E}">
        <p14:creationId xmlns="" xmlns:p14="http://schemas.microsoft.com/office/powerpoint/2010/main" val="2357350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67F46D-F03F-4C58-9AC2-1EAE8409F62F}" type="slidenum">
              <a:rPr lang="zh-CN" altLang="en-US" smtClean="0"/>
              <a:pPr/>
              <a:t>9</a:t>
            </a:fld>
            <a:endParaRPr lang="zh-CN" altLang="en-US"/>
          </a:p>
        </p:txBody>
      </p:sp>
    </p:spTree>
    <p:extLst>
      <p:ext uri="{BB962C8B-B14F-4D97-AF65-F5344CB8AC3E}">
        <p14:creationId xmlns="" xmlns:p14="http://schemas.microsoft.com/office/powerpoint/2010/main" val="2357350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8F67F46D-F03F-4C58-9AC2-1EAE8409F62F}" type="slidenum">
              <a:rPr lang="zh-CN" altLang="en-US" smtClean="0"/>
              <a:pPr/>
              <a:t>10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67F46D-F03F-4C58-9AC2-1EAE8409F62F}" type="slidenum">
              <a:rPr lang="zh-CN" altLang="en-US" smtClean="0"/>
              <a:pPr/>
              <a:t>12</a:t>
            </a:fld>
            <a:endParaRPr lang="zh-CN" altLang="en-US"/>
          </a:p>
        </p:txBody>
      </p:sp>
    </p:spTree>
    <p:extLst>
      <p:ext uri="{BB962C8B-B14F-4D97-AF65-F5344CB8AC3E}">
        <p14:creationId xmlns="" xmlns:p14="http://schemas.microsoft.com/office/powerpoint/2010/main" val="2357350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67F46D-F03F-4C58-9AC2-1EAE8409F62F}" type="slidenum">
              <a:rPr lang="zh-CN" altLang="en-US" smtClean="0"/>
              <a:pPr/>
              <a:t>13</a:t>
            </a:fld>
            <a:endParaRPr lang="zh-CN" altLang="en-US"/>
          </a:p>
        </p:txBody>
      </p:sp>
    </p:spTree>
    <p:extLst>
      <p:ext uri="{BB962C8B-B14F-4D97-AF65-F5344CB8AC3E}">
        <p14:creationId xmlns="" xmlns:p14="http://schemas.microsoft.com/office/powerpoint/2010/main" val="2357350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67F46D-F03F-4C58-9AC2-1EAE8409F62F}" type="slidenum">
              <a:rPr lang="zh-CN" altLang="en-US" smtClean="0"/>
              <a:pPr/>
              <a:t>16</a:t>
            </a:fld>
            <a:endParaRPr lang="zh-CN" altLang="en-US"/>
          </a:p>
        </p:txBody>
      </p:sp>
    </p:spTree>
    <p:extLst>
      <p:ext uri="{BB962C8B-B14F-4D97-AF65-F5344CB8AC3E}">
        <p14:creationId xmlns="" xmlns:p14="http://schemas.microsoft.com/office/powerpoint/2010/main" val="214562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0151"/>
            <a:ext cx="8229600" cy="3394472"/>
          </a:xfrm>
          <a:prstGeom prst="rect">
            <a:avLst/>
          </a:prstGeo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pPr>
              <a:defRPr/>
            </a:pPr>
            <a:fld id="{20399D73-ADA5-4729-904B-BFDD5333EB47}" type="datetimeFigureOut">
              <a:rPr lang="zh-CN" altLang="en-US"/>
              <a:pPr>
                <a:defRPr/>
              </a:pPr>
              <a:t>2017/11/30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067C4A9-017A-4FCB-B5D1-691676FCDBD9}" type="slidenum">
              <a:rPr lang="zh-CN" altLang="en-US"/>
              <a:pPr>
                <a:defRPr/>
              </a:pPr>
              <a:t>‹#›</a:t>
            </a:fld>
            <a:endParaRPr lang="zh-CN" altLang="en-US"/>
          </a:p>
        </p:txBody>
      </p:sp>
      <p:sp>
        <p:nvSpPr>
          <p:cNvPr id="9" name="Rectangle 9"/>
          <p:cNvSpPr>
            <a:spLocks noChangeArrowheads="1"/>
          </p:cNvSpPr>
          <p:nvPr userDrawn="1"/>
        </p:nvSpPr>
        <p:spPr bwMode="auto">
          <a:xfrm>
            <a:off x="0" y="0"/>
            <a:ext cx="9144000" cy="627460"/>
          </a:xfrm>
          <a:prstGeom prst="rect">
            <a:avLst/>
          </a:prstGeom>
          <a:gradFill rotWithShape="1">
            <a:gsLst>
              <a:gs pos="0">
                <a:srgbClr val="FF0000"/>
              </a:gs>
              <a:gs pos="100000">
                <a:srgbClr val="FF0000">
                  <a:gamma/>
                  <a:shade val="46275"/>
                  <a:invGamma/>
                </a:srgbClr>
              </a:gs>
            </a:gsLst>
            <a:lin ang="27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charset="0"/>
            </a:endParaRPr>
          </a:p>
        </p:txBody>
      </p:sp>
    </p:spTree>
    <p:extLst>
      <p:ext uri="{BB962C8B-B14F-4D97-AF65-F5344CB8AC3E}">
        <p14:creationId xmlns="" xmlns:p14="http://schemas.microsoft.com/office/powerpoint/2010/main" val="179347638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1"/>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CA8D84E-A206-4A13-BEB9-6BE103AC7ECC}" type="datetimeFigureOut">
              <a:rPr lang="zh-CN" altLang="en-US" smtClean="0"/>
              <a:pPr/>
              <a:t>2017/11/30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BC2CC7-7A4B-405F-891F-84A0E87BE401}" type="slidenum">
              <a:rPr lang="zh-CN" altLang="en-US" smtClean="0"/>
              <a:pPr/>
              <a:t>‹#›</a:t>
            </a:fld>
            <a:endParaRPr lang="zh-CN" altLang="en-US"/>
          </a:p>
        </p:txBody>
      </p:sp>
    </p:spTree>
    <p:extLst>
      <p:ext uri="{BB962C8B-B14F-4D97-AF65-F5344CB8AC3E}">
        <p14:creationId xmlns="" xmlns:p14="http://schemas.microsoft.com/office/powerpoint/2010/main" val="2338129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CA8D84E-A206-4A13-BEB9-6BE103AC7ECC}" type="datetimeFigureOut">
              <a:rPr lang="zh-CN" altLang="en-US" smtClean="0"/>
              <a:pPr/>
              <a:t>2017/11/30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BC2CC7-7A4B-405F-891F-84A0E87BE401}" type="slidenum">
              <a:rPr lang="zh-CN" altLang="en-US" smtClean="0"/>
              <a:pPr/>
              <a:t>‹#›</a:t>
            </a:fld>
            <a:endParaRPr lang="zh-CN" altLang="en-US"/>
          </a:p>
        </p:txBody>
      </p:sp>
    </p:spTree>
    <p:extLst>
      <p:ext uri="{BB962C8B-B14F-4D97-AF65-F5344CB8AC3E}">
        <p14:creationId xmlns="" xmlns:p14="http://schemas.microsoft.com/office/powerpoint/2010/main" val="3253618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CA8D84E-A206-4A13-BEB9-6BE103AC7ECC}" type="datetimeFigureOut">
              <a:rPr lang="zh-CN" altLang="en-US" smtClean="0"/>
              <a:pPr/>
              <a:t>2017/11/30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BC2CC7-7A4B-405F-891F-84A0E87BE401}" type="slidenum">
              <a:rPr lang="zh-CN" altLang="en-US" smtClean="0"/>
              <a:pPr/>
              <a:t>‹#›</a:t>
            </a:fld>
            <a:endParaRPr lang="zh-CN" altLang="en-US"/>
          </a:p>
        </p:txBody>
      </p:sp>
    </p:spTree>
    <p:extLst>
      <p:ext uri="{BB962C8B-B14F-4D97-AF65-F5344CB8AC3E}">
        <p14:creationId xmlns="" xmlns:p14="http://schemas.microsoft.com/office/powerpoint/2010/main" val="1440236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CA8D84E-A206-4A13-BEB9-6BE103AC7ECC}" type="datetimeFigureOut">
              <a:rPr lang="zh-CN" altLang="en-US" smtClean="0"/>
              <a:pPr/>
              <a:t>2017/11/30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BC2CC7-7A4B-405F-891F-84A0E87BE401}" type="slidenum">
              <a:rPr lang="zh-CN" altLang="en-US" smtClean="0"/>
              <a:pPr/>
              <a:t>‹#›</a:t>
            </a:fld>
            <a:endParaRPr lang="zh-CN" altLang="en-US"/>
          </a:p>
        </p:txBody>
      </p:sp>
    </p:spTree>
    <p:extLst>
      <p:ext uri="{BB962C8B-B14F-4D97-AF65-F5344CB8AC3E}">
        <p14:creationId xmlns="" xmlns:p14="http://schemas.microsoft.com/office/powerpoint/2010/main" val="736587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CA8D84E-A206-4A13-BEB9-6BE103AC7ECC}" type="datetimeFigureOut">
              <a:rPr lang="zh-CN" altLang="en-US" smtClean="0"/>
              <a:pPr/>
              <a:t>2017/11/30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6BC2CC7-7A4B-405F-891F-84A0E87BE401}" type="slidenum">
              <a:rPr lang="zh-CN" altLang="en-US" smtClean="0"/>
              <a:pPr/>
              <a:t>‹#›</a:t>
            </a:fld>
            <a:endParaRPr lang="zh-CN" altLang="en-US"/>
          </a:p>
        </p:txBody>
      </p:sp>
    </p:spTree>
    <p:extLst>
      <p:ext uri="{BB962C8B-B14F-4D97-AF65-F5344CB8AC3E}">
        <p14:creationId xmlns="" xmlns:p14="http://schemas.microsoft.com/office/powerpoint/2010/main" val="2267489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CA8D84E-A206-4A13-BEB9-6BE103AC7ECC}" type="datetimeFigureOut">
              <a:rPr lang="zh-CN" altLang="en-US" smtClean="0"/>
              <a:pPr/>
              <a:t>2017/11/30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6BC2CC7-7A4B-405F-891F-84A0E87BE401}" type="slidenum">
              <a:rPr lang="zh-CN" altLang="en-US" smtClean="0"/>
              <a:pPr/>
              <a:t>‹#›</a:t>
            </a:fld>
            <a:endParaRPr lang="zh-CN" altLang="en-US"/>
          </a:p>
        </p:txBody>
      </p:sp>
    </p:spTree>
    <p:extLst>
      <p:ext uri="{BB962C8B-B14F-4D97-AF65-F5344CB8AC3E}">
        <p14:creationId xmlns="" xmlns:p14="http://schemas.microsoft.com/office/powerpoint/2010/main" val="451084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CA8D84E-A206-4A13-BEB9-6BE103AC7ECC}" type="datetimeFigureOut">
              <a:rPr lang="zh-CN" altLang="en-US" smtClean="0"/>
              <a:pPr/>
              <a:t>2017/11/30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6BC2CC7-7A4B-405F-891F-84A0E87BE401}" type="slidenum">
              <a:rPr lang="zh-CN" altLang="en-US" smtClean="0"/>
              <a:pPr/>
              <a:t>‹#›</a:t>
            </a:fld>
            <a:endParaRPr lang="zh-CN" altLang="en-US"/>
          </a:p>
        </p:txBody>
      </p:sp>
    </p:spTree>
    <p:extLst>
      <p:ext uri="{BB962C8B-B14F-4D97-AF65-F5344CB8AC3E}">
        <p14:creationId xmlns="" xmlns:p14="http://schemas.microsoft.com/office/powerpoint/2010/main" val="757509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5"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CA8D84E-A206-4A13-BEB9-6BE103AC7ECC}" type="datetimeFigureOut">
              <a:rPr lang="zh-CN" altLang="en-US" smtClean="0"/>
              <a:pPr/>
              <a:t>2017/11/30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BC2CC7-7A4B-405F-891F-84A0E87BE401}" type="slidenum">
              <a:rPr lang="zh-CN" altLang="en-US" smtClean="0"/>
              <a:pPr/>
              <a:t>‹#›</a:t>
            </a:fld>
            <a:endParaRPr lang="zh-CN" altLang="en-US"/>
          </a:p>
        </p:txBody>
      </p:sp>
    </p:spTree>
    <p:extLst>
      <p:ext uri="{BB962C8B-B14F-4D97-AF65-F5344CB8AC3E}">
        <p14:creationId xmlns="" xmlns:p14="http://schemas.microsoft.com/office/powerpoint/2010/main" val="3145316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CA8D84E-A206-4A13-BEB9-6BE103AC7ECC}" type="datetimeFigureOut">
              <a:rPr lang="zh-CN" altLang="en-US" smtClean="0"/>
              <a:pPr/>
              <a:t>2017/11/30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BC2CC7-7A4B-405F-891F-84A0E87BE401}" type="slidenum">
              <a:rPr lang="zh-CN" altLang="en-US" smtClean="0"/>
              <a:pPr/>
              <a:t>‹#›</a:t>
            </a:fld>
            <a:endParaRPr lang="zh-CN" altLang="en-US"/>
          </a:p>
        </p:txBody>
      </p:sp>
    </p:spTree>
    <p:extLst>
      <p:ext uri="{BB962C8B-B14F-4D97-AF65-F5344CB8AC3E}">
        <p14:creationId xmlns="" xmlns:p14="http://schemas.microsoft.com/office/powerpoint/2010/main" val="2831931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CA8D84E-A206-4A13-BEB9-6BE103AC7ECC}" type="datetimeFigureOut">
              <a:rPr lang="zh-CN" altLang="en-US" smtClean="0"/>
              <a:pPr/>
              <a:t>2017/11/30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BC2CC7-7A4B-405F-891F-84A0E87BE401}" type="slidenum">
              <a:rPr lang="zh-CN" altLang="en-US" smtClean="0"/>
              <a:pPr/>
              <a:t>‹#›</a:t>
            </a:fld>
            <a:endParaRPr lang="zh-CN" altLang="en-US"/>
          </a:p>
        </p:txBody>
      </p:sp>
    </p:spTree>
    <p:extLst>
      <p:ext uri="{BB962C8B-B14F-4D97-AF65-F5344CB8AC3E}">
        <p14:creationId xmlns="" xmlns:p14="http://schemas.microsoft.com/office/powerpoint/2010/main" val="3996497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8" name="Rectangle 9"/>
          <p:cNvSpPr>
            <a:spLocks noChangeArrowheads="1"/>
          </p:cNvSpPr>
          <p:nvPr userDrawn="1"/>
        </p:nvSpPr>
        <p:spPr bwMode="auto">
          <a:xfrm>
            <a:off x="0" y="0"/>
            <a:ext cx="9144000" cy="627460"/>
          </a:xfrm>
          <a:prstGeom prst="rect">
            <a:avLst/>
          </a:prstGeom>
          <a:gradFill rotWithShape="1">
            <a:gsLst>
              <a:gs pos="0">
                <a:srgbClr val="FF0000"/>
              </a:gs>
              <a:gs pos="100000">
                <a:srgbClr val="FF0000">
                  <a:gamma/>
                  <a:shade val="46275"/>
                  <a:invGamma/>
                </a:srgbClr>
              </a:gs>
            </a:gsLst>
            <a:lin ang="27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charset="0"/>
            </a:endParaRPr>
          </a:p>
        </p:txBody>
      </p:sp>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CB61611A-3E05-4437-A3D7-B9BA7E0D7B28}" type="datetimeFigureOut">
              <a:rPr lang="zh-CN" altLang="en-US"/>
              <a:pPr>
                <a:defRPr/>
              </a:pPr>
              <a:t>2017/11/30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FA56042-C545-483B-A28A-E0B79771A370}" type="slidenum">
              <a:rPr lang="zh-CN" altLang="en-US"/>
              <a:pPr>
                <a:defRPr/>
              </a:pPr>
              <a:t>‹#›</a:t>
            </a:fld>
            <a:endParaRPr lang="zh-CN" altLang="en-US"/>
          </a:p>
        </p:txBody>
      </p:sp>
      <p:pic>
        <p:nvPicPr>
          <p:cNvPr id="7" name="图片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79517" y="70452"/>
            <a:ext cx="1134747" cy="694966"/>
          </a:xfrm>
          <a:prstGeom prst="rect">
            <a:avLst/>
          </a:prstGeom>
        </p:spPr>
      </p:pic>
    </p:spTree>
    <p:extLst>
      <p:ext uri="{BB962C8B-B14F-4D97-AF65-F5344CB8AC3E}">
        <p14:creationId xmlns="" xmlns:p14="http://schemas.microsoft.com/office/powerpoint/2010/main" val="106886595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80"/>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CA8D84E-A206-4A13-BEB9-6BE103AC7ECC}" type="datetimeFigureOut">
              <a:rPr lang="zh-CN" altLang="en-US" smtClean="0"/>
              <a:pPr/>
              <a:t>2017/11/30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BC2CC7-7A4B-405F-891F-84A0E87BE401}" type="slidenum">
              <a:rPr lang="zh-CN" altLang="en-US" smtClean="0"/>
              <a:pPr/>
              <a:t>‹#›</a:t>
            </a:fld>
            <a:endParaRPr lang="zh-CN" altLang="en-US"/>
          </a:p>
        </p:txBody>
      </p:sp>
    </p:spTree>
    <p:extLst>
      <p:ext uri="{BB962C8B-B14F-4D97-AF65-F5344CB8AC3E}">
        <p14:creationId xmlns="" xmlns:p14="http://schemas.microsoft.com/office/powerpoint/2010/main" val="1331165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58DBCCC7-F8FF-4720-BD42-5F8D8D66A366}" type="datetimeFigureOut">
              <a:rPr lang="zh-CN" altLang="en-US"/>
              <a:pPr>
                <a:defRPr/>
              </a:pPr>
              <a:t>2017/11/30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506AAC5-5F7F-4C70-B54A-541605F7B0C4}" type="slidenum">
              <a:rPr lang="zh-CN" altLang="en-US"/>
              <a:pPr>
                <a:defRPr/>
              </a:pPr>
              <a:t>‹#›</a:t>
            </a:fld>
            <a:endParaRPr lang="zh-CN" altLang="en-US"/>
          </a:p>
        </p:txBody>
      </p:sp>
      <p:pic>
        <p:nvPicPr>
          <p:cNvPr id="8" name="图片 7"/>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79517" y="70452"/>
            <a:ext cx="1134747" cy="694966"/>
          </a:xfrm>
          <a:prstGeom prst="rect">
            <a:avLst/>
          </a:prstGeom>
        </p:spPr>
      </p:pic>
    </p:spTree>
    <p:extLst>
      <p:ext uri="{BB962C8B-B14F-4D97-AF65-F5344CB8AC3E}">
        <p14:creationId xmlns="" xmlns:p14="http://schemas.microsoft.com/office/powerpoint/2010/main" val="4258363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32"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32"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AE193D28-0838-4D5F-B461-628CCEB01EB5}" type="datetimeFigureOut">
              <a:rPr lang="zh-CN" altLang="en-US"/>
              <a:pPr>
                <a:defRPr/>
              </a:pPr>
              <a:t>2017/11/30</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91A11EE7-0626-47D7-AFDC-088766B80A1D}" type="slidenum">
              <a:rPr lang="zh-CN" altLang="en-US"/>
              <a:pPr>
                <a:defRPr/>
              </a:pPr>
              <a:t>‹#›</a:t>
            </a:fld>
            <a:endParaRPr lang="zh-CN" altLang="en-US"/>
          </a:p>
        </p:txBody>
      </p:sp>
      <p:pic>
        <p:nvPicPr>
          <p:cNvPr id="10" name="图片 9"/>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79517" y="70452"/>
            <a:ext cx="1134747" cy="694966"/>
          </a:xfrm>
          <a:prstGeom prst="rect">
            <a:avLst/>
          </a:prstGeom>
        </p:spPr>
      </p:pic>
    </p:spTree>
    <p:extLst>
      <p:ext uri="{BB962C8B-B14F-4D97-AF65-F5344CB8AC3E}">
        <p14:creationId xmlns="" xmlns:p14="http://schemas.microsoft.com/office/powerpoint/2010/main" val="36725971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4CA50466-8E4C-43A5-8F0C-27A5EA0E0292}" type="datetimeFigureOut">
              <a:rPr lang="zh-CN" altLang="en-US"/>
              <a:pPr>
                <a:defRPr/>
              </a:pPr>
              <a:t>2017/11/30</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D35F3400-9191-4885-BAA5-714BA5AB4781}" type="slidenum">
              <a:rPr lang="zh-CN" altLang="en-US"/>
              <a:pPr>
                <a:defRPr/>
              </a:pPr>
              <a:t>‹#›</a:t>
            </a:fld>
            <a:endParaRPr lang="zh-CN" altLang="en-US"/>
          </a:p>
        </p:txBody>
      </p:sp>
      <p:pic>
        <p:nvPicPr>
          <p:cNvPr id="6" name="图片 5"/>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79517" y="70452"/>
            <a:ext cx="1134747" cy="694966"/>
          </a:xfrm>
          <a:prstGeom prst="rect">
            <a:avLst/>
          </a:prstGeom>
        </p:spPr>
      </p:pic>
    </p:spTree>
    <p:extLst>
      <p:ext uri="{BB962C8B-B14F-4D97-AF65-F5344CB8AC3E}">
        <p14:creationId xmlns="" xmlns:p14="http://schemas.microsoft.com/office/powerpoint/2010/main" val="2338517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8255244E-2484-4611-89BA-0E95E7AF9351}" type="datetimeFigureOut">
              <a:rPr lang="zh-CN" altLang="en-US"/>
              <a:pPr>
                <a:defRPr/>
              </a:pPr>
              <a:t>2017/11/30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84BBCFD-D3E2-464A-89C8-B9A921DF5DDD}" type="slidenum">
              <a:rPr lang="zh-CN" altLang="en-US"/>
              <a:pPr>
                <a:defRPr/>
              </a:pPr>
              <a:t>‹#›</a:t>
            </a:fld>
            <a:endParaRPr lang="zh-CN" altLang="en-US"/>
          </a:p>
        </p:txBody>
      </p:sp>
    </p:spTree>
    <p:extLst>
      <p:ext uri="{BB962C8B-B14F-4D97-AF65-F5344CB8AC3E}">
        <p14:creationId xmlns="" xmlns:p14="http://schemas.microsoft.com/office/powerpoint/2010/main" val="3229846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04787"/>
            <a:ext cx="3008313" cy="8715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91"/>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7" y="1076328"/>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EB7372E1-C0FB-404B-94D0-7B3B576658B8}" type="datetimeFigureOut">
              <a:rPr lang="zh-CN" altLang="en-US"/>
              <a:pPr>
                <a:defRPr/>
              </a:pPr>
              <a:t>2017/11/30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335349F-00EB-4AEE-811B-D869985776AB}" type="slidenum">
              <a:rPr lang="zh-CN" altLang="en-US"/>
              <a:pPr>
                <a:defRPr/>
              </a:pPr>
              <a:t>‹#›</a:t>
            </a:fld>
            <a:endParaRPr lang="zh-CN" altLang="en-US"/>
          </a:p>
        </p:txBody>
      </p:sp>
    </p:spTree>
    <p:extLst>
      <p:ext uri="{BB962C8B-B14F-4D97-AF65-F5344CB8AC3E}">
        <p14:creationId xmlns="" xmlns:p14="http://schemas.microsoft.com/office/powerpoint/2010/main" val="450129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80"/>
            <a:ext cx="6019800" cy="4388644"/>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492D904F-13B9-408A-ABC4-0E8A91F536D0}" type="datetimeFigureOut">
              <a:rPr lang="zh-CN" altLang="en-US"/>
              <a:pPr>
                <a:defRPr/>
              </a:pPr>
              <a:t>2017/11/30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3ECA59A-E60B-422E-B68B-55E9418CE9AE}" type="slidenum">
              <a:rPr lang="zh-CN" altLang="en-US"/>
              <a:pPr>
                <a:defRPr/>
              </a:pPr>
              <a:t>‹#›</a:t>
            </a:fld>
            <a:endParaRPr lang="zh-CN" altLang="en-US"/>
          </a:p>
        </p:txBody>
      </p:sp>
    </p:spTree>
    <p:extLst>
      <p:ext uri="{BB962C8B-B14F-4D97-AF65-F5344CB8AC3E}">
        <p14:creationId xmlns="" xmlns:p14="http://schemas.microsoft.com/office/powerpoint/2010/main" val="789441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cstate="print">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457200" y="4767265"/>
            <a:ext cx="2133600" cy="27503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84957E52-ED3E-4584-93D3-BCAAD141B46B}" type="datetimeFigureOut">
              <a:rPr lang="zh-CN" altLang="en-US"/>
              <a:pPr>
                <a:defRPr/>
              </a:pPr>
              <a:t>2017/11/30</a:t>
            </a:fld>
            <a:endParaRPr lang="zh-CN" altLang="en-US"/>
          </a:p>
        </p:txBody>
      </p:sp>
      <p:sp>
        <p:nvSpPr>
          <p:cNvPr id="5" name="页脚占位符 4"/>
          <p:cNvSpPr>
            <a:spLocks noGrp="1"/>
          </p:cNvSpPr>
          <p:nvPr>
            <p:ph type="ftr" sz="quarter" idx="3"/>
          </p:nvPr>
        </p:nvSpPr>
        <p:spPr>
          <a:xfrm>
            <a:off x="3124200" y="4767265"/>
            <a:ext cx="2895600" cy="27503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4767265"/>
            <a:ext cx="2133600" cy="27503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78EDC1A8-5B34-4888-A21B-F153F2508EEB}"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9" r:id="rId8"/>
    <p:sldLayoutId id="2147483672" r:id="rId9"/>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CA8D84E-A206-4A13-BEB9-6BE103AC7ECC}" type="datetimeFigureOut">
              <a:rPr lang="zh-CN" altLang="en-US" smtClean="0"/>
              <a:pPr/>
              <a:t>2017/11/30</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6BC2CC7-7A4B-405F-891F-84A0E87BE401}" type="slidenum">
              <a:rPr lang="zh-CN" altLang="en-US" smtClean="0"/>
              <a:pPr/>
              <a:t>‹#›</a:t>
            </a:fld>
            <a:endParaRPr lang="zh-CN" altLang="en-US"/>
          </a:p>
        </p:txBody>
      </p:sp>
    </p:spTree>
    <p:extLst>
      <p:ext uri="{BB962C8B-B14F-4D97-AF65-F5344CB8AC3E}">
        <p14:creationId xmlns="" xmlns:p14="http://schemas.microsoft.com/office/powerpoint/2010/main" val="38585722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descr="C:\Users\Administrator\Desktop\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2071670" y="2518170"/>
            <a:ext cx="5570756" cy="400110"/>
          </a:xfrm>
          <a:prstGeom prst="rect">
            <a:avLst/>
          </a:prstGeom>
          <a:noFill/>
        </p:spPr>
        <p:txBody>
          <a:bodyPr wrap="none">
            <a:spAutoFit/>
          </a:bodyPr>
          <a:lstStyle/>
          <a:p>
            <a:pPr fontAlgn="auto">
              <a:spcBef>
                <a:spcPts val="0"/>
              </a:spcBef>
              <a:spcAft>
                <a:spcPts val="0"/>
              </a:spcAft>
              <a:defRPr/>
            </a:pPr>
            <a:r>
              <a:rPr lang="zh-CN" altLang="en-US" sz="2000" dirty="0" smtClean="0">
                <a:effectLst>
                  <a:outerShdw blurRad="50800" dist="38100" dir="5400000" algn="t" rotWithShape="0">
                    <a:prstClr val="black">
                      <a:alpha val="40000"/>
                    </a:prstClr>
                  </a:outerShdw>
                </a:effectLst>
                <a:latin typeface="微软雅黑" pitchFamily="34" charset="-122"/>
                <a:ea typeface="微软雅黑" pitchFamily="34" charset="-122"/>
              </a:rPr>
              <a:t>基层党组织建设年活动之宣传党的主张汇报提纲</a:t>
            </a:r>
            <a:endParaRPr lang="zh-CN" altLang="en-US" sz="2000" dirty="0">
              <a:effectLst>
                <a:outerShdw blurRad="50800" dist="38100" dir="5400000" algn="t" rotWithShape="0">
                  <a:prstClr val="black">
                    <a:alpha val="40000"/>
                  </a:prstClr>
                </a:outerShdw>
              </a:effectLst>
              <a:latin typeface="微软雅黑" pitchFamily="34" charset="-122"/>
              <a:ea typeface="微软雅黑" pitchFamily="34" charset="-122"/>
            </a:endParaRPr>
          </a:p>
        </p:txBody>
      </p:sp>
      <p:sp>
        <p:nvSpPr>
          <p:cNvPr id="8" name="TextBox 7"/>
          <p:cNvSpPr txBox="1"/>
          <p:nvPr/>
        </p:nvSpPr>
        <p:spPr>
          <a:xfrm>
            <a:off x="3000368" y="4774168"/>
            <a:ext cx="4069447" cy="369332"/>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zh-CN" alt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  网络与继续教育党总支   </a:t>
            </a:r>
            <a:r>
              <a:rPr lang="en-US" altLang="zh-CN" sz="105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2017.11.29</a:t>
            </a:r>
            <a:endParaRPr lang="zh-CN" alt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9" name="矩形 8"/>
          <p:cNvSpPr/>
          <p:nvPr/>
        </p:nvSpPr>
        <p:spPr>
          <a:xfrm>
            <a:off x="2214551" y="1071556"/>
            <a:ext cx="4859023" cy="13234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4000" b="1" spc="50" dirty="0" smtClean="0">
                <a:ln w="11430"/>
                <a:solidFill>
                  <a:srgbClr val="FF0000"/>
                </a:solidFill>
                <a:effectLst>
                  <a:outerShdw blurRad="38100" dist="38100" dir="2700000" algn="tl">
                    <a:srgbClr val="000000">
                      <a:alpha val="43137"/>
                    </a:srgbClr>
                  </a:outerShdw>
                </a:effectLst>
                <a:latin typeface="华文新魏" pitchFamily="2" charset="-122"/>
                <a:ea typeface="华文新魏" pitchFamily="2" charset="-122"/>
              </a:rPr>
              <a:t>让党的主张成为</a:t>
            </a:r>
            <a:endParaRPr lang="en-US" altLang="zh-CN" sz="4000" b="1" spc="50" dirty="0" smtClean="0">
              <a:ln w="11430"/>
              <a:solidFill>
                <a:srgbClr val="FF0000"/>
              </a:solidFill>
              <a:effectLst>
                <a:outerShdw blurRad="38100" dist="38100" dir="2700000" algn="tl">
                  <a:srgbClr val="000000">
                    <a:alpha val="43137"/>
                  </a:srgbClr>
                </a:outerShdw>
              </a:effectLst>
              <a:latin typeface="华文新魏" pitchFamily="2" charset="-122"/>
              <a:ea typeface="华文新魏" pitchFamily="2" charset="-122"/>
            </a:endParaRPr>
          </a:p>
          <a:p>
            <a:pPr algn="ctr"/>
            <a:r>
              <a:rPr lang="zh-CN" altLang="en-US" sz="4000" b="1" spc="50" dirty="0" smtClean="0">
                <a:ln w="11430"/>
                <a:solidFill>
                  <a:srgbClr val="FF0000"/>
                </a:solidFill>
                <a:effectLst>
                  <a:outerShdw blurRad="38100" dist="38100" dir="2700000" algn="tl">
                    <a:srgbClr val="000000">
                      <a:alpha val="43137"/>
                    </a:srgbClr>
                  </a:outerShdw>
                </a:effectLst>
                <a:latin typeface="华文新魏" pitchFamily="2" charset="-122"/>
                <a:ea typeface="华文新魏" pitchFamily="2" charset="-122"/>
              </a:rPr>
              <a:t>继续教育阵地最强音</a:t>
            </a:r>
            <a:endParaRPr lang="zh-CN" altLang="en-US" sz="4000" b="1" spc="50" dirty="0">
              <a:ln w="11430"/>
              <a:solidFill>
                <a:srgbClr val="FF0000"/>
              </a:solidFill>
              <a:effectLst>
                <a:outerShdw blurRad="38100" dist="38100" dir="2700000" algn="tl">
                  <a:srgbClr val="000000">
                    <a:alpha val="43137"/>
                  </a:srgbClr>
                </a:outerShdw>
              </a:effectLst>
              <a:latin typeface="华文新魏" pitchFamily="2" charset="-122"/>
              <a:ea typeface="华文新魏"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85786" y="2643188"/>
            <a:ext cx="1706547" cy="3071834"/>
          </a:xfrm>
        </p:spPr>
        <p:txBody>
          <a:bodyPr/>
          <a:lstStyle/>
          <a:p>
            <a:r>
              <a:rPr lang="en-US" altLang="zh-CN" dirty="0" smtClean="0"/>
              <a:t/>
            </a:r>
            <a:br>
              <a:rPr lang="en-US" altLang="zh-CN" dirty="0" smtClean="0"/>
            </a:br>
            <a:endParaRPr lang="zh-CN" altLang="en-US" dirty="0"/>
          </a:p>
        </p:txBody>
      </p:sp>
      <p:sp>
        <p:nvSpPr>
          <p:cNvPr id="3" name="文本占位符 2"/>
          <p:cNvSpPr>
            <a:spLocks noGrp="1"/>
          </p:cNvSpPr>
          <p:nvPr>
            <p:ph type="body" idx="1"/>
          </p:nvPr>
        </p:nvSpPr>
        <p:spPr>
          <a:xfrm>
            <a:off x="142844" y="3214692"/>
            <a:ext cx="2928958" cy="1214446"/>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200000"/>
              </a:lnSpc>
              <a:spcBef>
                <a:spcPts val="0"/>
              </a:spcBef>
            </a:pPr>
            <a:r>
              <a:rPr lang="zh-CN" altLang="zh-CN"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强化学院中心组理论学习</a:t>
            </a:r>
            <a:r>
              <a:rPr lang="zh-CN" altLang="en-US"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a:t>
            </a:r>
            <a:r>
              <a:rPr lang="en-US" altLang="zh-CN"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
            </a:r>
            <a:br>
              <a:rPr lang="en-US" altLang="zh-CN"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br>
            <a:r>
              <a:rPr lang="zh-CN" altLang="zh-CN"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强化干部职工政治思想教育</a:t>
            </a:r>
            <a:r>
              <a:rPr lang="zh-CN" altLang="en-US"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a:t>
            </a:r>
            <a:endParaRPr lang="en-US" altLang="zh-CN"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endParaRPr>
          </a:p>
          <a:p>
            <a:pPr>
              <a:lnSpc>
                <a:spcPct val="200000"/>
              </a:lnSpc>
              <a:spcBef>
                <a:spcPts val="0"/>
              </a:spcBef>
            </a:pPr>
            <a:r>
              <a:rPr lang="zh-CN" altLang="zh-CN"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强化党员教育</a:t>
            </a:r>
            <a:r>
              <a:rPr lang="zh-CN" altLang="en-US"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a:t>
            </a:r>
            <a:endParaRPr lang="en-US" altLang="zh-CN"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endParaRPr>
          </a:p>
          <a:p>
            <a:pPr>
              <a:lnSpc>
                <a:spcPct val="200000"/>
              </a:lnSpc>
              <a:spcBef>
                <a:spcPts val="0"/>
              </a:spcBef>
            </a:pPr>
            <a:r>
              <a:rPr lang="zh-CN" altLang="en-US"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科级以上干部利用教育在线平台学习。</a:t>
            </a:r>
            <a:endParaRPr lang="zh-CN" alt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endParaRPr>
          </a:p>
        </p:txBody>
      </p:sp>
      <p:sp>
        <p:nvSpPr>
          <p:cNvPr id="4" name="矩形 3"/>
          <p:cNvSpPr/>
          <p:nvPr/>
        </p:nvSpPr>
        <p:spPr>
          <a:xfrm>
            <a:off x="142844" y="1285866"/>
            <a:ext cx="3059832" cy="369332"/>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eaLnBrk="0" hangingPunct="0">
              <a:spcBef>
                <a:spcPct val="20000"/>
              </a:spcBef>
            </a:pPr>
            <a:r>
              <a:rPr lang="zh-CN" alt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举措二：</a:t>
            </a:r>
            <a:r>
              <a:rPr lang="zh-CN" altLang="zh-CN"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学习型党组织建设</a:t>
            </a:r>
            <a:endParaRPr lang="en-US" altLang="zh-CN"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endParaRPr>
          </a:p>
        </p:txBody>
      </p:sp>
      <p:pic>
        <p:nvPicPr>
          <p:cNvPr id="8194" name="Picture 2" descr="C:\Users\Compaq\Desktop\IMG_1267.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43240" y="3109923"/>
            <a:ext cx="5786478" cy="2033577"/>
          </a:xfrm>
          <a:prstGeom prst="rect">
            <a:avLst/>
          </a:prstGeom>
          <a:noFill/>
          <a:extLst>
            <a:ext uri="{909E8E84-426E-40DD-AFC4-6F175D3DCCD1}">
              <a14:hiddenFill xmlns="" xmlns:a14="http://schemas.microsoft.com/office/drawing/2010/main">
                <a:solidFill>
                  <a:srgbClr val="FFFFFF"/>
                </a:solidFill>
              </a14:hiddenFill>
            </a:ext>
          </a:extLst>
        </p:spPr>
      </p:pic>
      <p:pic>
        <p:nvPicPr>
          <p:cNvPr id="8195" name="Picture 3" descr="C:\Users\Compaq\Desktop\mmexport150848350684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215074" y="785799"/>
            <a:ext cx="2714644" cy="2254123"/>
          </a:xfrm>
          <a:prstGeom prst="rect">
            <a:avLst/>
          </a:prstGeom>
          <a:noFill/>
          <a:extLst>
            <a:ext uri="{909E8E84-426E-40DD-AFC4-6F175D3DCCD1}">
              <a14:hiddenFill xmlns="" xmlns:a14="http://schemas.microsoft.com/office/drawing/2010/main">
                <a:solidFill>
                  <a:srgbClr val="FFFFFF"/>
                </a:solidFill>
              </a14:hiddenFill>
            </a:ext>
          </a:extLst>
        </p:spPr>
      </p:pic>
      <p:pic>
        <p:nvPicPr>
          <p:cNvPr id="8196" name="Picture 4" descr="C:\Users\Compaq\Desktop\mmexport1508483568905.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143240" y="785800"/>
            <a:ext cx="3000396" cy="2250297"/>
          </a:xfrm>
          <a:prstGeom prst="rect">
            <a:avLst/>
          </a:prstGeom>
          <a:noFill/>
          <a:extLst>
            <a:ext uri="{909E8E84-426E-40DD-AFC4-6F175D3DCCD1}">
              <a14:hiddenFill xmlns="" xmlns:a14="http://schemas.microsoft.com/office/drawing/2010/main">
                <a:solidFill>
                  <a:srgbClr val="FFFFFF"/>
                </a:solidFill>
              </a14:hiddenFill>
            </a:ext>
          </a:extLst>
        </p:spPr>
      </p:pic>
      <p:sp>
        <p:nvSpPr>
          <p:cNvPr id="9" name="矩形 8"/>
          <p:cNvSpPr/>
          <p:nvPr/>
        </p:nvSpPr>
        <p:spPr>
          <a:xfrm>
            <a:off x="1378481" y="51470"/>
            <a:ext cx="3935693"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二、铸魂补钙抓学习</a:t>
            </a:r>
            <a:endParaRPr lang="zh-CN"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 xmlns:p14="http://schemas.microsoft.com/office/powerpoint/2010/main" val="2776877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idx="1"/>
          </p:nvPr>
        </p:nvSpPr>
        <p:spPr>
          <a:xfrm>
            <a:off x="285720" y="714362"/>
            <a:ext cx="3500462" cy="448122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举措三：开展主题活动  </a:t>
            </a:r>
            <a:endParaRPr lang="en-US" altLang="zh-CN"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endParaRPr>
          </a:p>
          <a:p>
            <a:r>
              <a:rPr lang="en-US" altLang="zh-CN"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       </a:t>
            </a:r>
          </a:p>
          <a:p>
            <a:pPr>
              <a:lnSpc>
                <a:spcPct val="200000"/>
              </a:lnSpc>
              <a:spcBef>
                <a:spcPts val="0"/>
              </a:spcBef>
            </a:pPr>
            <a:r>
              <a:rPr lang="en-US" altLang="zh-CN"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       1</a:t>
            </a:r>
            <a:r>
              <a:rPr lang="zh-CN" altLang="en-US"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a:t>
            </a:r>
            <a:r>
              <a:rPr lang="zh-CN" altLang="zh-CN"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组织</a:t>
            </a:r>
            <a:r>
              <a:rPr lang="zh-CN" altLang="zh-CN"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全体党员赴会宁开展</a:t>
            </a:r>
            <a:r>
              <a:rPr lang="zh-CN" altLang="zh-CN"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重温</a:t>
            </a:r>
            <a:r>
              <a:rPr lang="zh-CN" altLang="zh-CN"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党的光荣历史和奋斗</a:t>
            </a:r>
            <a:r>
              <a:rPr lang="zh-CN" altLang="zh-CN"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历程</a:t>
            </a:r>
            <a:r>
              <a:rPr lang="zh-CN" altLang="en-US"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，继承优良传统、牢记宗旨使命，坚定理想信念教育。</a:t>
            </a:r>
            <a:endParaRPr lang="en-US" altLang="zh-CN"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endParaRPr>
          </a:p>
          <a:p>
            <a:pPr>
              <a:lnSpc>
                <a:spcPct val="200000"/>
              </a:lnSpc>
              <a:spcBef>
                <a:spcPts val="0"/>
              </a:spcBef>
            </a:pPr>
            <a:r>
              <a:rPr lang="zh-CN" altLang="en-US"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       </a:t>
            </a:r>
            <a:r>
              <a:rPr lang="en-US" altLang="zh-CN"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2</a:t>
            </a:r>
            <a:r>
              <a:rPr lang="zh-CN" altLang="en-US"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、参观校史馆，感受历代兰大人扎根西部、在欠发达地区办高水平大学的博大胸怀和高贵品质。</a:t>
            </a:r>
            <a:endParaRPr lang="zh-CN" altLang="zh-CN"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endParaRPr>
          </a:p>
          <a:p>
            <a:pPr>
              <a:lnSpc>
                <a:spcPct val="200000"/>
              </a:lnSpc>
              <a:spcBef>
                <a:spcPts val="0"/>
              </a:spcBef>
            </a:pPr>
            <a:endParaRPr lang="zh-CN" altLang="en-US"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pic>
        <p:nvPicPr>
          <p:cNvPr id="4098" name="Picture 2" descr="http://news.lzu.edu.cn/FHup/images/201706/06-26_172714-3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714744" y="714362"/>
            <a:ext cx="4786346" cy="2000264"/>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http://news.lzu.edu.cn/FHup/images/201710/10-20_112230-35.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14744" y="2786064"/>
            <a:ext cx="4786346" cy="1902318"/>
          </a:xfrm>
          <a:prstGeom prst="rect">
            <a:avLst/>
          </a:prstGeom>
          <a:noFill/>
          <a:extLst>
            <a:ext uri="{909E8E84-426E-40DD-AFC4-6F175D3DCCD1}">
              <a14:hiddenFill xmlns="" xmlns:a14="http://schemas.microsoft.com/office/drawing/2010/main">
                <a:solidFill>
                  <a:srgbClr val="FFFFFF"/>
                </a:solidFill>
              </a14:hiddenFill>
            </a:ext>
          </a:extLst>
        </p:spPr>
      </p:pic>
      <p:sp>
        <p:nvSpPr>
          <p:cNvPr id="7" name="矩形 6"/>
          <p:cNvSpPr/>
          <p:nvPr/>
        </p:nvSpPr>
        <p:spPr>
          <a:xfrm>
            <a:off x="1378481" y="51470"/>
            <a:ext cx="3935693"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二、铸魂补钙抓学习</a:t>
            </a:r>
            <a:endParaRPr lang="zh-CN"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79517" y="70452"/>
            <a:ext cx="1134747" cy="694966"/>
          </a:xfrm>
          <a:prstGeom prst="rect">
            <a:avLst/>
          </a:prstGeom>
        </p:spPr>
      </p:pic>
      <p:sp>
        <p:nvSpPr>
          <p:cNvPr id="5" name="矩形 4"/>
          <p:cNvSpPr/>
          <p:nvPr/>
        </p:nvSpPr>
        <p:spPr>
          <a:xfrm>
            <a:off x="1378481" y="51470"/>
            <a:ext cx="3935693"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三、精准管理抓制度</a:t>
            </a:r>
            <a:endParaRPr lang="zh-CN"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2" name="矩形 1"/>
          <p:cNvSpPr/>
          <p:nvPr/>
        </p:nvSpPr>
        <p:spPr>
          <a:xfrm>
            <a:off x="1000100" y="1071552"/>
            <a:ext cx="7143800" cy="341632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200000"/>
              </a:lnSpc>
            </a:pPr>
            <a:r>
              <a:rPr lang="en-US" altLang="zh-CN"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       </a:t>
            </a:r>
            <a:r>
              <a:rPr lang="zh-CN" altLang="zh-CN"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制定</a:t>
            </a:r>
            <a:r>
              <a:rPr lang="zh-CN" altLang="zh-CN"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了比较完善的宣传及意识形态工作管理制度并</a:t>
            </a:r>
            <a:r>
              <a:rPr lang="zh-CN" altLang="zh-CN"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严格</a:t>
            </a:r>
            <a:r>
              <a:rPr lang="zh-CN" altLang="zh-CN"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执行</a:t>
            </a:r>
            <a:r>
              <a:rPr lang="zh-CN" altLang="zh-CN"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a:t>
            </a:r>
            <a:endParaRPr lang="en-US" altLang="zh-CN"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endParaRPr>
          </a:p>
          <a:p>
            <a:pPr>
              <a:lnSpc>
                <a:spcPct val="200000"/>
              </a:lnSpc>
            </a:pPr>
            <a:r>
              <a:rPr lang="zh-CN" altLang="zh-CN"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门户</a:t>
            </a:r>
            <a:r>
              <a:rPr lang="zh-CN" altLang="zh-CN"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网站</a:t>
            </a:r>
            <a:r>
              <a:rPr lang="zh-CN" altLang="zh-CN"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和</a:t>
            </a:r>
            <a:r>
              <a:rPr lang="en-US" altLang="zh-CN"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 </a:t>
            </a:r>
            <a:r>
              <a:rPr lang="zh-CN" altLang="zh-CN"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新媒体</a:t>
            </a:r>
            <a:r>
              <a:rPr lang="zh-CN" altLang="zh-CN"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均由专人管理，信息</a:t>
            </a:r>
            <a:r>
              <a:rPr lang="zh-CN" altLang="zh-CN"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发布严格</a:t>
            </a:r>
            <a:r>
              <a:rPr lang="zh-CN" altLang="zh-CN"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执行</a:t>
            </a:r>
            <a:r>
              <a:rPr lang="zh-CN" altLang="zh-CN"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学院</a:t>
            </a:r>
            <a:r>
              <a:rPr lang="en-US" altLang="zh-CN"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a:t>
            </a:r>
            <a:r>
              <a:rPr lang="zh-CN" alt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落实意识形态工作责任制实施办法</a:t>
            </a:r>
            <a:r>
              <a:rPr lang="en-US" altLang="zh-CN"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a:t>
            </a:r>
            <a:r>
              <a:rPr lang="zh-CN" altLang="zh-CN"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《门户网站信息管理办法》</a:t>
            </a:r>
            <a:r>
              <a:rPr lang="zh-CN" altLang="zh-CN"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和《信息发布工作流程》</a:t>
            </a:r>
            <a:r>
              <a:rPr lang="zh-CN" altLang="zh-CN"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，并要求详细填写各</a:t>
            </a:r>
            <a:r>
              <a:rPr lang="zh-CN" altLang="zh-CN"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类《信息发布登记表》</a:t>
            </a:r>
            <a:r>
              <a:rPr lang="zh-CN" altLang="zh-CN"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，拟发布</a:t>
            </a:r>
            <a:r>
              <a:rPr lang="zh-CN" altLang="zh-CN"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的业务</a:t>
            </a:r>
            <a:r>
              <a:rPr lang="zh-CN" altLang="zh-CN"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内容经主管院领导审核，</a:t>
            </a:r>
            <a:r>
              <a:rPr lang="zh-CN" altLang="zh-CN"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涉及意识形态</a:t>
            </a:r>
            <a:r>
              <a:rPr lang="zh-CN" altLang="zh-CN"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的</a:t>
            </a:r>
            <a:r>
              <a:rPr lang="zh-CN" altLang="zh-CN"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内容还须经党总支书记审核后</a:t>
            </a:r>
            <a:r>
              <a:rPr lang="zh-CN" altLang="zh-CN"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发布</a:t>
            </a:r>
            <a:r>
              <a:rPr lang="zh-CN" altLang="zh-CN"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a:t>
            </a:r>
          </a:p>
        </p:txBody>
      </p:sp>
    </p:spTree>
    <p:extLst>
      <p:ext uri="{BB962C8B-B14F-4D97-AF65-F5344CB8AC3E}">
        <p14:creationId xmlns="" xmlns:p14="http://schemas.microsoft.com/office/powerpoint/2010/main" val="2986669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79517" y="70452"/>
            <a:ext cx="1134747" cy="694966"/>
          </a:xfrm>
          <a:prstGeom prst="rect">
            <a:avLst/>
          </a:prstGeom>
        </p:spPr>
      </p:pic>
      <p:sp>
        <p:nvSpPr>
          <p:cNvPr id="5" name="矩形 4"/>
          <p:cNvSpPr/>
          <p:nvPr/>
        </p:nvSpPr>
        <p:spPr>
          <a:xfrm>
            <a:off x="1378481" y="51470"/>
            <a:ext cx="3935693"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四、净化阵地抓教育</a:t>
            </a:r>
            <a:endParaRPr lang="zh-CN"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79" name="矩形 78"/>
          <p:cNvSpPr/>
          <p:nvPr/>
        </p:nvSpPr>
        <p:spPr>
          <a:xfrm>
            <a:off x="642910" y="1285866"/>
            <a:ext cx="4248472" cy="2846933"/>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50000"/>
              </a:lnSpc>
            </a:pPr>
            <a:r>
              <a:rPr lang="zh-CN" alt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举措一：课堂教学管理  </a:t>
            </a:r>
            <a:endParaRPr lang="en-US" altLang="zh-CN"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endParaRPr>
          </a:p>
          <a:p>
            <a:pPr>
              <a:lnSpc>
                <a:spcPct val="150000"/>
              </a:lnSpc>
            </a:pPr>
            <a:endParaRPr lang="en-US" altLang="zh-CN"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endParaRPr>
          </a:p>
          <a:p>
            <a:pPr>
              <a:lnSpc>
                <a:spcPct val="200000"/>
              </a:lnSpc>
            </a:pPr>
            <a:r>
              <a:rPr lang="en-US" altLang="zh-CN"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      </a:t>
            </a:r>
            <a:r>
              <a:rPr lang="zh-CN" altLang="en-US"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自建和引进相结合，一年内更新所有思政网络课程，促进十九大精神和习近平新时代中国特色社会主义思想融入教学全过程。提高网络思政课程的时效性和针对性。</a:t>
            </a:r>
            <a:endParaRPr lang="zh-CN" alt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endParaRPr>
          </a:p>
        </p:txBody>
      </p:sp>
      <p:pic>
        <p:nvPicPr>
          <p:cNvPr id="1026" name="Picture 2"/>
          <p:cNvPicPr>
            <a:picLocks noChangeAspect="1" noChangeArrowheads="1"/>
          </p:cNvPicPr>
          <p:nvPr/>
        </p:nvPicPr>
        <p:blipFill>
          <a:blip r:embed="rId4" cstate="print"/>
          <a:srcRect/>
          <a:stretch>
            <a:fillRect/>
          </a:stretch>
        </p:blipFill>
        <p:spPr bwMode="auto">
          <a:xfrm>
            <a:off x="5286380" y="3071816"/>
            <a:ext cx="3429024" cy="1833741"/>
          </a:xfrm>
          <a:prstGeom prst="rect">
            <a:avLst/>
          </a:prstGeom>
          <a:noFill/>
          <a:ln w="9525">
            <a:noFill/>
            <a:miter lim="800000"/>
            <a:headEnd/>
            <a:tailEnd/>
          </a:ln>
          <a:effectLst/>
        </p:spPr>
      </p:pic>
      <p:pic>
        <p:nvPicPr>
          <p:cNvPr id="1027" name="Picture 3" descr="C:\Users\sniper\AppData\Roaming\Tencent\Users\39036753\QQ\WinTemp\RichOle\A{}$_M~17[VGH}{HUBUU}IB.png"/>
          <p:cNvPicPr>
            <a:picLocks noChangeAspect="1" noChangeArrowheads="1"/>
          </p:cNvPicPr>
          <p:nvPr/>
        </p:nvPicPr>
        <p:blipFill>
          <a:blip r:embed="rId5"/>
          <a:srcRect/>
          <a:stretch>
            <a:fillRect/>
          </a:stretch>
        </p:blipFill>
        <p:spPr bwMode="auto">
          <a:xfrm>
            <a:off x="5286380" y="738569"/>
            <a:ext cx="3429024" cy="2267087"/>
          </a:xfrm>
          <a:prstGeom prst="rect">
            <a:avLst/>
          </a:prstGeom>
          <a:noFill/>
        </p:spPr>
      </p:pic>
    </p:spTree>
    <p:extLst>
      <p:ext uri="{BB962C8B-B14F-4D97-AF65-F5344CB8AC3E}">
        <p14:creationId xmlns="" xmlns:p14="http://schemas.microsoft.com/office/powerpoint/2010/main" val="29866697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idx="1"/>
          </p:nvPr>
        </p:nvSpPr>
        <p:spPr>
          <a:xfrm>
            <a:off x="428596" y="785800"/>
            <a:ext cx="3563935" cy="397031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举措二：校园文化建设  </a:t>
            </a:r>
            <a:endParaRPr lang="en-US" altLang="zh-CN"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endParaRPr>
          </a:p>
          <a:p>
            <a:endParaRPr lang="en-US" altLang="zh-CN"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endParaRPr>
          </a:p>
          <a:p>
            <a:pPr>
              <a:lnSpc>
                <a:spcPct val="200000"/>
              </a:lnSpc>
            </a:pPr>
            <a:r>
              <a:rPr lang="en-US" altLang="zh-CN"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       </a:t>
            </a:r>
            <a:r>
              <a:rPr lang="zh-CN" altLang="zh-CN"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学院通过新生入学教育、优秀</a:t>
            </a:r>
            <a:endParaRPr lang="en-US" altLang="zh-CN"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endParaRPr>
          </a:p>
          <a:p>
            <a:pPr>
              <a:lnSpc>
                <a:spcPct val="200000"/>
              </a:lnSpc>
            </a:pPr>
            <a:r>
              <a:rPr lang="zh-CN" altLang="zh-CN"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校友事迹征集、学习中心及学生评优</a:t>
            </a:r>
            <a:endParaRPr lang="en-US" altLang="zh-CN"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endParaRPr>
          </a:p>
          <a:p>
            <a:pPr>
              <a:lnSpc>
                <a:spcPct val="200000"/>
              </a:lnSpc>
            </a:pPr>
            <a:r>
              <a:rPr lang="zh-CN" altLang="zh-CN"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表彰、学习中心工作会议</a:t>
            </a:r>
            <a:r>
              <a:rPr lang="zh-CN" altLang="en-US"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、班主任和辅导教师培训会</a:t>
            </a:r>
            <a:r>
              <a:rPr lang="zh-CN" altLang="zh-CN"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等活动的开展，宣传党的主张、选树先进典型、凝聚发展</a:t>
            </a:r>
            <a:r>
              <a:rPr lang="zh-CN" altLang="en-US"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共识</a:t>
            </a:r>
            <a:r>
              <a:rPr lang="zh-CN" altLang="zh-CN"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a:t>
            </a:r>
            <a:endParaRPr lang="zh-CN" alt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endParaRPr>
          </a:p>
        </p:txBody>
      </p:sp>
      <p:sp>
        <p:nvSpPr>
          <p:cNvPr id="5" name="矩形 4"/>
          <p:cNvSpPr/>
          <p:nvPr/>
        </p:nvSpPr>
        <p:spPr>
          <a:xfrm>
            <a:off x="1378481" y="51470"/>
            <a:ext cx="3935693"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四、净化阵地抓教育</a:t>
            </a:r>
            <a:endParaRPr lang="zh-CN"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pic>
        <p:nvPicPr>
          <p:cNvPr id="7169" name="Picture 1" descr="C:\Users\sniper\AppData\Roaming\Tencent\Users\39036753\QQ\WinTemp\RichOle\`57J{ZNL8J~HQPK88ZI[Q_Y.png"/>
          <p:cNvPicPr>
            <a:picLocks noChangeAspect="1" noChangeArrowheads="1"/>
          </p:cNvPicPr>
          <p:nvPr/>
        </p:nvPicPr>
        <p:blipFill>
          <a:blip r:embed="rId2" cstate="print"/>
          <a:srcRect/>
          <a:stretch>
            <a:fillRect/>
          </a:stretch>
        </p:blipFill>
        <p:spPr bwMode="auto">
          <a:xfrm>
            <a:off x="4071934" y="928676"/>
            <a:ext cx="2500330" cy="1714512"/>
          </a:xfrm>
          <a:prstGeom prst="rect">
            <a:avLst/>
          </a:prstGeom>
          <a:noFill/>
        </p:spPr>
      </p:pic>
      <p:pic>
        <p:nvPicPr>
          <p:cNvPr id="7170" name="Picture 2" descr="C:\Users\sniper\AppData\Roaming\Tencent\Users\39036753\QQ\WinTemp\RichOle\WI5}ZGLMW@DCVQ9HWTO]W0Y.png"/>
          <p:cNvPicPr>
            <a:picLocks noChangeAspect="1" noChangeArrowheads="1"/>
          </p:cNvPicPr>
          <p:nvPr/>
        </p:nvPicPr>
        <p:blipFill>
          <a:blip r:embed="rId3" cstate="print"/>
          <a:srcRect/>
          <a:stretch>
            <a:fillRect/>
          </a:stretch>
        </p:blipFill>
        <p:spPr bwMode="auto">
          <a:xfrm>
            <a:off x="4071934" y="2928940"/>
            <a:ext cx="2500330" cy="1602608"/>
          </a:xfrm>
          <a:prstGeom prst="rect">
            <a:avLst/>
          </a:prstGeom>
          <a:noFill/>
        </p:spPr>
      </p:pic>
      <p:pic>
        <p:nvPicPr>
          <p:cNvPr id="7171" name="Picture 3" descr="C:\Users\sniper\Documents\Tencent Files\39036753\Image\C2C\A`SHLP{8N0O}DJZB25{H~LK.jpg"/>
          <p:cNvPicPr>
            <a:picLocks noChangeAspect="1" noChangeArrowheads="1"/>
          </p:cNvPicPr>
          <p:nvPr/>
        </p:nvPicPr>
        <p:blipFill>
          <a:blip r:embed="rId4"/>
          <a:srcRect/>
          <a:stretch>
            <a:fillRect/>
          </a:stretch>
        </p:blipFill>
        <p:spPr bwMode="auto">
          <a:xfrm>
            <a:off x="6713835" y="2928940"/>
            <a:ext cx="2430165" cy="1628772"/>
          </a:xfrm>
          <a:prstGeom prst="rect">
            <a:avLst/>
          </a:prstGeom>
          <a:noFill/>
        </p:spPr>
      </p:pic>
      <p:pic>
        <p:nvPicPr>
          <p:cNvPr id="7172" name="Picture 4"/>
          <p:cNvPicPr>
            <a:picLocks noChangeAspect="1" noChangeArrowheads="1"/>
          </p:cNvPicPr>
          <p:nvPr/>
        </p:nvPicPr>
        <p:blipFill>
          <a:blip r:embed="rId5" cstate="print"/>
          <a:srcRect/>
          <a:stretch>
            <a:fillRect/>
          </a:stretch>
        </p:blipFill>
        <p:spPr bwMode="auto">
          <a:xfrm>
            <a:off x="6715108" y="928676"/>
            <a:ext cx="2428892" cy="17145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71802" y="1714494"/>
            <a:ext cx="4357718" cy="64294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zh-CN" sz="18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rPr>
              <a:t>“</a:t>
            </a:r>
            <a:r>
              <a:rPr lang="en-US" altLang="zh-CN" sz="18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rPr>
              <a:t>2017</a:t>
            </a:r>
            <a:r>
              <a:rPr lang="zh-CN" altLang="zh-CN" sz="18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rPr>
              <a:t>年度综合实力网络教育学院”</a:t>
            </a:r>
            <a:endParaRPr lang="zh-CN" altLang="en-US" sz="18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ndParaRPr>
          </a:p>
        </p:txBody>
      </p:sp>
      <p:pic>
        <p:nvPicPr>
          <p:cNvPr id="7170" name="Picture 2" descr="C:\Users\Compaq\Desktop\20171124_10000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43240" y="2714626"/>
            <a:ext cx="2985925" cy="1928827"/>
          </a:xfrm>
          <a:prstGeom prst="rect">
            <a:avLst/>
          </a:prstGeom>
          <a:noFill/>
          <a:extLst>
            <a:ext uri="{909E8E84-426E-40DD-AFC4-6F175D3DCCD1}">
              <a14:hiddenFill xmlns="" xmlns:a14="http://schemas.microsoft.com/office/drawing/2010/main">
                <a:solidFill>
                  <a:srgbClr val="FFFFFF"/>
                </a:solidFill>
              </a14:hiddenFill>
            </a:ext>
          </a:extLst>
        </p:spPr>
      </p:pic>
      <p:pic>
        <p:nvPicPr>
          <p:cNvPr id="7171" name="Picture 3" descr="C:\Users\Compaq\Desktop\mmexport151183815340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6200000">
            <a:off x="6656177" y="2487839"/>
            <a:ext cx="1975285" cy="300036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矩形 3"/>
          <p:cNvSpPr/>
          <p:nvPr/>
        </p:nvSpPr>
        <p:spPr>
          <a:xfrm>
            <a:off x="5214942" y="2285998"/>
            <a:ext cx="4091185" cy="369332"/>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zh-CN"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   </a:t>
            </a:r>
            <a:r>
              <a:rPr lang="zh-CN" altLang="zh-CN"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a:t>
            </a:r>
            <a:r>
              <a:rPr lang="en-US" altLang="zh-CN"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2017</a:t>
            </a:r>
            <a:r>
              <a:rPr lang="zh-CN" altLang="zh-CN"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中国最具社会影响力院校”</a:t>
            </a:r>
            <a:endParaRPr lang="zh-CN" alt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endParaRPr>
          </a:p>
        </p:txBody>
      </p:sp>
      <p:sp>
        <p:nvSpPr>
          <p:cNvPr id="9" name="矩形 8"/>
          <p:cNvSpPr/>
          <p:nvPr/>
        </p:nvSpPr>
        <p:spPr>
          <a:xfrm>
            <a:off x="1357290" y="51470"/>
            <a:ext cx="2685351"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五、取得成绩</a:t>
            </a:r>
            <a:endParaRPr lang="zh-CN"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10" name="矩形 9"/>
          <p:cNvSpPr/>
          <p:nvPr/>
        </p:nvSpPr>
        <p:spPr>
          <a:xfrm>
            <a:off x="0" y="1000114"/>
            <a:ext cx="5063061" cy="369332"/>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zh-CN"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a:t>
            </a:r>
            <a:r>
              <a:rPr lang="en-US" altLang="zh-CN"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2017</a:t>
            </a:r>
            <a:r>
              <a:rPr lang="zh-CN" altLang="zh-CN"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中国</a:t>
            </a:r>
            <a:r>
              <a:rPr lang="zh-CN" alt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高校远程与继续教育优秀案例库</a:t>
            </a:r>
            <a:r>
              <a:rPr lang="zh-CN" altLang="zh-CN"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a:t>
            </a:r>
            <a:endParaRPr lang="zh-CN" alt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endParaRPr>
          </a:p>
        </p:txBody>
      </p:sp>
      <p:pic>
        <p:nvPicPr>
          <p:cNvPr id="5121" name="Picture 1" descr="C:\Users\sniper\Documents\Tencent Files\56918839\Image\C2C\2D5564934FEBFD1D960A0AA4E3E1E5D2.png"/>
          <p:cNvPicPr>
            <a:picLocks noChangeAspect="1" noChangeArrowheads="1"/>
          </p:cNvPicPr>
          <p:nvPr/>
        </p:nvPicPr>
        <p:blipFill>
          <a:blip r:embed="rId4"/>
          <a:srcRect/>
          <a:stretch>
            <a:fillRect/>
          </a:stretch>
        </p:blipFill>
        <p:spPr bwMode="auto">
          <a:xfrm rot="5400000">
            <a:off x="513460" y="986720"/>
            <a:ext cx="2143140" cy="3170060"/>
          </a:xfrm>
          <a:prstGeom prst="rect">
            <a:avLst/>
          </a:prstGeom>
          <a:noFill/>
        </p:spPr>
      </p:pic>
    </p:spTree>
    <p:extLst>
      <p:ext uri="{BB962C8B-B14F-4D97-AF65-F5344CB8AC3E}">
        <p14:creationId xmlns="" xmlns:p14="http://schemas.microsoft.com/office/powerpoint/2010/main" val="10111630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71538" y="1513100"/>
            <a:ext cx="6572296" cy="19389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习近平总书记指出：</a:t>
            </a:r>
            <a:endParaRPr lang="en-US" altLang="zh-CN"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endParaRPr>
          </a:p>
          <a:p>
            <a:endParaRPr lang="en-US" altLang="zh-CN"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endParaRPr>
          </a:p>
          <a:p>
            <a:r>
              <a:rPr lang="zh-CN" alt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          </a:t>
            </a:r>
            <a:endParaRPr lang="en-US" altLang="zh-CN"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endParaRPr>
          </a:p>
          <a:p>
            <a:r>
              <a:rPr lang="en-US" altLang="zh-CN"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        </a:t>
            </a:r>
            <a:r>
              <a:rPr lang="zh-CN" alt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推进全面从严治党，必须做好抓基层、打基础的</a:t>
            </a:r>
            <a:endParaRPr lang="en-US" altLang="zh-CN"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endParaRPr>
          </a:p>
          <a:p>
            <a:endParaRPr lang="en-US" altLang="zh-CN"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endParaRPr>
          </a:p>
          <a:p>
            <a:r>
              <a:rPr lang="zh-CN" alt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工作，使每个基层党组织都成为坚强战斗堡垒！</a:t>
            </a:r>
            <a:endParaRPr lang="zh-CN" alt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endParaRPr>
          </a:p>
        </p:txBody>
      </p:sp>
    </p:spTree>
    <p:extLst>
      <p:ext uri="{BB962C8B-B14F-4D97-AF65-F5344CB8AC3E}">
        <p14:creationId xmlns="" xmlns:p14="http://schemas.microsoft.com/office/powerpoint/2010/main" val="22547021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357422" y="1214428"/>
            <a:ext cx="4801315" cy="197406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200000"/>
              </a:lnSpc>
            </a:pPr>
            <a:r>
              <a:rPr lang="zh-CN" altLang="en-US" sz="7200" dirty="0" smtClean="0">
                <a:ln w="11430"/>
                <a:gradFill>
                  <a:gsLst>
                    <a:gs pos="25000">
                      <a:srgbClr val="FF0000"/>
                    </a:gs>
                    <a:gs pos="100000">
                      <a:srgbClr val="FF0000"/>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感谢聆听</a:t>
            </a:r>
            <a:r>
              <a:rPr lang="zh-CN" altLang="en-US" sz="7200" dirty="0" smtClean="0">
                <a:ln w="11430"/>
                <a:gradFill>
                  <a:gsLst>
                    <a:gs pos="25000">
                      <a:srgbClr val="FF0000"/>
                    </a:gs>
                    <a:gs pos="100000">
                      <a:srgbClr val="FF0000"/>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altLang="zh-CN" sz="7200" dirty="0" smtClean="0">
              <a:ln w="11430"/>
              <a:gradFill>
                <a:gsLst>
                  <a:gs pos="25000">
                    <a:srgbClr val="FF0000"/>
                  </a:gs>
                  <a:gs pos="100000">
                    <a:srgbClr val="FF0000"/>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 xmlns:p14="http://schemas.microsoft.com/office/powerpoint/2010/main" val="2254702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3"/>
          <p:cNvSpPr>
            <a:spLocks noChangeArrowheads="1"/>
          </p:cNvSpPr>
          <p:nvPr/>
        </p:nvSpPr>
        <p:spPr bwMode="gray">
          <a:xfrm flipV="1">
            <a:off x="1022355" y="4057652"/>
            <a:ext cx="7089775" cy="30241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647 w 21600"/>
              <a:gd name="T13" fmla="*/ 3647 h 21600"/>
              <a:gd name="T14" fmla="*/ 17953 w 21600"/>
              <a:gd name="T15" fmla="*/ 17953 h 21600"/>
            </a:gdLst>
            <a:ahLst/>
            <a:cxnLst>
              <a:cxn ang="T8">
                <a:pos x="T0" y="T1"/>
              </a:cxn>
              <a:cxn ang="T9">
                <a:pos x="T2" y="T3"/>
              </a:cxn>
              <a:cxn ang="T10">
                <a:pos x="T4" y="T5"/>
              </a:cxn>
              <a:cxn ang="T11">
                <a:pos x="T6" y="T7"/>
              </a:cxn>
            </a:cxnLst>
            <a:rect l="T12" t="T13" r="T14" b="T15"/>
            <a:pathLst>
              <a:path w="21600" h="21600">
                <a:moveTo>
                  <a:pt x="0" y="0"/>
                </a:moveTo>
                <a:lnTo>
                  <a:pt x="3694" y="21600"/>
                </a:lnTo>
                <a:lnTo>
                  <a:pt x="17906" y="21600"/>
                </a:lnTo>
                <a:lnTo>
                  <a:pt x="21600" y="0"/>
                </a:lnTo>
                <a:lnTo>
                  <a:pt x="0" y="0"/>
                </a:lnTo>
                <a:close/>
              </a:path>
            </a:pathLst>
          </a:custGeom>
          <a:gradFill rotWithShape="1">
            <a:gsLst>
              <a:gs pos="0">
                <a:srgbClr val="FFFFFF"/>
              </a:gs>
              <a:gs pos="100000">
                <a:srgbClr val="5F5F5F">
                  <a:alpha val="0"/>
                </a:srgbClr>
              </a:gs>
            </a:gsLst>
            <a:lin ang="5400000" scaled="1"/>
          </a:gradFill>
          <a:ln w="9525">
            <a:noFill/>
            <a:miter lim="800000"/>
            <a:headEnd/>
            <a:tailEnd/>
          </a:ln>
        </p:spPr>
        <p:txBody>
          <a:bodyPr wrap="none" anchor="ctr"/>
          <a:lstStyle/>
          <a:p>
            <a:endParaRPr lang="zh-CN" altLang="en-US"/>
          </a:p>
        </p:txBody>
      </p:sp>
      <p:sp>
        <p:nvSpPr>
          <p:cNvPr id="9219" name="矩形 20"/>
          <p:cNvSpPr>
            <a:spLocks noChangeArrowheads="1"/>
          </p:cNvSpPr>
          <p:nvPr/>
        </p:nvSpPr>
        <p:spPr bwMode="auto">
          <a:xfrm>
            <a:off x="3143240" y="0"/>
            <a:ext cx="5000654" cy="4724370"/>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ea"/>
              <a:ea typeface="+mn-ea"/>
            </a:endParaRPr>
          </a:p>
          <a:p>
            <a:pPr>
              <a:lnSpc>
                <a:spcPct val="200000"/>
              </a:lnSpc>
            </a:pPr>
            <a:r>
              <a:rPr lang="zh-CN" altLang="en-US"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      意识形态工作是党的一项极端重要的工作。</a:t>
            </a:r>
          </a:p>
          <a:p>
            <a:pPr>
              <a:lnSpc>
                <a:spcPct val="200000"/>
              </a:lnSpc>
            </a:pPr>
            <a:r>
              <a:rPr lang="zh-CN" altLang="en-US"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      网络空间是亿万民众共同的精神家园。网络空间天朗气清、生态良好，符合人民利益。网络空间乌烟瘴气、生态恶化，不符合人民利益。</a:t>
            </a:r>
            <a:endParaRPr lang="en-US" altLang="zh-CN"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endParaRPr>
          </a:p>
          <a:p>
            <a:pPr>
              <a:lnSpc>
                <a:spcPct val="200000"/>
              </a:lnSpc>
            </a:pPr>
            <a:r>
              <a:rPr lang="zh-CN" altLang="en-US"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      基层党组织建设成为宣传党的主张、贯彻党的决定、领导基层治理、团结动员群众、推动改革发展的坚强战斗堡垒。</a:t>
            </a:r>
          </a:p>
          <a:p>
            <a:pPr>
              <a:lnSpc>
                <a:spcPct val="200000"/>
              </a:lnSpc>
            </a:pPr>
            <a:r>
              <a:rPr lang="en-US" altLang="zh-CN"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                             </a:t>
            </a:r>
            <a:r>
              <a:rPr lang="zh-CN" altLang="en-US"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习近平</a:t>
            </a:r>
            <a:r>
              <a:rPr lang="zh-CN" alt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总书记的重要</a:t>
            </a:r>
            <a:r>
              <a:rPr lang="zh-CN" altLang="en-US"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论述</a:t>
            </a:r>
            <a:endParaRPr lang="zh-CN" alt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endParaRPr>
          </a:p>
          <a:p>
            <a:pPr>
              <a:lnSpc>
                <a:spcPct val="150000"/>
              </a:lnSpc>
            </a:pPr>
            <a:endParaRPr lang="zh-CN" alt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9220" name="Picture 2" descr="C:\Users\PC\Desktop\zqq\201514_0000_----------3.png"/>
          <p:cNvPicPr>
            <a:picLocks noChangeAspect="1"/>
          </p:cNvPicPr>
          <p:nvPr/>
        </p:nvPicPr>
        <p:blipFill>
          <a:blip r:embed="rId2" cstate="print"/>
          <a:srcRect/>
          <a:stretch>
            <a:fillRect/>
          </a:stretch>
        </p:blipFill>
        <p:spPr bwMode="auto">
          <a:xfrm>
            <a:off x="357158" y="714362"/>
            <a:ext cx="2895185" cy="2857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79517" y="70452"/>
            <a:ext cx="1134747" cy="694966"/>
          </a:xfrm>
          <a:prstGeom prst="rect">
            <a:avLst/>
          </a:prstGeom>
        </p:spPr>
      </p:pic>
      <p:sp>
        <p:nvSpPr>
          <p:cNvPr id="5" name="矩形 4"/>
          <p:cNvSpPr/>
          <p:nvPr/>
        </p:nvSpPr>
        <p:spPr>
          <a:xfrm>
            <a:off x="1378476" y="51470"/>
            <a:ext cx="2685351"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学院基本情况</a:t>
            </a:r>
            <a:endParaRPr lang="zh-CN"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6" name="内容占位符 5"/>
          <p:cNvSpPr>
            <a:spLocks noGrp="1"/>
          </p:cNvSpPr>
          <p:nvPr>
            <p:ph idx="1"/>
          </p:nvPr>
        </p:nvSpPr>
        <p:spPr>
          <a:xfrm>
            <a:off x="428596" y="857240"/>
            <a:ext cx="8429684" cy="3411165"/>
          </a:xfrm>
        </p:spPr>
        <p:txBody>
          <a:bodyPr/>
          <a:lstStyle/>
          <a:p>
            <a:pPr>
              <a:buNone/>
            </a:pPr>
            <a:r>
              <a:rPr lang="zh-CN" altLang="en-US" dirty="0" smtClean="0">
                <a:solidFill>
                  <a:srgbClr val="C00000"/>
                </a:solidFill>
                <a:latin typeface="+mn-ea"/>
              </a:rPr>
              <a:t>   </a:t>
            </a:r>
            <a:endParaRPr lang="en-US" altLang="zh-CN" dirty="0" smtClean="0">
              <a:solidFill>
                <a:srgbClr val="C00000"/>
              </a:solidFill>
              <a:latin typeface="+mn-ea"/>
            </a:endParaRPr>
          </a:p>
          <a:p>
            <a:pPr>
              <a:buNone/>
            </a:pPr>
            <a:r>
              <a:rPr lang="zh-CN" altLang="en-US" sz="2800" b="1" dirty="0" smtClean="0">
                <a:ln w="12700">
                  <a:solidFill>
                    <a:schemeClr val="tx2">
                      <a:satMod val="155000"/>
                    </a:schemeClr>
                  </a:solidFill>
                  <a:prstDash val="solid"/>
                </a:ln>
                <a:solidFill>
                  <a:srgbClr val="C00000"/>
                </a:solidFill>
                <a:effectLst>
                  <a:outerShdw blurRad="60007" dist="200025" dir="15000000" sy="30000" kx="-1800000" algn="bl" rotWithShape="0">
                    <a:prstClr val="black">
                      <a:alpha val="32000"/>
                    </a:prstClr>
                  </a:outerShdw>
                </a:effectLst>
                <a:latin typeface="+mn-ea"/>
              </a:rPr>
              <a:t>    学院党总支下设三个教师党支部，有教师党员</a:t>
            </a:r>
            <a:endParaRPr lang="en-US" altLang="zh-CN" sz="2800" b="1" dirty="0" smtClean="0">
              <a:ln w="12700">
                <a:solidFill>
                  <a:schemeClr val="tx2">
                    <a:satMod val="155000"/>
                  </a:schemeClr>
                </a:solidFill>
                <a:prstDash val="solid"/>
              </a:ln>
              <a:solidFill>
                <a:srgbClr val="C00000"/>
              </a:solidFill>
              <a:effectLst>
                <a:outerShdw blurRad="60007" dist="200025" dir="15000000" sy="30000" kx="-1800000" algn="bl" rotWithShape="0">
                  <a:prstClr val="black">
                    <a:alpha val="32000"/>
                  </a:prstClr>
                </a:outerShdw>
              </a:effectLst>
              <a:latin typeface="+mn-ea"/>
            </a:endParaRPr>
          </a:p>
          <a:p>
            <a:pPr>
              <a:buNone/>
            </a:pPr>
            <a:r>
              <a:rPr lang="en-US" sz="2800" b="1" dirty="0" smtClean="0">
                <a:ln w="12700">
                  <a:solidFill>
                    <a:schemeClr val="tx2">
                      <a:satMod val="155000"/>
                    </a:schemeClr>
                  </a:solidFill>
                  <a:prstDash val="solid"/>
                </a:ln>
                <a:solidFill>
                  <a:srgbClr val="C00000"/>
                </a:solidFill>
                <a:effectLst>
                  <a:outerShdw blurRad="60007" dist="200025" dir="15000000" sy="30000" kx="-1800000" algn="bl" rotWithShape="0">
                    <a:prstClr val="black">
                      <a:alpha val="32000"/>
                    </a:prstClr>
                  </a:outerShdw>
                </a:effectLst>
                <a:latin typeface="+mn-ea"/>
              </a:rPr>
              <a:t>25</a:t>
            </a:r>
            <a:r>
              <a:rPr lang="zh-CN" altLang="en-US" sz="2800" b="1" dirty="0" smtClean="0">
                <a:ln w="12700">
                  <a:solidFill>
                    <a:schemeClr val="tx2">
                      <a:satMod val="155000"/>
                    </a:schemeClr>
                  </a:solidFill>
                  <a:prstDash val="solid"/>
                </a:ln>
                <a:solidFill>
                  <a:srgbClr val="C00000"/>
                </a:solidFill>
                <a:effectLst>
                  <a:outerShdw blurRad="60007" dist="200025" dir="15000000" sy="30000" kx="-1800000" algn="bl" rotWithShape="0">
                    <a:prstClr val="black">
                      <a:alpha val="32000"/>
                    </a:prstClr>
                  </a:outerShdw>
                </a:effectLst>
                <a:latin typeface="+mn-ea"/>
              </a:rPr>
              <a:t>人，占在编教职工总人数的</a:t>
            </a:r>
            <a:r>
              <a:rPr lang="en-US" sz="2800" b="1" dirty="0" smtClean="0">
                <a:ln w="12700">
                  <a:solidFill>
                    <a:schemeClr val="tx2">
                      <a:satMod val="155000"/>
                    </a:schemeClr>
                  </a:solidFill>
                  <a:prstDash val="solid"/>
                </a:ln>
                <a:solidFill>
                  <a:srgbClr val="C00000"/>
                </a:solidFill>
                <a:effectLst>
                  <a:outerShdw blurRad="60007" dist="200025" dir="15000000" sy="30000" kx="-1800000" algn="bl" rotWithShape="0">
                    <a:prstClr val="black">
                      <a:alpha val="32000"/>
                    </a:prstClr>
                  </a:outerShdw>
                </a:effectLst>
                <a:latin typeface="+mn-ea"/>
              </a:rPr>
              <a:t>74.2%</a:t>
            </a:r>
            <a:r>
              <a:rPr lang="zh-CN" altLang="en-US" sz="2800" b="1" dirty="0" smtClean="0">
                <a:ln w="12700">
                  <a:solidFill>
                    <a:schemeClr val="tx2">
                      <a:satMod val="155000"/>
                    </a:schemeClr>
                  </a:solidFill>
                  <a:prstDash val="solid"/>
                </a:ln>
                <a:solidFill>
                  <a:srgbClr val="C00000"/>
                </a:solidFill>
                <a:effectLst>
                  <a:outerShdw blurRad="60007" dist="200025" dir="15000000" sy="30000" kx="-1800000" algn="bl" rotWithShape="0">
                    <a:prstClr val="black">
                      <a:alpha val="32000"/>
                    </a:prstClr>
                  </a:outerShdw>
                </a:effectLst>
                <a:latin typeface="+mn-ea"/>
              </a:rPr>
              <a:t>。</a:t>
            </a:r>
            <a:endParaRPr lang="en-US" altLang="zh-CN" sz="2800" b="1" dirty="0" smtClean="0">
              <a:ln w="12700">
                <a:solidFill>
                  <a:schemeClr val="tx2">
                    <a:satMod val="155000"/>
                  </a:schemeClr>
                </a:solidFill>
                <a:prstDash val="solid"/>
              </a:ln>
              <a:solidFill>
                <a:srgbClr val="C00000"/>
              </a:solidFill>
              <a:effectLst>
                <a:outerShdw blurRad="60007" dist="200025" dir="15000000" sy="30000" kx="-1800000" algn="bl" rotWithShape="0">
                  <a:prstClr val="black">
                    <a:alpha val="32000"/>
                  </a:prstClr>
                </a:outerShdw>
              </a:effectLst>
              <a:latin typeface="+mn-ea"/>
            </a:endParaRPr>
          </a:p>
          <a:p>
            <a:pPr>
              <a:buNone/>
            </a:pPr>
            <a:r>
              <a:rPr lang="en-US" altLang="zh-CN" sz="2800" b="1" dirty="0" smtClean="0">
                <a:ln w="12700">
                  <a:solidFill>
                    <a:schemeClr val="tx2">
                      <a:satMod val="155000"/>
                    </a:schemeClr>
                  </a:solidFill>
                  <a:prstDash val="solid"/>
                </a:ln>
                <a:solidFill>
                  <a:srgbClr val="C00000"/>
                </a:solidFill>
                <a:effectLst>
                  <a:outerShdw blurRad="60007" dist="200025" dir="15000000" sy="30000" kx="-1800000" algn="bl" rotWithShape="0">
                    <a:prstClr val="black">
                      <a:alpha val="32000"/>
                    </a:prstClr>
                  </a:outerShdw>
                </a:effectLst>
                <a:latin typeface="+mn-ea"/>
              </a:rPr>
              <a:t>    </a:t>
            </a:r>
            <a:r>
              <a:rPr lang="zh-CN" altLang="en-US" sz="2800" b="1" dirty="0" smtClean="0">
                <a:ln w="12700">
                  <a:solidFill>
                    <a:schemeClr val="tx2">
                      <a:satMod val="155000"/>
                    </a:schemeClr>
                  </a:solidFill>
                  <a:prstDash val="solid"/>
                </a:ln>
                <a:solidFill>
                  <a:srgbClr val="C00000"/>
                </a:solidFill>
                <a:effectLst>
                  <a:outerShdw blurRad="60007" dist="200025" dir="15000000" sy="30000" kx="-1800000" algn="bl" rotWithShape="0">
                    <a:prstClr val="black">
                      <a:alpha val="32000"/>
                    </a:prstClr>
                  </a:outerShdw>
                </a:effectLst>
                <a:latin typeface="+mn-ea"/>
              </a:rPr>
              <a:t>学院现有各类在籍继续教育学生</a:t>
            </a:r>
            <a:r>
              <a:rPr lang="en-US" sz="2800" b="1" dirty="0" smtClean="0">
                <a:ln w="12700">
                  <a:solidFill>
                    <a:schemeClr val="tx2">
                      <a:satMod val="155000"/>
                    </a:schemeClr>
                  </a:solidFill>
                  <a:prstDash val="solid"/>
                </a:ln>
                <a:solidFill>
                  <a:srgbClr val="C00000"/>
                </a:solidFill>
                <a:effectLst>
                  <a:outerShdw blurRad="60007" dist="200025" dir="15000000" sy="30000" kx="-1800000" algn="bl" rotWithShape="0">
                    <a:prstClr val="black">
                      <a:alpha val="32000"/>
                    </a:prstClr>
                  </a:outerShdw>
                </a:effectLst>
                <a:latin typeface="+mn-ea"/>
              </a:rPr>
              <a:t>10</a:t>
            </a:r>
            <a:r>
              <a:rPr lang="zh-CN" altLang="en-US" sz="2800" b="1" dirty="0" smtClean="0">
                <a:ln w="12700">
                  <a:solidFill>
                    <a:schemeClr val="tx2">
                      <a:satMod val="155000"/>
                    </a:schemeClr>
                  </a:solidFill>
                  <a:prstDash val="solid"/>
                </a:ln>
                <a:solidFill>
                  <a:srgbClr val="C00000"/>
                </a:solidFill>
                <a:effectLst>
                  <a:outerShdw blurRad="60007" dist="200025" dir="15000000" sy="30000" kx="-1800000" algn="bl" rotWithShape="0">
                    <a:prstClr val="black">
                      <a:alpha val="32000"/>
                    </a:prstClr>
                  </a:outerShdw>
                </a:effectLst>
                <a:latin typeface="+mn-ea"/>
              </a:rPr>
              <a:t>万</a:t>
            </a:r>
            <a:r>
              <a:rPr lang="zh-CN" altLang="en-US" sz="2800" b="1" dirty="0" smtClean="0">
                <a:ln w="12700">
                  <a:solidFill>
                    <a:schemeClr val="tx2">
                      <a:satMod val="155000"/>
                    </a:schemeClr>
                  </a:solidFill>
                  <a:prstDash val="solid"/>
                </a:ln>
                <a:solidFill>
                  <a:srgbClr val="C00000"/>
                </a:solidFill>
                <a:effectLst>
                  <a:outerShdw blurRad="60007" dist="200025" dir="15000000" sy="30000" kx="-1800000" algn="bl" rotWithShape="0">
                    <a:prstClr val="black">
                      <a:alpha val="32000"/>
                    </a:prstClr>
                  </a:outerShdw>
                </a:effectLst>
                <a:latin typeface="+mn-ea"/>
              </a:rPr>
              <a:t>余人，分</a:t>
            </a:r>
            <a:endParaRPr lang="en-US" altLang="zh-CN" sz="2800" b="1" dirty="0" smtClean="0">
              <a:ln w="12700">
                <a:solidFill>
                  <a:schemeClr val="tx2">
                    <a:satMod val="155000"/>
                  </a:schemeClr>
                </a:solidFill>
                <a:prstDash val="solid"/>
              </a:ln>
              <a:solidFill>
                <a:srgbClr val="C00000"/>
              </a:solidFill>
              <a:effectLst>
                <a:outerShdw blurRad="60007" dist="200025" dir="15000000" sy="30000" kx="-1800000" algn="bl" rotWithShape="0">
                  <a:prstClr val="black">
                    <a:alpha val="32000"/>
                  </a:prstClr>
                </a:outerShdw>
              </a:effectLst>
              <a:latin typeface="+mn-ea"/>
            </a:endParaRPr>
          </a:p>
          <a:p>
            <a:pPr>
              <a:buNone/>
            </a:pPr>
            <a:r>
              <a:rPr lang="zh-CN" altLang="en-US" sz="2800" b="1" dirty="0" smtClean="0">
                <a:ln w="12700">
                  <a:solidFill>
                    <a:schemeClr val="tx2">
                      <a:satMod val="155000"/>
                    </a:schemeClr>
                  </a:solidFill>
                  <a:prstDash val="solid"/>
                </a:ln>
                <a:solidFill>
                  <a:srgbClr val="C00000"/>
                </a:solidFill>
                <a:effectLst>
                  <a:outerShdw blurRad="60007" dist="200025" dir="15000000" sy="30000" kx="-1800000" algn="bl" rotWithShape="0">
                    <a:prstClr val="black">
                      <a:alpha val="32000"/>
                    </a:prstClr>
                  </a:outerShdw>
                </a:effectLst>
                <a:latin typeface="+mn-ea"/>
              </a:rPr>
              <a:t>布在全国</a:t>
            </a:r>
            <a:r>
              <a:rPr lang="en-US" sz="2800" b="1" dirty="0" smtClean="0">
                <a:ln w="12700">
                  <a:solidFill>
                    <a:schemeClr val="tx2">
                      <a:satMod val="155000"/>
                    </a:schemeClr>
                  </a:solidFill>
                  <a:prstDash val="solid"/>
                </a:ln>
                <a:solidFill>
                  <a:srgbClr val="C00000"/>
                </a:solidFill>
                <a:effectLst>
                  <a:outerShdw blurRad="60007" dist="200025" dir="15000000" sy="30000" kx="-1800000" algn="bl" rotWithShape="0">
                    <a:prstClr val="black">
                      <a:alpha val="32000"/>
                    </a:prstClr>
                  </a:outerShdw>
                </a:effectLst>
                <a:latin typeface="+mn-ea"/>
              </a:rPr>
              <a:t>20</a:t>
            </a:r>
            <a:r>
              <a:rPr lang="zh-CN" altLang="en-US" sz="2800" b="1" dirty="0" smtClean="0">
                <a:ln w="12700">
                  <a:solidFill>
                    <a:schemeClr val="tx2">
                      <a:satMod val="155000"/>
                    </a:schemeClr>
                  </a:solidFill>
                  <a:prstDash val="solid"/>
                </a:ln>
                <a:solidFill>
                  <a:srgbClr val="C00000"/>
                </a:solidFill>
                <a:effectLst>
                  <a:outerShdw blurRad="60007" dist="200025" dir="15000000" sy="30000" kx="-1800000" algn="bl" rotWithShape="0">
                    <a:prstClr val="black">
                      <a:alpha val="32000"/>
                    </a:prstClr>
                  </a:outerShdw>
                </a:effectLst>
                <a:latin typeface="+mn-ea"/>
              </a:rPr>
              <a:t>个省（区）的</a:t>
            </a:r>
            <a:r>
              <a:rPr lang="en-US" sz="2800" b="1" dirty="0" smtClean="0">
                <a:ln w="12700">
                  <a:solidFill>
                    <a:schemeClr val="tx2">
                      <a:satMod val="155000"/>
                    </a:schemeClr>
                  </a:solidFill>
                  <a:prstDash val="solid"/>
                </a:ln>
                <a:solidFill>
                  <a:srgbClr val="C00000"/>
                </a:solidFill>
                <a:effectLst>
                  <a:outerShdw blurRad="60007" dist="200025" dir="15000000" sy="30000" kx="-1800000" algn="bl" rotWithShape="0">
                    <a:prstClr val="black">
                      <a:alpha val="32000"/>
                    </a:prstClr>
                  </a:outerShdw>
                </a:effectLst>
                <a:latin typeface="+mn-ea"/>
              </a:rPr>
              <a:t>122</a:t>
            </a:r>
            <a:r>
              <a:rPr lang="zh-CN" altLang="en-US" sz="2800" b="1" dirty="0" smtClean="0">
                <a:ln w="12700">
                  <a:solidFill>
                    <a:schemeClr val="tx2">
                      <a:satMod val="155000"/>
                    </a:schemeClr>
                  </a:solidFill>
                  <a:prstDash val="solid"/>
                </a:ln>
                <a:solidFill>
                  <a:srgbClr val="C00000"/>
                </a:solidFill>
                <a:effectLst>
                  <a:outerShdw blurRad="60007" dist="200025" dir="15000000" sy="30000" kx="-1800000" algn="bl" rotWithShape="0">
                    <a:prstClr val="black">
                      <a:alpha val="32000"/>
                    </a:prstClr>
                  </a:outerShdw>
                </a:effectLst>
                <a:latin typeface="+mn-ea"/>
              </a:rPr>
              <a:t>个校外学习中心（教学</a:t>
            </a:r>
            <a:endParaRPr lang="en-US" altLang="zh-CN" sz="2800" b="1" dirty="0" smtClean="0">
              <a:ln w="12700">
                <a:solidFill>
                  <a:schemeClr val="tx2">
                    <a:satMod val="155000"/>
                  </a:schemeClr>
                </a:solidFill>
                <a:prstDash val="solid"/>
              </a:ln>
              <a:solidFill>
                <a:srgbClr val="C00000"/>
              </a:solidFill>
              <a:effectLst>
                <a:outerShdw blurRad="60007" dist="200025" dir="15000000" sy="30000" kx="-1800000" algn="bl" rotWithShape="0">
                  <a:prstClr val="black">
                    <a:alpha val="32000"/>
                  </a:prstClr>
                </a:outerShdw>
              </a:effectLst>
              <a:latin typeface="+mn-ea"/>
            </a:endParaRPr>
          </a:p>
          <a:p>
            <a:pPr>
              <a:buNone/>
            </a:pPr>
            <a:r>
              <a:rPr lang="zh-CN" altLang="en-US" sz="2800" b="1" dirty="0" smtClean="0">
                <a:ln w="12700">
                  <a:solidFill>
                    <a:schemeClr val="tx2">
                      <a:satMod val="155000"/>
                    </a:schemeClr>
                  </a:solidFill>
                  <a:prstDash val="solid"/>
                </a:ln>
                <a:solidFill>
                  <a:srgbClr val="C00000"/>
                </a:solidFill>
                <a:effectLst>
                  <a:outerShdw blurRad="60007" dist="200025" dir="15000000" sy="30000" kx="-1800000" algn="bl" rotWithShape="0">
                    <a:prstClr val="black">
                      <a:alpha val="32000"/>
                    </a:prstClr>
                  </a:outerShdw>
                </a:effectLst>
                <a:latin typeface="+mn-ea"/>
              </a:rPr>
              <a:t>站点）。</a:t>
            </a:r>
            <a:endParaRPr lang="zh-CN" altLang="en-US" sz="2800" dirty="0" smtClean="0">
              <a:solidFill>
                <a:srgbClr val="C00000"/>
              </a:solidFill>
              <a:effectLst>
                <a:outerShdw blurRad="60007" dist="200025" dir="15000000" sy="30000" kx="-1800000" algn="bl" rotWithShape="0">
                  <a:prstClr val="black">
                    <a:alpha val="32000"/>
                  </a:prstClr>
                </a:outerShdw>
              </a:effectLst>
              <a:latin typeface="+mn-ea"/>
            </a:endParaRPr>
          </a:p>
          <a:p>
            <a:endParaRPr lang="zh-CN" altLang="en-US" dirty="0"/>
          </a:p>
        </p:txBody>
      </p:sp>
    </p:spTree>
    <p:extLst>
      <p:ext uri="{BB962C8B-B14F-4D97-AF65-F5344CB8AC3E}">
        <p14:creationId xmlns="" xmlns:p14="http://schemas.microsoft.com/office/powerpoint/2010/main" val="476735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2143122"/>
            <a:ext cx="7851802" cy="2255048"/>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ts val="600"/>
              </a:spcBef>
              <a:spcAft>
                <a:spcPts val="600"/>
              </a:spcAft>
            </a:pPr>
            <a:r>
              <a:rPr lang="zh-CN" altLang="en-US" sz="28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一、旗帜鲜明抓导向</a:t>
            </a:r>
            <a:br>
              <a:rPr lang="zh-CN" altLang="en-US" sz="28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zh-CN" altLang="en-US" sz="28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二、铸魂补钙抓学习</a:t>
            </a:r>
            <a:r>
              <a:rPr lang="en-US" altLang="zh-CN" sz="28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n-US" altLang="zh-CN" sz="28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zh-CN" altLang="en-US" sz="28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三、精准管理抓制度</a:t>
            </a:r>
            <a:br>
              <a:rPr lang="zh-CN" altLang="en-US" sz="28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zh-CN" altLang="en-US" sz="28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四、净化阵地抓教育</a:t>
            </a:r>
            <a:endParaRPr lang="zh-CN" altLang="en-US"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文本占位符 2"/>
          <p:cNvSpPr>
            <a:spLocks noGrp="1"/>
          </p:cNvSpPr>
          <p:nvPr>
            <p:ph type="body" idx="1"/>
          </p:nvPr>
        </p:nvSpPr>
        <p:spPr>
          <a:xfrm>
            <a:off x="611560" y="1329615"/>
            <a:ext cx="7772400" cy="456319"/>
          </a:xfrm>
        </p:spPr>
        <p:txBody>
          <a:bodyPr/>
          <a:lstStyle/>
          <a:p>
            <a:r>
              <a:rPr lang="zh-CN" alt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ea"/>
                <a:ea typeface="+mj-ea"/>
              </a:rPr>
              <a:t> 基层党组织建设年活动之宣传党的主张汇报提纲</a:t>
            </a:r>
            <a:endParaRPr lang="zh-CN" alt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ea"/>
              <a:ea typeface="+mj-ea"/>
            </a:endParaRPr>
          </a:p>
        </p:txBody>
      </p:sp>
    </p:spTree>
    <p:extLst>
      <p:ext uri="{BB962C8B-B14F-4D97-AF65-F5344CB8AC3E}">
        <p14:creationId xmlns="" xmlns:p14="http://schemas.microsoft.com/office/powerpoint/2010/main" val="33827269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79517" y="70452"/>
            <a:ext cx="1134747" cy="694966"/>
          </a:xfrm>
          <a:prstGeom prst="rect">
            <a:avLst/>
          </a:prstGeom>
        </p:spPr>
      </p:pic>
      <p:sp>
        <p:nvSpPr>
          <p:cNvPr id="5" name="矩形 4"/>
          <p:cNvSpPr/>
          <p:nvPr/>
        </p:nvSpPr>
        <p:spPr>
          <a:xfrm>
            <a:off x="1378481" y="51470"/>
            <a:ext cx="3935693"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一、旗帜鲜明抓导向</a:t>
            </a:r>
            <a:endParaRPr lang="zh-CN"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79" name="矩形 78"/>
          <p:cNvSpPr/>
          <p:nvPr/>
        </p:nvSpPr>
        <p:spPr>
          <a:xfrm>
            <a:off x="285720" y="714363"/>
            <a:ext cx="4357718" cy="4062651"/>
          </a:xfrm>
          <a:prstGeom prst="rect">
            <a:avLst/>
          </a:prstGeom>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举措一：媒体技术  </a:t>
            </a:r>
            <a:endParaRPr lang="en-US" altLang="zh-CN"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endParaRPr>
          </a:p>
          <a:p>
            <a:r>
              <a:rPr lang="en-US" altLang="zh-CN"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       </a:t>
            </a:r>
            <a:endParaRPr lang="en-US" altLang="zh-CN"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endParaRPr>
          </a:p>
          <a:p>
            <a:pPr>
              <a:lnSpc>
                <a:spcPct val="200000"/>
              </a:lnSpc>
            </a:pPr>
            <a:r>
              <a:rPr lang="en-US" altLang="zh-CN"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        </a:t>
            </a:r>
            <a:r>
              <a:rPr lang="zh-CN" altLang="zh-CN"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通过学院网站主页</a:t>
            </a:r>
            <a:r>
              <a:rPr lang="zh-CN" altLang="en-US"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a:t>
            </a:r>
            <a:r>
              <a:rPr lang="en-US" altLang="zh-CN"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 </a:t>
            </a:r>
            <a:r>
              <a:rPr lang="zh-CN" altLang="en-US"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微信群、微博、兰大</a:t>
            </a:r>
            <a:r>
              <a:rPr lang="en-US" altLang="zh-CN"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e</a:t>
            </a:r>
            <a:r>
              <a:rPr lang="zh-CN" altLang="en-US"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学等</a:t>
            </a:r>
            <a:r>
              <a:rPr lang="zh-CN" altLang="zh-CN"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宣传社会主义核心价值观、习近平系列讲话精神、十九大精神</a:t>
            </a:r>
            <a:r>
              <a:rPr lang="zh-CN" altLang="en-US"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，以及院训、办学理念、办学宗旨为核心内容的学院文化</a:t>
            </a:r>
            <a:r>
              <a:rPr lang="zh-CN" altLang="en-US"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。丰富了思想政治教育的形式与内涵，提高吸引力和感染力，发挥“弘扬主旋律、传播正能量，提振精气神、增强凝聚力”的作用。</a:t>
            </a:r>
            <a:endParaRPr lang="zh-CN" alt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endParaRPr>
          </a:p>
        </p:txBody>
      </p:sp>
      <p:pic>
        <p:nvPicPr>
          <p:cNvPr id="2049" name="Picture 1" descr="C:\Users\Compaq\Documents\Tencent Files\736731320\Image\C2C\Z]ZR0W89`{YE9[9Y2T1T$(6.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643438" y="1203598"/>
            <a:ext cx="4299273" cy="30375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866697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714348" y="357172"/>
            <a:ext cx="8178132" cy="1500198"/>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50000"/>
              </a:lnSpc>
              <a:spcBef>
                <a:spcPts val="0"/>
              </a:spcBef>
            </a:pPr>
            <a:r>
              <a:rPr lang="zh-CN" altLang="en-US"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举措二：召开会议 </a:t>
            </a:r>
            <a:endParaRPr lang="en-US" altLang="zh-CN"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endParaRPr>
          </a:p>
          <a:p>
            <a:pPr>
              <a:lnSpc>
                <a:spcPct val="150000"/>
              </a:lnSpc>
              <a:spcBef>
                <a:spcPts val="0"/>
              </a:spcBef>
            </a:pPr>
            <a:r>
              <a:rPr lang="en-US" altLang="zh-CN"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       </a:t>
            </a:r>
            <a:r>
              <a:rPr lang="zh-CN" altLang="zh-CN"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召开</a:t>
            </a:r>
            <a:r>
              <a:rPr lang="en-US" altLang="zh-CN"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2017</a:t>
            </a:r>
            <a:r>
              <a:rPr lang="zh-CN" altLang="zh-CN"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年度</a:t>
            </a:r>
            <a:r>
              <a:rPr lang="zh-CN" altLang="en-US"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继续教育</a:t>
            </a:r>
            <a:r>
              <a:rPr lang="zh-CN" altLang="zh-CN"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工作会议</a:t>
            </a:r>
            <a:r>
              <a:rPr lang="zh-CN" altLang="en-US"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a:t>
            </a:r>
            <a:r>
              <a:rPr lang="zh-CN" altLang="en-US"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集中</a:t>
            </a:r>
            <a:r>
              <a:rPr lang="zh-CN" altLang="zh-CN"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理论学习</a:t>
            </a:r>
            <a:r>
              <a:rPr lang="en-US" altLang="zh-CN"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23</a:t>
            </a:r>
            <a:r>
              <a:rPr lang="zh-CN" altLang="en-US"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次（</a:t>
            </a:r>
            <a:r>
              <a:rPr lang="zh-CN" altLang="zh-CN"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党总支中心组</a:t>
            </a:r>
            <a:r>
              <a:rPr lang="zh-CN" altLang="en-US"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学习、</a:t>
            </a:r>
            <a:r>
              <a:rPr lang="zh-CN" altLang="zh-CN"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全体教职工集体学习</a:t>
            </a:r>
            <a:r>
              <a:rPr lang="zh-CN" altLang="en-US"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a:t>
            </a:r>
            <a:r>
              <a:rPr lang="zh-CN" altLang="zh-CN"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党支部党员集体学习</a:t>
            </a:r>
            <a:r>
              <a:rPr lang="zh-CN" altLang="en-US"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a:t>
            </a:r>
            <a:r>
              <a:rPr lang="zh-CN" altLang="zh-CN"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a:t>
            </a:r>
            <a:endParaRPr lang="zh-CN" alt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endParaRPr>
          </a:p>
        </p:txBody>
      </p:sp>
      <p:pic>
        <p:nvPicPr>
          <p:cNvPr id="2050" name="Picture 2" descr="http://news.lzu.edu.cn/FHup/images/201711/11-13_161514-3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14560"/>
            <a:ext cx="3104324" cy="2068028"/>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http://news.lzu.edu.cn/FHup/images/201711/11-13_161514-34-50.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69249" y="2214560"/>
            <a:ext cx="2974751" cy="2071702"/>
          </a:xfrm>
          <a:prstGeom prst="rect">
            <a:avLst/>
          </a:prstGeom>
          <a:noFill/>
          <a:extLst>
            <a:ext uri="{909E8E84-426E-40DD-AFC4-6F175D3DCCD1}">
              <a14:hiddenFill xmlns="" xmlns:a14="http://schemas.microsoft.com/office/drawing/2010/main">
                <a:solidFill>
                  <a:srgbClr val="FFFFFF"/>
                </a:solidFill>
              </a14:hiddenFill>
            </a:ext>
          </a:extLst>
        </p:spPr>
      </p:pic>
      <p:sp>
        <p:nvSpPr>
          <p:cNvPr id="6" name="矩形 5"/>
          <p:cNvSpPr/>
          <p:nvPr/>
        </p:nvSpPr>
        <p:spPr>
          <a:xfrm>
            <a:off x="1378481" y="51470"/>
            <a:ext cx="3935693"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一、旗帜鲜明抓导向</a:t>
            </a:r>
            <a:endParaRPr lang="zh-CN"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pic>
        <p:nvPicPr>
          <p:cNvPr id="19457" name="Picture 1"/>
          <p:cNvPicPr>
            <a:picLocks noChangeAspect="1" noChangeArrowheads="1"/>
          </p:cNvPicPr>
          <p:nvPr/>
        </p:nvPicPr>
        <p:blipFill>
          <a:blip r:embed="rId4"/>
          <a:srcRect/>
          <a:stretch>
            <a:fillRect/>
          </a:stretch>
        </p:blipFill>
        <p:spPr bwMode="auto">
          <a:xfrm>
            <a:off x="3071802" y="2214559"/>
            <a:ext cx="3143272" cy="20835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79517" y="70452"/>
            <a:ext cx="1134747" cy="694966"/>
          </a:xfrm>
          <a:prstGeom prst="rect">
            <a:avLst/>
          </a:prstGeom>
        </p:spPr>
      </p:pic>
      <p:sp>
        <p:nvSpPr>
          <p:cNvPr id="79" name="矩形 78"/>
          <p:cNvSpPr/>
          <p:nvPr/>
        </p:nvSpPr>
        <p:spPr>
          <a:xfrm>
            <a:off x="142844" y="1142990"/>
            <a:ext cx="4447207" cy="2831544"/>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50000"/>
              </a:lnSpc>
            </a:pPr>
            <a:r>
              <a:rPr lang="zh-CN" alt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举措三：走访交流 </a:t>
            </a:r>
            <a:endParaRPr lang="en-US" altLang="zh-CN"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endParaRPr>
          </a:p>
          <a:p>
            <a:pPr>
              <a:lnSpc>
                <a:spcPct val="150000"/>
              </a:lnSpc>
            </a:pPr>
            <a:endParaRPr lang="en-US" altLang="zh-CN"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endParaRPr>
          </a:p>
          <a:p>
            <a:pPr>
              <a:lnSpc>
                <a:spcPct val="200000"/>
              </a:lnSpc>
            </a:pPr>
            <a:r>
              <a:rPr lang="en-US" altLang="zh-CN"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     </a:t>
            </a:r>
            <a:r>
              <a:rPr lang="zh-CN" alt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 </a:t>
            </a:r>
            <a:r>
              <a:rPr lang="zh-CN" altLang="zh-CN"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利用</a:t>
            </a:r>
            <a:r>
              <a:rPr lang="zh-CN" altLang="zh-CN"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学院考试、教学检查等走访</a:t>
            </a:r>
            <a:r>
              <a:rPr lang="zh-CN" altLang="zh-CN"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学习</a:t>
            </a:r>
            <a:r>
              <a:rPr lang="zh-CN" altLang="zh-CN"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中心</a:t>
            </a:r>
            <a:r>
              <a:rPr lang="zh-CN" altLang="zh-CN"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a:t>
            </a:r>
            <a:endParaRPr lang="en-US" altLang="zh-CN"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endParaRPr>
          </a:p>
          <a:p>
            <a:pPr>
              <a:lnSpc>
                <a:spcPct val="200000"/>
              </a:lnSpc>
            </a:pPr>
            <a:r>
              <a:rPr lang="zh-CN" altLang="zh-CN"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宣传</a:t>
            </a:r>
            <a:r>
              <a:rPr lang="zh-CN" altLang="en-US"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党的主张，传达全国思政会议精神及学校继续教育事业发展的新思路、新要求。</a:t>
            </a:r>
            <a:endParaRPr lang="zh-CN" altLang="en-US" sz="1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ndParaRPr>
          </a:p>
          <a:p>
            <a:pPr>
              <a:lnSpc>
                <a:spcPct val="150000"/>
              </a:lnSpc>
            </a:pPr>
            <a:endParaRPr lang="zh-CN" alt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endParaRPr>
          </a:p>
        </p:txBody>
      </p:sp>
      <p:pic>
        <p:nvPicPr>
          <p:cNvPr id="3074" name="Picture 2" descr="C:\Users\Compaq\Desktop\mmexport1508483549012.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86314" y="642924"/>
            <a:ext cx="4214842" cy="2354379"/>
          </a:xfrm>
          <a:prstGeom prst="rect">
            <a:avLst/>
          </a:prstGeom>
          <a:noFill/>
          <a:extLst>
            <a:ext uri="{909E8E84-426E-40DD-AFC4-6F175D3DCCD1}">
              <a14:hiddenFill xmlns="" xmlns:a14="http://schemas.microsoft.com/office/drawing/2010/main">
                <a:solidFill>
                  <a:srgbClr val="FFFFFF"/>
                </a:solidFill>
              </a14:hiddenFill>
            </a:ext>
          </a:extLst>
        </p:spPr>
      </p:pic>
      <p:pic>
        <p:nvPicPr>
          <p:cNvPr id="3075" name="Picture 3" descr="C:\Users\Compaq\Desktop\20170728_162320.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786314" y="3071816"/>
            <a:ext cx="4214842" cy="1795074"/>
          </a:xfrm>
          <a:prstGeom prst="rect">
            <a:avLst/>
          </a:prstGeom>
          <a:noFill/>
          <a:extLst>
            <a:ext uri="{909E8E84-426E-40DD-AFC4-6F175D3DCCD1}">
              <a14:hiddenFill xmlns="" xmlns:a14="http://schemas.microsoft.com/office/drawing/2010/main">
                <a:solidFill>
                  <a:srgbClr val="FFFFFF"/>
                </a:solidFill>
              </a14:hiddenFill>
            </a:ext>
          </a:extLst>
        </p:spPr>
      </p:pic>
      <p:sp>
        <p:nvSpPr>
          <p:cNvPr id="7" name="矩形 6"/>
          <p:cNvSpPr/>
          <p:nvPr/>
        </p:nvSpPr>
        <p:spPr>
          <a:xfrm>
            <a:off x="1378481" y="51470"/>
            <a:ext cx="3935693"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一、旗帜鲜明抓导向</a:t>
            </a:r>
            <a:endParaRPr lang="zh-CN"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 xmlns:p14="http://schemas.microsoft.com/office/powerpoint/2010/main" val="2986669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4714876" y="2928940"/>
            <a:ext cx="4071966" cy="178595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50000"/>
              </a:lnSpc>
            </a:pPr>
            <a:endParaRPr lang="en-US" altLang="zh-CN"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endParaRPr>
          </a:p>
          <a:p>
            <a:pPr>
              <a:lnSpc>
                <a:spcPct val="150000"/>
              </a:lnSpc>
            </a:pPr>
            <a:r>
              <a:rPr lang="zh-CN" altLang="en-US"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举措四：建立清单 </a:t>
            </a:r>
            <a:endParaRPr lang="en-US" altLang="zh-CN"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endParaRPr>
          </a:p>
          <a:p>
            <a:r>
              <a:rPr lang="zh-CN" altLang="en-US"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 </a:t>
            </a:r>
            <a:endParaRPr lang="en-US" altLang="zh-CN"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endParaRPr>
          </a:p>
          <a:p>
            <a:pPr>
              <a:lnSpc>
                <a:spcPct val="200000"/>
              </a:lnSpc>
              <a:spcBef>
                <a:spcPts val="0"/>
              </a:spcBef>
            </a:pPr>
            <a:r>
              <a:rPr lang="en-US" altLang="zh-CN"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      </a:t>
            </a:r>
            <a:r>
              <a:rPr lang="zh-CN" altLang="en-US"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根据中央巡视、校内巡察及基层组织建设年活动</a:t>
            </a:r>
            <a:r>
              <a:rPr lang="zh-CN" altLang="zh-CN"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形成责任清单、任务清单</a:t>
            </a:r>
            <a:r>
              <a:rPr lang="zh-CN" altLang="zh-CN"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、问题清单</a:t>
            </a:r>
            <a:r>
              <a:rPr lang="zh-CN" altLang="en-US"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a:t>
            </a:r>
            <a:r>
              <a:rPr lang="zh-CN" altLang="en-US"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明确责任人、时间节点和完成时限，加强落实情况督察，规范纪实档案管理，推动清单任务落实。</a:t>
            </a:r>
            <a:endParaRPr lang="zh-CN" alt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endParaRPr>
          </a:p>
          <a:p>
            <a:pPr>
              <a:lnSpc>
                <a:spcPct val="200000"/>
              </a:lnSpc>
              <a:spcBef>
                <a:spcPts val="0"/>
              </a:spcBef>
            </a:pPr>
            <a:endParaRPr lang="en-US" altLang="zh-CN"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endParaRPr>
          </a:p>
        </p:txBody>
      </p:sp>
      <p:graphicFrame>
        <p:nvGraphicFramePr>
          <p:cNvPr id="2" name="表格 1"/>
          <p:cNvGraphicFramePr>
            <a:graphicFrameLocks noGrp="1"/>
          </p:cNvGraphicFramePr>
          <p:nvPr>
            <p:extLst>
              <p:ext uri="{D42A27DB-BD31-4B8C-83A1-F6EECF244321}">
                <p14:modId xmlns="" xmlns:p14="http://schemas.microsoft.com/office/powerpoint/2010/main" val="3755000045"/>
              </p:ext>
            </p:extLst>
          </p:nvPr>
        </p:nvGraphicFramePr>
        <p:xfrm>
          <a:off x="539552" y="1203598"/>
          <a:ext cx="3456383" cy="3528392"/>
        </p:xfrm>
        <a:graphic>
          <a:graphicData uri="http://schemas.openxmlformats.org/drawingml/2006/table">
            <a:tbl>
              <a:tblPr>
                <a:tableStyleId>{5C22544A-7EE6-4342-B048-85BDC9FD1C3A}</a:tableStyleId>
              </a:tblPr>
              <a:tblGrid>
                <a:gridCol w="948363"/>
                <a:gridCol w="948363"/>
                <a:gridCol w="948363"/>
                <a:gridCol w="348495"/>
                <a:gridCol w="262799"/>
              </a:tblGrid>
              <a:tr h="118110">
                <a:tc>
                  <a:txBody>
                    <a:bodyPr/>
                    <a:lstStyle/>
                    <a:p>
                      <a:pPr algn="ctr" fontAlgn="ctr"/>
                      <a:r>
                        <a:rPr lang="zh-CN" altLang="en-US" sz="300" u="none" strike="noStrike" dirty="0">
                          <a:effectLst/>
                        </a:rPr>
                        <a:t>主要方面</a:t>
                      </a:r>
                      <a:endParaRPr lang="zh-CN" altLang="en-US" sz="300" b="1" i="0" u="none" strike="noStrike" dirty="0">
                        <a:solidFill>
                          <a:srgbClr val="000000"/>
                        </a:solidFill>
                        <a:effectLst/>
                        <a:latin typeface="宋体"/>
                      </a:endParaRPr>
                    </a:p>
                  </a:txBody>
                  <a:tcPr marL="2305" marR="2305" marT="2305" marB="0" anchor="ctr"/>
                </a:tc>
                <a:tc>
                  <a:txBody>
                    <a:bodyPr/>
                    <a:lstStyle/>
                    <a:p>
                      <a:pPr algn="ctr" fontAlgn="ctr"/>
                      <a:r>
                        <a:rPr lang="zh-CN" altLang="en-US" sz="300" u="none" strike="noStrike">
                          <a:effectLst/>
                        </a:rPr>
                        <a:t>存在的问题</a:t>
                      </a:r>
                      <a:endParaRPr lang="zh-CN" altLang="en-US" sz="300" b="1" i="0" u="none" strike="noStrike">
                        <a:solidFill>
                          <a:srgbClr val="000000"/>
                        </a:solidFill>
                        <a:effectLst/>
                        <a:latin typeface="宋体"/>
                      </a:endParaRPr>
                    </a:p>
                  </a:txBody>
                  <a:tcPr marL="2305" marR="2305" marT="2305" marB="0" anchor="ctr"/>
                </a:tc>
                <a:tc>
                  <a:txBody>
                    <a:bodyPr/>
                    <a:lstStyle/>
                    <a:p>
                      <a:pPr algn="ctr" fontAlgn="ctr"/>
                      <a:r>
                        <a:rPr lang="zh-CN" altLang="en-US" sz="300" u="none" strike="noStrike">
                          <a:effectLst/>
                        </a:rPr>
                        <a:t>整改措施</a:t>
                      </a:r>
                      <a:endParaRPr lang="zh-CN" altLang="en-US" sz="300" b="1" i="0" u="none" strike="noStrike">
                        <a:solidFill>
                          <a:srgbClr val="000000"/>
                        </a:solidFill>
                        <a:effectLst/>
                        <a:latin typeface="宋体"/>
                      </a:endParaRPr>
                    </a:p>
                  </a:txBody>
                  <a:tcPr marL="2305" marR="2305" marT="2305" marB="0" anchor="ctr"/>
                </a:tc>
                <a:tc>
                  <a:txBody>
                    <a:bodyPr/>
                    <a:lstStyle/>
                    <a:p>
                      <a:pPr algn="ctr" fontAlgn="ctr"/>
                      <a:r>
                        <a:rPr lang="zh-CN" altLang="en-US" sz="300" u="none" strike="noStrike">
                          <a:effectLst/>
                        </a:rPr>
                        <a:t>责任人</a:t>
                      </a:r>
                      <a:endParaRPr lang="zh-CN" altLang="en-US" sz="300" b="1" i="0" u="none" strike="noStrike">
                        <a:solidFill>
                          <a:srgbClr val="000000"/>
                        </a:solidFill>
                        <a:effectLst/>
                        <a:latin typeface="宋体"/>
                      </a:endParaRPr>
                    </a:p>
                  </a:txBody>
                  <a:tcPr marL="2305" marR="2305" marT="2305" marB="0" anchor="ctr"/>
                </a:tc>
                <a:tc>
                  <a:txBody>
                    <a:bodyPr/>
                    <a:lstStyle/>
                    <a:p>
                      <a:pPr algn="ctr" fontAlgn="ctr"/>
                      <a:r>
                        <a:rPr lang="zh-CN" altLang="en-US" sz="300" u="none" strike="noStrike">
                          <a:effectLst/>
                        </a:rPr>
                        <a:t>完成时间</a:t>
                      </a:r>
                      <a:endParaRPr lang="zh-CN" altLang="en-US" sz="300" b="1" i="0" u="none" strike="noStrike">
                        <a:solidFill>
                          <a:srgbClr val="000000"/>
                        </a:solidFill>
                        <a:effectLst/>
                        <a:latin typeface="宋体"/>
                      </a:endParaRPr>
                    </a:p>
                  </a:txBody>
                  <a:tcPr marL="2305" marR="2305" marT="2305" marB="0" anchor="ctr"/>
                </a:tc>
              </a:tr>
              <a:tr h="232763">
                <a:tc rowSpan="2">
                  <a:txBody>
                    <a:bodyPr/>
                    <a:lstStyle/>
                    <a:p>
                      <a:pPr algn="ctr" fontAlgn="ctr"/>
                      <a:r>
                        <a:rPr lang="zh-CN" altLang="en-US" sz="300" u="none" strike="noStrike">
                          <a:effectLst/>
                        </a:rPr>
                        <a:t>“两学一做”学习教育方面</a:t>
                      </a:r>
                      <a:endParaRPr lang="zh-CN" altLang="en-US" sz="300" b="1" i="0" u="none" strike="noStrike">
                        <a:solidFill>
                          <a:srgbClr val="000000"/>
                        </a:solidFill>
                        <a:effectLst/>
                        <a:latin typeface="宋体"/>
                      </a:endParaRPr>
                    </a:p>
                  </a:txBody>
                  <a:tcPr marL="2305" marR="2305" marT="2305" marB="0" anchor="ctr"/>
                </a:tc>
                <a:tc>
                  <a:txBody>
                    <a:bodyPr/>
                    <a:lstStyle/>
                    <a:p>
                      <a:pPr algn="l" fontAlgn="ctr"/>
                      <a:r>
                        <a:rPr lang="en-US" altLang="zh-CN" sz="300" u="none" strike="noStrike">
                          <a:effectLst/>
                        </a:rPr>
                        <a:t>1“</a:t>
                      </a:r>
                      <a:r>
                        <a:rPr lang="zh-CN" altLang="en-US" sz="300" u="none" strike="noStrike">
                          <a:effectLst/>
                        </a:rPr>
                        <a:t>两学一做”与“落实思政会精神”“作风建设年”等工作要求的梳理整合不够</a:t>
                      </a:r>
                      <a:endParaRPr lang="zh-CN" altLang="en-US" sz="300" b="0" i="0" u="none" strike="noStrike">
                        <a:solidFill>
                          <a:srgbClr val="000000"/>
                        </a:solidFill>
                        <a:effectLst/>
                        <a:latin typeface="宋体"/>
                      </a:endParaRPr>
                    </a:p>
                  </a:txBody>
                  <a:tcPr marL="2305" marR="2305" marT="2305" marB="0" anchor="ctr"/>
                </a:tc>
                <a:tc>
                  <a:txBody>
                    <a:bodyPr/>
                    <a:lstStyle/>
                    <a:p>
                      <a:pPr algn="l" fontAlgn="ctr"/>
                      <a:r>
                        <a:rPr lang="zh-CN" altLang="en-US" sz="300" u="none" strike="noStrike" dirty="0">
                          <a:effectLst/>
                        </a:rPr>
                        <a:t>研究各项工作的关联性，对相关工作要求进行梳理，统筹安排</a:t>
                      </a:r>
                      <a:endParaRPr lang="zh-CN" altLang="en-US" sz="300" b="0" i="0" u="none" strike="noStrike" dirty="0">
                        <a:solidFill>
                          <a:srgbClr val="000000"/>
                        </a:solidFill>
                        <a:effectLst/>
                        <a:latin typeface="宋体"/>
                      </a:endParaRPr>
                    </a:p>
                  </a:txBody>
                  <a:tcPr marL="2305" marR="2305" marT="2305" marB="0" anchor="ctr"/>
                </a:tc>
                <a:tc rowSpan="2">
                  <a:txBody>
                    <a:bodyPr/>
                    <a:lstStyle/>
                    <a:p>
                      <a:pPr algn="ctr" fontAlgn="ctr"/>
                      <a:r>
                        <a:rPr lang="zh-CN" altLang="en-US" sz="300" u="none" strike="noStrike">
                          <a:effectLst/>
                        </a:rPr>
                        <a:t>苟克鼎</a:t>
                      </a:r>
                      <a:endParaRPr lang="zh-CN" altLang="en-US" sz="300" b="0" i="0" u="none" strike="noStrike">
                        <a:solidFill>
                          <a:srgbClr val="000000"/>
                        </a:solidFill>
                        <a:effectLst/>
                        <a:latin typeface="宋体"/>
                      </a:endParaRPr>
                    </a:p>
                  </a:txBody>
                  <a:tcPr marL="2305" marR="2305" marT="2305" marB="0" anchor="ctr"/>
                </a:tc>
                <a:tc rowSpan="2">
                  <a:txBody>
                    <a:bodyPr/>
                    <a:lstStyle/>
                    <a:p>
                      <a:pPr algn="ctr" fontAlgn="ctr"/>
                      <a:r>
                        <a:rPr lang="en-US" altLang="zh-CN" sz="300" u="none" strike="noStrike">
                          <a:effectLst/>
                        </a:rPr>
                        <a:t>201705</a:t>
                      </a:r>
                      <a:endParaRPr lang="en-US" altLang="zh-CN" sz="300" b="0" i="0" u="none" strike="noStrike">
                        <a:solidFill>
                          <a:srgbClr val="000000"/>
                        </a:solidFill>
                        <a:effectLst/>
                        <a:latin typeface="宋体"/>
                      </a:endParaRPr>
                    </a:p>
                  </a:txBody>
                  <a:tcPr marL="2305" marR="2305" marT="2305" marB="0" anchor="ctr"/>
                </a:tc>
              </a:tr>
              <a:tr h="237948">
                <a:tc vMerge="1">
                  <a:txBody>
                    <a:bodyPr/>
                    <a:lstStyle/>
                    <a:p>
                      <a:endParaRPr lang="zh-CN" altLang="en-US"/>
                    </a:p>
                  </a:txBody>
                  <a:tcPr/>
                </a:tc>
                <a:tc>
                  <a:txBody>
                    <a:bodyPr/>
                    <a:lstStyle/>
                    <a:p>
                      <a:pPr algn="l" fontAlgn="ctr"/>
                      <a:r>
                        <a:rPr lang="en-US" altLang="zh-CN" sz="300" u="none" strike="noStrike">
                          <a:effectLst/>
                        </a:rPr>
                        <a:t>2“</a:t>
                      </a:r>
                      <a:r>
                        <a:rPr lang="zh-CN" altLang="en-US" sz="300" u="none" strike="noStrike">
                          <a:effectLst/>
                        </a:rPr>
                        <a:t>两学一做”常态化工作在学院层面缺乏制度指导和监督依据</a:t>
                      </a:r>
                      <a:endParaRPr lang="zh-CN" altLang="en-US" sz="300" b="0" i="0" u="none" strike="noStrike">
                        <a:solidFill>
                          <a:srgbClr val="000000"/>
                        </a:solidFill>
                        <a:effectLst/>
                        <a:latin typeface="宋体"/>
                      </a:endParaRPr>
                    </a:p>
                  </a:txBody>
                  <a:tcPr marL="2305" marR="2305" marT="2305" marB="0" anchor="ctr"/>
                </a:tc>
                <a:tc>
                  <a:txBody>
                    <a:bodyPr/>
                    <a:lstStyle/>
                    <a:p>
                      <a:pPr algn="l" fontAlgn="ctr"/>
                      <a:r>
                        <a:rPr lang="zh-CN" altLang="en-US" sz="300" u="none" strike="noStrike">
                          <a:effectLst/>
                        </a:rPr>
                        <a:t>制定</a:t>
                      </a:r>
                      <a:r>
                        <a:rPr lang="en-US" altLang="zh-CN" sz="300" u="none" strike="noStrike">
                          <a:effectLst/>
                        </a:rPr>
                        <a:t>《</a:t>
                      </a:r>
                      <a:r>
                        <a:rPr lang="zh-CN" altLang="en-US" sz="300" u="none" strike="noStrike">
                          <a:effectLst/>
                        </a:rPr>
                        <a:t>网络与继续教育学院“两学一做”常态化制度化工作细则</a:t>
                      </a:r>
                      <a:r>
                        <a:rPr lang="en-US" altLang="zh-CN" sz="300" u="none" strike="noStrike">
                          <a:effectLst/>
                        </a:rPr>
                        <a:t>》</a:t>
                      </a:r>
                      <a:r>
                        <a:rPr lang="zh-CN" altLang="en-US" sz="300" u="none" strike="noStrike">
                          <a:effectLst/>
                        </a:rPr>
                        <a:t>，并监督实施</a:t>
                      </a:r>
                      <a:endParaRPr lang="zh-CN" altLang="en-US" sz="300" b="0" i="0" u="none" strike="noStrike">
                        <a:solidFill>
                          <a:srgbClr val="000000"/>
                        </a:solidFill>
                        <a:effectLst/>
                        <a:latin typeface="宋体"/>
                      </a:endParaRPr>
                    </a:p>
                  </a:txBody>
                  <a:tcPr marL="2305" marR="2305" marT="2305" marB="0" anchor="ctr"/>
                </a:tc>
                <a:tc vMerge="1">
                  <a:txBody>
                    <a:bodyPr/>
                    <a:lstStyle/>
                    <a:p>
                      <a:endParaRPr lang="zh-CN" altLang="en-US"/>
                    </a:p>
                  </a:txBody>
                  <a:tcPr/>
                </a:tc>
                <a:tc vMerge="1">
                  <a:txBody>
                    <a:bodyPr/>
                    <a:lstStyle/>
                    <a:p>
                      <a:endParaRPr lang="zh-CN" altLang="en-US"/>
                    </a:p>
                  </a:txBody>
                  <a:tcPr/>
                </a:tc>
              </a:tr>
              <a:tr h="237948">
                <a:tc rowSpan="6">
                  <a:txBody>
                    <a:bodyPr/>
                    <a:lstStyle/>
                    <a:p>
                      <a:pPr algn="ctr" fontAlgn="ctr"/>
                      <a:r>
                        <a:rPr lang="zh-CN" altLang="en-US" sz="300" u="none" strike="noStrike">
                          <a:effectLst/>
                        </a:rPr>
                        <a:t> 中层党组织建设方面</a:t>
                      </a:r>
                      <a:endParaRPr lang="zh-CN" altLang="en-US" sz="300" b="1" i="0" u="none" strike="noStrike">
                        <a:solidFill>
                          <a:srgbClr val="000000"/>
                        </a:solidFill>
                        <a:effectLst/>
                        <a:latin typeface="宋体"/>
                      </a:endParaRPr>
                    </a:p>
                  </a:txBody>
                  <a:tcPr marL="2305" marR="2305" marT="2305" marB="0" anchor="ctr"/>
                </a:tc>
                <a:tc>
                  <a:txBody>
                    <a:bodyPr/>
                    <a:lstStyle/>
                    <a:p>
                      <a:pPr algn="l" fontAlgn="ctr"/>
                      <a:r>
                        <a:rPr lang="zh-CN" altLang="en-US" sz="300" u="none" strike="noStrike">
                          <a:effectLst/>
                        </a:rPr>
                        <a:t>对学院党建制度体系没有全面梳理，重点不突出</a:t>
                      </a:r>
                      <a:endParaRPr lang="zh-CN" altLang="en-US" sz="300" b="0" i="0" u="none" strike="noStrike">
                        <a:solidFill>
                          <a:srgbClr val="000000"/>
                        </a:solidFill>
                        <a:effectLst/>
                        <a:latin typeface="宋体"/>
                      </a:endParaRPr>
                    </a:p>
                  </a:txBody>
                  <a:tcPr marL="2305" marR="2305" marT="2305" marB="0" anchor="ctr"/>
                </a:tc>
                <a:tc>
                  <a:txBody>
                    <a:bodyPr/>
                    <a:lstStyle/>
                    <a:p>
                      <a:pPr algn="l" fontAlgn="ctr"/>
                      <a:r>
                        <a:rPr lang="zh-CN" altLang="en-US" sz="300" u="none" strike="noStrike">
                          <a:effectLst/>
                        </a:rPr>
                        <a:t>梳理学院党建制度体系，编制学院党建工作制度汇编。</a:t>
                      </a:r>
                      <a:endParaRPr lang="zh-CN" altLang="en-US" sz="300" b="0" i="0" u="none" strike="noStrike">
                        <a:solidFill>
                          <a:srgbClr val="000000"/>
                        </a:solidFill>
                        <a:effectLst/>
                        <a:latin typeface="宋体"/>
                      </a:endParaRPr>
                    </a:p>
                  </a:txBody>
                  <a:tcPr marL="2305" marR="2305" marT="2305" marB="0" anchor="ctr"/>
                </a:tc>
                <a:tc>
                  <a:txBody>
                    <a:bodyPr/>
                    <a:lstStyle/>
                    <a:p>
                      <a:pPr algn="ctr" fontAlgn="ctr"/>
                      <a:r>
                        <a:rPr lang="zh-CN" altLang="en-US" sz="300" u="none" strike="noStrike">
                          <a:effectLst/>
                        </a:rPr>
                        <a:t>苟克鼎</a:t>
                      </a:r>
                      <a:endParaRPr lang="zh-CN" altLang="en-US" sz="300" b="0" i="0" u="none" strike="noStrike">
                        <a:solidFill>
                          <a:srgbClr val="000000"/>
                        </a:solidFill>
                        <a:effectLst/>
                        <a:latin typeface="宋体"/>
                      </a:endParaRPr>
                    </a:p>
                  </a:txBody>
                  <a:tcPr marL="2305" marR="2305" marT="2305" marB="0" anchor="ctr"/>
                </a:tc>
                <a:tc>
                  <a:txBody>
                    <a:bodyPr/>
                    <a:lstStyle/>
                    <a:p>
                      <a:pPr algn="ctr" fontAlgn="ctr"/>
                      <a:r>
                        <a:rPr lang="en-US" altLang="zh-CN" sz="300" u="none" strike="noStrike">
                          <a:effectLst/>
                        </a:rPr>
                        <a:t>201706</a:t>
                      </a:r>
                      <a:endParaRPr lang="en-US" altLang="zh-CN" sz="300" b="0" i="0" u="none" strike="noStrike">
                        <a:solidFill>
                          <a:srgbClr val="000000"/>
                        </a:solidFill>
                        <a:effectLst/>
                        <a:latin typeface="宋体"/>
                      </a:endParaRPr>
                    </a:p>
                  </a:txBody>
                  <a:tcPr marL="2305" marR="2305" marT="2305" marB="0" anchor="ctr"/>
                </a:tc>
              </a:tr>
              <a:tr h="115229">
                <a:tc vMerge="1">
                  <a:txBody>
                    <a:bodyPr/>
                    <a:lstStyle/>
                    <a:p>
                      <a:endParaRPr lang="zh-CN" altLang="en-US"/>
                    </a:p>
                  </a:txBody>
                  <a:tcPr/>
                </a:tc>
                <a:tc rowSpan="5">
                  <a:txBody>
                    <a:bodyPr/>
                    <a:lstStyle/>
                    <a:p>
                      <a:pPr algn="ctr" fontAlgn="ctr"/>
                      <a:r>
                        <a:rPr lang="zh-CN" altLang="en-US" sz="300" u="none" strike="noStrike" dirty="0">
                          <a:effectLst/>
                        </a:rPr>
                        <a:t>党总支、支部工作制度不完善</a:t>
                      </a:r>
                      <a:endParaRPr lang="zh-CN" altLang="en-US" sz="300" b="0" i="0" u="none" strike="noStrike" dirty="0">
                        <a:solidFill>
                          <a:srgbClr val="000000"/>
                        </a:solidFill>
                        <a:effectLst/>
                        <a:latin typeface="宋体"/>
                      </a:endParaRPr>
                    </a:p>
                  </a:txBody>
                  <a:tcPr marL="2305" marR="2305" marT="2305" marB="0" anchor="ctr"/>
                </a:tc>
                <a:tc>
                  <a:txBody>
                    <a:bodyPr/>
                    <a:lstStyle/>
                    <a:p>
                      <a:pPr algn="l" fontAlgn="ctr"/>
                      <a:r>
                        <a:rPr lang="en-US" altLang="zh-CN" sz="300" u="none" strike="noStrike">
                          <a:effectLst/>
                        </a:rPr>
                        <a:t>1.</a:t>
                      </a:r>
                      <a:r>
                        <a:rPr lang="zh-CN" altLang="en-US" sz="300" u="none" strike="noStrike">
                          <a:effectLst/>
                        </a:rPr>
                        <a:t>建立党总支委员联系支部制度</a:t>
                      </a:r>
                      <a:endParaRPr lang="zh-CN" altLang="en-US" sz="300" b="0" i="0" u="none" strike="noStrike">
                        <a:solidFill>
                          <a:srgbClr val="000000"/>
                        </a:solidFill>
                        <a:effectLst/>
                        <a:latin typeface="宋体"/>
                      </a:endParaRPr>
                    </a:p>
                  </a:txBody>
                  <a:tcPr marL="2305" marR="2305" marT="2305" marB="0" anchor="ctr"/>
                </a:tc>
                <a:tc rowSpan="5">
                  <a:txBody>
                    <a:bodyPr/>
                    <a:lstStyle/>
                    <a:p>
                      <a:pPr algn="ctr" fontAlgn="ctr"/>
                      <a:r>
                        <a:rPr lang="zh-CN" altLang="en-US" sz="300" u="none" strike="noStrike">
                          <a:effectLst/>
                        </a:rPr>
                        <a:t>苟克鼎</a:t>
                      </a:r>
                      <a:endParaRPr lang="zh-CN" altLang="en-US" sz="300" b="0" i="0" u="none" strike="noStrike">
                        <a:solidFill>
                          <a:srgbClr val="000000"/>
                        </a:solidFill>
                        <a:effectLst/>
                        <a:latin typeface="宋体"/>
                      </a:endParaRPr>
                    </a:p>
                  </a:txBody>
                  <a:tcPr marL="2305" marR="2305" marT="2305" marB="0" anchor="ctr"/>
                </a:tc>
                <a:tc rowSpan="5">
                  <a:txBody>
                    <a:bodyPr/>
                    <a:lstStyle/>
                    <a:p>
                      <a:pPr algn="ctr" fontAlgn="ctr"/>
                      <a:r>
                        <a:rPr lang="en-US" altLang="zh-CN" sz="300" u="none" strike="noStrike">
                          <a:effectLst/>
                        </a:rPr>
                        <a:t>201711</a:t>
                      </a:r>
                      <a:endParaRPr lang="en-US" altLang="zh-CN" sz="300" b="0" i="0" u="none" strike="noStrike">
                        <a:solidFill>
                          <a:srgbClr val="000000"/>
                        </a:solidFill>
                        <a:effectLst/>
                        <a:latin typeface="宋体"/>
                      </a:endParaRPr>
                    </a:p>
                  </a:txBody>
                  <a:tcPr marL="2305" marR="2305" marT="2305" marB="0" anchor="ctr"/>
                </a:tc>
              </a:tr>
              <a:tr h="115229">
                <a:tc vMerge="1">
                  <a:txBody>
                    <a:bodyPr/>
                    <a:lstStyle/>
                    <a:p>
                      <a:endParaRPr lang="zh-CN" altLang="en-US"/>
                    </a:p>
                  </a:txBody>
                  <a:tcPr/>
                </a:tc>
                <a:tc vMerge="1">
                  <a:txBody>
                    <a:bodyPr/>
                    <a:lstStyle/>
                    <a:p>
                      <a:endParaRPr lang="zh-CN" altLang="en-US"/>
                    </a:p>
                  </a:txBody>
                  <a:tcPr/>
                </a:tc>
                <a:tc>
                  <a:txBody>
                    <a:bodyPr/>
                    <a:lstStyle/>
                    <a:p>
                      <a:pPr algn="l" fontAlgn="ctr"/>
                      <a:r>
                        <a:rPr lang="en-US" altLang="zh-CN" sz="300" u="none" strike="noStrike">
                          <a:effectLst/>
                        </a:rPr>
                        <a:t>2.</a:t>
                      </a:r>
                      <a:r>
                        <a:rPr lang="zh-CN" altLang="en-US" sz="300" u="none" strike="noStrike">
                          <a:effectLst/>
                        </a:rPr>
                        <a:t>完善“三会一课”制度</a:t>
                      </a:r>
                      <a:endParaRPr lang="zh-CN" altLang="en-US" sz="300" b="0" i="0" u="none" strike="noStrike">
                        <a:solidFill>
                          <a:srgbClr val="000000"/>
                        </a:solidFill>
                        <a:effectLst/>
                        <a:latin typeface="宋体"/>
                      </a:endParaRPr>
                    </a:p>
                  </a:txBody>
                  <a:tcPr marL="2305" marR="2305" marT="2305" marB="0" anchor="ctr"/>
                </a:tc>
                <a:tc vMerge="1">
                  <a:txBody>
                    <a:bodyPr/>
                    <a:lstStyle/>
                    <a:p>
                      <a:endParaRPr lang="zh-CN" altLang="en-US"/>
                    </a:p>
                  </a:txBody>
                  <a:tcPr/>
                </a:tc>
                <a:tc vMerge="1">
                  <a:txBody>
                    <a:bodyPr/>
                    <a:lstStyle/>
                    <a:p>
                      <a:endParaRPr lang="zh-CN" altLang="en-US"/>
                    </a:p>
                  </a:txBody>
                  <a:tcPr/>
                </a:tc>
              </a:tr>
              <a:tr h="115229">
                <a:tc vMerge="1">
                  <a:txBody>
                    <a:bodyPr/>
                    <a:lstStyle/>
                    <a:p>
                      <a:endParaRPr lang="zh-CN" altLang="en-US"/>
                    </a:p>
                  </a:txBody>
                  <a:tcPr/>
                </a:tc>
                <a:tc vMerge="1">
                  <a:txBody>
                    <a:bodyPr/>
                    <a:lstStyle/>
                    <a:p>
                      <a:endParaRPr lang="zh-CN" altLang="en-US"/>
                    </a:p>
                  </a:txBody>
                  <a:tcPr/>
                </a:tc>
                <a:tc>
                  <a:txBody>
                    <a:bodyPr/>
                    <a:lstStyle/>
                    <a:p>
                      <a:pPr algn="l" fontAlgn="ctr"/>
                      <a:r>
                        <a:rPr lang="en-US" altLang="zh-CN" sz="300" u="none" strike="noStrike">
                          <a:effectLst/>
                        </a:rPr>
                        <a:t>3.</a:t>
                      </a:r>
                      <a:r>
                        <a:rPr lang="zh-CN" altLang="en-US" sz="300" u="none" strike="noStrike">
                          <a:effectLst/>
                        </a:rPr>
                        <a:t>建立党支部年终考评制度</a:t>
                      </a:r>
                      <a:endParaRPr lang="zh-CN" altLang="en-US" sz="300" b="0" i="0" u="none" strike="noStrike">
                        <a:solidFill>
                          <a:srgbClr val="000000"/>
                        </a:solidFill>
                        <a:effectLst/>
                        <a:latin typeface="宋体"/>
                      </a:endParaRPr>
                    </a:p>
                  </a:txBody>
                  <a:tcPr marL="2305" marR="2305" marT="2305" marB="0" anchor="ctr"/>
                </a:tc>
                <a:tc vMerge="1">
                  <a:txBody>
                    <a:bodyPr/>
                    <a:lstStyle/>
                    <a:p>
                      <a:endParaRPr lang="zh-CN" altLang="en-US"/>
                    </a:p>
                  </a:txBody>
                  <a:tcPr/>
                </a:tc>
                <a:tc vMerge="1">
                  <a:txBody>
                    <a:bodyPr/>
                    <a:lstStyle/>
                    <a:p>
                      <a:endParaRPr lang="zh-CN" altLang="en-US"/>
                    </a:p>
                  </a:txBody>
                  <a:tcPr/>
                </a:tc>
              </a:tr>
              <a:tr h="115229">
                <a:tc vMerge="1">
                  <a:txBody>
                    <a:bodyPr/>
                    <a:lstStyle/>
                    <a:p>
                      <a:endParaRPr lang="zh-CN" altLang="en-US"/>
                    </a:p>
                  </a:txBody>
                  <a:tcPr/>
                </a:tc>
                <a:tc vMerge="1">
                  <a:txBody>
                    <a:bodyPr/>
                    <a:lstStyle/>
                    <a:p>
                      <a:endParaRPr lang="zh-CN" altLang="en-US"/>
                    </a:p>
                  </a:txBody>
                  <a:tcPr/>
                </a:tc>
                <a:tc>
                  <a:txBody>
                    <a:bodyPr/>
                    <a:lstStyle/>
                    <a:p>
                      <a:pPr algn="l" fontAlgn="ctr"/>
                      <a:r>
                        <a:rPr lang="en-US" altLang="zh-CN" sz="300" u="none" strike="noStrike">
                          <a:effectLst/>
                        </a:rPr>
                        <a:t>4.</a:t>
                      </a:r>
                      <a:r>
                        <a:rPr lang="zh-CN" altLang="en-US" sz="300" u="none" strike="noStrike">
                          <a:effectLst/>
                        </a:rPr>
                        <a:t>建立支部民主评议党员办法</a:t>
                      </a:r>
                      <a:endParaRPr lang="zh-CN" altLang="en-US" sz="300" b="0" i="0" u="none" strike="noStrike">
                        <a:solidFill>
                          <a:srgbClr val="000000"/>
                        </a:solidFill>
                        <a:effectLst/>
                        <a:latin typeface="宋体"/>
                      </a:endParaRPr>
                    </a:p>
                  </a:txBody>
                  <a:tcPr marL="2305" marR="2305" marT="2305" marB="0" anchor="ctr"/>
                </a:tc>
                <a:tc vMerge="1">
                  <a:txBody>
                    <a:bodyPr/>
                    <a:lstStyle/>
                    <a:p>
                      <a:endParaRPr lang="zh-CN" altLang="en-US"/>
                    </a:p>
                  </a:txBody>
                  <a:tcPr/>
                </a:tc>
                <a:tc vMerge="1">
                  <a:txBody>
                    <a:bodyPr/>
                    <a:lstStyle/>
                    <a:p>
                      <a:endParaRPr lang="zh-CN" altLang="en-US"/>
                    </a:p>
                  </a:txBody>
                  <a:tcPr/>
                </a:tc>
              </a:tr>
              <a:tr h="115229">
                <a:tc vMerge="1">
                  <a:txBody>
                    <a:bodyPr/>
                    <a:lstStyle/>
                    <a:p>
                      <a:endParaRPr lang="zh-CN" altLang="en-US"/>
                    </a:p>
                  </a:txBody>
                  <a:tcPr/>
                </a:tc>
                <a:tc vMerge="1">
                  <a:txBody>
                    <a:bodyPr/>
                    <a:lstStyle/>
                    <a:p>
                      <a:endParaRPr lang="zh-CN" altLang="en-US"/>
                    </a:p>
                  </a:txBody>
                  <a:tcPr/>
                </a:tc>
                <a:tc>
                  <a:txBody>
                    <a:bodyPr/>
                    <a:lstStyle/>
                    <a:p>
                      <a:pPr algn="l" fontAlgn="ctr"/>
                      <a:r>
                        <a:rPr lang="en-US" altLang="zh-CN" sz="300" u="none" strike="noStrike">
                          <a:effectLst/>
                        </a:rPr>
                        <a:t>5.</a:t>
                      </a:r>
                      <a:r>
                        <a:rPr lang="zh-CN" altLang="en-US" sz="300" u="none" strike="noStrike">
                          <a:effectLst/>
                        </a:rPr>
                        <a:t>指导支部创新项目立项 </a:t>
                      </a:r>
                      <a:endParaRPr lang="zh-CN" altLang="en-US" sz="300" b="0" i="0" u="none" strike="noStrike">
                        <a:solidFill>
                          <a:srgbClr val="000000"/>
                        </a:solidFill>
                        <a:effectLst/>
                        <a:latin typeface="宋体"/>
                      </a:endParaRPr>
                    </a:p>
                  </a:txBody>
                  <a:tcPr marL="2305" marR="2305" marT="2305" marB="0" anchor="ctr"/>
                </a:tc>
                <a:tc vMerge="1">
                  <a:txBody>
                    <a:bodyPr/>
                    <a:lstStyle/>
                    <a:p>
                      <a:endParaRPr lang="zh-CN" altLang="en-US"/>
                    </a:p>
                  </a:txBody>
                  <a:tcPr/>
                </a:tc>
                <a:tc vMerge="1">
                  <a:txBody>
                    <a:bodyPr/>
                    <a:lstStyle/>
                    <a:p>
                      <a:endParaRPr lang="zh-CN" altLang="en-US"/>
                    </a:p>
                  </a:txBody>
                  <a:tcPr/>
                </a:tc>
              </a:tr>
              <a:tr h="149798">
                <a:tc rowSpan="7">
                  <a:txBody>
                    <a:bodyPr/>
                    <a:lstStyle/>
                    <a:p>
                      <a:pPr algn="ctr" fontAlgn="ctr"/>
                      <a:r>
                        <a:rPr lang="zh-CN" altLang="en-US" sz="300" u="none" strike="noStrike">
                          <a:effectLst/>
                        </a:rPr>
                        <a:t>党支部建设方面</a:t>
                      </a:r>
                      <a:endParaRPr lang="zh-CN" altLang="en-US" sz="300" b="1" i="0" u="none" strike="noStrike">
                        <a:solidFill>
                          <a:srgbClr val="000000"/>
                        </a:solidFill>
                        <a:effectLst/>
                        <a:latin typeface="宋体"/>
                      </a:endParaRPr>
                    </a:p>
                  </a:txBody>
                  <a:tcPr marL="2305" marR="2305" marT="2305" marB="0" anchor="ctr"/>
                </a:tc>
                <a:tc rowSpan="3">
                  <a:txBody>
                    <a:bodyPr/>
                    <a:lstStyle/>
                    <a:p>
                      <a:pPr algn="l" fontAlgn="ctr"/>
                      <a:r>
                        <a:rPr lang="zh-CN" altLang="en-US" sz="300" u="none" strike="noStrike">
                          <a:effectLst/>
                        </a:rPr>
                        <a:t>组织生活需进一步规范</a:t>
                      </a:r>
                      <a:endParaRPr lang="zh-CN" altLang="en-US" sz="300" b="0" i="0" u="none" strike="noStrike">
                        <a:solidFill>
                          <a:srgbClr val="000000"/>
                        </a:solidFill>
                        <a:effectLst/>
                        <a:latin typeface="宋体"/>
                      </a:endParaRPr>
                    </a:p>
                  </a:txBody>
                  <a:tcPr marL="2305" marR="2305" marT="2305" marB="0" anchor="ctr"/>
                </a:tc>
                <a:tc>
                  <a:txBody>
                    <a:bodyPr/>
                    <a:lstStyle/>
                    <a:p>
                      <a:pPr algn="l" fontAlgn="ctr"/>
                      <a:r>
                        <a:rPr lang="en-US" altLang="zh-CN" sz="300" u="none" strike="noStrike">
                          <a:effectLst/>
                        </a:rPr>
                        <a:t>1.</a:t>
                      </a:r>
                      <a:r>
                        <a:rPr lang="zh-CN" altLang="en-US" sz="300" u="none" strike="noStrike">
                          <a:effectLst/>
                        </a:rPr>
                        <a:t>党总支委员联系支部，全程督促、指导支部工作</a:t>
                      </a:r>
                      <a:endParaRPr lang="zh-CN" altLang="en-US" sz="300" b="0" i="0" u="none" strike="noStrike">
                        <a:solidFill>
                          <a:srgbClr val="000000"/>
                        </a:solidFill>
                        <a:effectLst/>
                        <a:latin typeface="宋体"/>
                      </a:endParaRPr>
                    </a:p>
                  </a:txBody>
                  <a:tcPr marL="2305" marR="2305" marT="2305" marB="0" anchor="ctr"/>
                </a:tc>
                <a:tc rowSpan="3">
                  <a:txBody>
                    <a:bodyPr/>
                    <a:lstStyle/>
                    <a:p>
                      <a:pPr algn="ctr" fontAlgn="ctr"/>
                      <a:r>
                        <a:rPr lang="zh-CN" altLang="en-US" sz="300" u="none" strike="noStrike">
                          <a:effectLst/>
                        </a:rPr>
                        <a:t>张军儒    齐志国    安志军</a:t>
                      </a:r>
                      <a:endParaRPr lang="zh-CN" altLang="en-US" sz="300" b="0" i="0" u="none" strike="noStrike">
                        <a:solidFill>
                          <a:srgbClr val="000000"/>
                        </a:solidFill>
                        <a:effectLst/>
                        <a:latin typeface="宋体"/>
                      </a:endParaRPr>
                    </a:p>
                  </a:txBody>
                  <a:tcPr marL="2305" marR="2305" marT="2305" marB="0" anchor="ctr"/>
                </a:tc>
                <a:tc rowSpan="3">
                  <a:txBody>
                    <a:bodyPr/>
                    <a:lstStyle/>
                    <a:p>
                      <a:pPr algn="ctr" fontAlgn="ctr"/>
                      <a:r>
                        <a:rPr lang="en-US" altLang="zh-CN" sz="300" u="none" strike="noStrike">
                          <a:effectLst/>
                        </a:rPr>
                        <a:t>201711</a:t>
                      </a:r>
                      <a:endParaRPr lang="en-US" altLang="zh-CN" sz="300" b="0" i="0" u="none" strike="noStrike">
                        <a:solidFill>
                          <a:srgbClr val="000000"/>
                        </a:solidFill>
                        <a:effectLst/>
                        <a:latin typeface="宋体"/>
                      </a:endParaRPr>
                    </a:p>
                  </a:txBody>
                  <a:tcPr marL="2305" marR="2305" marT="2305" marB="0" anchor="ctr"/>
                </a:tc>
              </a:tr>
              <a:tr h="115229">
                <a:tc vMerge="1">
                  <a:txBody>
                    <a:bodyPr/>
                    <a:lstStyle/>
                    <a:p>
                      <a:endParaRPr lang="zh-CN" altLang="en-US"/>
                    </a:p>
                  </a:txBody>
                  <a:tcPr/>
                </a:tc>
                <a:tc vMerge="1">
                  <a:txBody>
                    <a:bodyPr/>
                    <a:lstStyle/>
                    <a:p>
                      <a:endParaRPr lang="zh-CN" altLang="en-US"/>
                    </a:p>
                  </a:txBody>
                  <a:tcPr/>
                </a:tc>
                <a:tc>
                  <a:txBody>
                    <a:bodyPr/>
                    <a:lstStyle/>
                    <a:p>
                      <a:pPr algn="l" fontAlgn="ctr"/>
                      <a:r>
                        <a:rPr lang="en-US" altLang="zh-CN" sz="300" u="none" strike="noStrike">
                          <a:effectLst/>
                        </a:rPr>
                        <a:t>2.</a:t>
                      </a:r>
                      <a:r>
                        <a:rPr lang="zh-CN" altLang="en-US" sz="300" u="none" strike="noStrike">
                          <a:effectLst/>
                        </a:rPr>
                        <a:t>对党支部委员进行业务培训</a:t>
                      </a:r>
                      <a:endParaRPr lang="zh-CN" altLang="en-US" sz="300" b="0" i="0" u="none" strike="noStrike">
                        <a:solidFill>
                          <a:srgbClr val="000000"/>
                        </a:solidFill>
                        <a:effectLst/>
                        <a:latin typeface="宋体"/>
                      </a:endParaRPr>
                    </a:p>
                  </a:txBody>
                  <a:tcPr marL="2305" marR="2305" marT="2305" marB="0" anchor="ctr"/>
                </a:tc>
                <a:tc vMerge="1">
                  <a:txBody>
                    <a:bodyPr/>
                    <a:lstStyle/>
                    <a:p>
                      <a:endParaRPr lang="zh-CN" altLang="en-US"/>
                    </a:p>
                  </a:txBody>
                  <a:tcPr/>
                </a:tc>
                <a:tc vMerge="1">
                  <a:txBody>
                    <a:bodyPr/>
                    <a:lstStyle/>
                    <a:p>
                      <a:endParaRPr lang="zh-CN" altLang="en-US"/>
                    </a:p>
                  </a:txBody>
                  <a:tcPr/>
                </a:tc>
              </a:tr>
              <a:tr h="152102">
                <a:tc vMerge="1">
                  <a:txBody>
                    <a:bodyPr/>
                    <a:lstStyle/>
                    <a:p>
                      <a:endParaRPr lang="zh-CN" altLang="en-US"/>
                    </a:p>
                  </a:txBody>
                  <a:tcPr/>
                </a:tc>
                <a:tc vMerge="1">
                  <a:txBody>
                    <a:bodyPr/>
                    <a:lstStyle/>
                    <a:p>
                      <a:endParaRPr lang="zh-CN" altLang="en-US"/>
                    </a:p>
                  </a:txBody>
                  <a:tcPr/>
                </a:tc>
                <a:tc>
                  <a:txBody>
                    <a:bodyPr/>
                    <a:lstStyle/>
                    <a:p>
                      <a:pPr algn="l" fontAlgn="ctr"/>
                      <a:r>
                        <a:rPr lang="en-US" altLang="zh-CN" sz="300" u="none" strike="noStrike" dirty="0">
                          <a:effectLst/>
                        </a:rPr>
                        <a:t>3.</a:t>
                      </a:r>
                      <a:r>
                        <a:rPr lang="zh-CN" altLang="en-US" sz="300" u="none" strike="noStrike" dirty="0">
                          <a:effectLst/>
                        </a:rPr>
                        <a:t>建立</a:t>
                      </a:r>
                      <a:r>
                        <a:rPr lang="en-US" altLang="zh-CN" sz="300" u="none" strike="noStrike" dirty="0">
                          <a:effectLst/>
                        </a:rPr>
                        <a:t>《</a:t>
                      </a:r>
                      <a:r>
                        <a:rPr lang="zh-CN" altLang="en-US" sz="300" u="none" strike="noStrike" dirty="0">
                          <a:effectLst/>
                        </a:rPr>
                        <a:t>党员个人参加重要集体活动记实簿</a:t>
                      </a:r>
                      <a:r>
                        <a:rPr lang="en-US" altLang="zh-CN" sz="300" u="none" strike="noStrike" dirty="0">
                          <a:effectLst/>
                        </a:rPr>
                        <a:t>》</a:t>
                      </a:r>
                      <a:endParaRPr lang="en-US" altLang="zh-CN" sz="300" b="0" i="0" u="none" strike="noStrike" dirty="0">
                        <a:solidFill>
                          <a:srgbClr val="000000"/>
                        </a:solidFill>
                        <a:effectLst/>
                        <a:latin typeface="宋体"/>
                      </a:endParaRPr>
                    </a:p>
                  </a:txBody>
                  <a:tcPr marL="2305" marR="2305" marT="2305" marB="0" anchor="ctr"/>
                </a:tc>
                <a:tc vMerge="1">
                  <a:txBody>
                    <a:bodyPr/>
                    <a:lstStyle/>
                    <a:p>
                      <a:endParaRPr lang="zh-CN" altLang="en-US"/>
                    </a:p>
                  </a:txBody>
                  <a:tcPr/>
                </a:tc>
                <a:tc vMerge="1">
                  <a:txBody>
                    <a:bodyPr/>
                    <a:lstStyle/>
                    <a:p>
                      <a:endParaRPr lang="zh-CN" altLang="en-US"/>
                    </a:p>
                  </a:txBody>
                  <a:tcPr/>
                </a:tc>
              </a:tr>
              <a:tr h="163625">
                <a:tc vMerge="1">
                  <a:txBody>
                    <a:bodyPr/>
                    <a:lstStyle/>
                    <a:p>
                      <a:endParaRPr lang="zh-CN" altLang="en-US"/>
                    </a:p>
                  </a:txBody>
                  <a:tcPr/>
                </a:tc>
                <a:tc rowSpan="4">
                  <a:txBody>
                    <a:bodyPr/>
                    <a:lstStyle/>
                    <a:p>
                      <a:pPr algn="ctr" fontAlgn="ctr"/>
                      <a:r>
                        <a:rPr lang="zh-CN" altLang="en-US" sz="300" u="none" strike="noStrike">
                          <a:effectLst/>
                        </a:rPr>
                        <a:t>支部组织生活形式单一</a:t>
                      </a:r>
                      <a:endParaRPr lang="zh-CN" altLang="en-US" sz="300" b="0" i="0" u="none" strike="noStrike">
                        <a:solidFill>
                          <a:srgbClr val="000000"/>
                        </a:solidFill>
                        <a:effectLst/>
                        <a:latin typeface="宋体"/>
                      </a:endParaRPr>
                    </a:p>
                  </a:txBody>
                  <a:tcPr marL="2305" marR="2305" marT="2305" marB="0" anchor="ctr"/>
                </a:tc>
                <a:tc>
                  <a:txBody>
                    <a:bodyPr/>
                    <a:lstStyle/>
                    <a:p>
                      <a:pPr algn="l" fontAlgn="ctr"/>
                      <a:r>
                        <a:rPr lang="en-US" altLang="zh-CN" sz="300" u="none" strike="noStrike">
                          <a:effectLst/>
                        </a:rPr>
                        <a:t>1.</a:t>
                      </a:r>
                      <a:r>
                        <a:rPr lang="zh-CN" altLang="en-US" sz="300" u="none" strike="noStrike">
                          <a:effectLst/>
                        </a:rPr>
                        <a:t>在书记、班子成员讲党课的基础上，邀请相关专家作专题辅导报告</a:t>
                      </a:r>
                      <a:endParaRPr lang="zh-CN" altLang="en-US" sz="300" b="0" i="0" u="none" strike="noStrike">
                        <a:solidFill>
                          <a:srgbClr val="000000"/>
                        </a:solidFill>
                        <a:effectLst/>
                        <a:latin typeface="宋体"/>
                      </a:endParaRPr>
                    </a:p>
                  </a:txBody>
                  <a:tcPr marL="2305" marR="2305" marT="2305" marB="0" anchor="ctr"/>
                </a:tc>
                <a:tc rowSpan="4">
                  <a:txBody>
                    <a:bodyPr/>
                    <a:lstStyle/>
                    <a:p>
                      <a:pPr algn="ctr" fontAlgn="ctr"/>
                      <a:r>
                        <a:rPr lang="zh-CN" altLang="en-US" sz="300" u="none" strike="noStrike">
                          <a:effectLst/>
                        </a:rPr>
                        <a:t>张军儒    齐志国    安志军</a:t>
                      </a:r>
                      <a:endParaRPr lang="zh-CN" altLang="en-US" sz="300" b="0" i="0" u="none" strike="noStrike">
                        <a:solidFill>
                          <a:srgbClr val="000000"/>
                        </a:solidFill>
                        <a:effectLst/>
                        <a:latin typeface="宋体"/>
                      </a:endParaRPr>
                    </a:p>
                  </a:txBody>
                  <a:tcPr marL="2305" marR="2305" marT="2305" marB="0" anchor="ctr"/>
                </a:tc>
                <a:tc rowSpan="4">
                  <a:txBody>
                    <a:bodyPr/>
                    <a:lstStyle/>
                    <a:p>
                      <a:pPr algn="ctr" fontAlgn="ctr"/>
                      <a:r>
                        <a:rPr lang="en-US" altLang="zh-CN" sz="300" u="none" strike="noStrike">
                          <a:effectLst/>
                        </a:rPr>
                        <a:t>201710</a:t>
                      </a:r>
                      <a:endParaRPr lang="en-US" altLang="zh-CN" sz="300" b="0" i="0" u="none" strike="noStrike">
                        <a:solidFill>
                          <a:srgbClr val="000000"/>
                        </a:solidFill>
                        <a:effectLst/>
                        <a:latin typeface="宋体"/>
                      </a:endParaRPr>
                    </a:p>
                  </a:txBody>
                  <a:tcPr marL="2305" marR="2305" marT="2305" marB="0" anchor="ctr"/>
                </a:tc>
              </a:tr>
              <a:tr h="126752">
                <a:tc vMerge="1">
                  <a:txBody>
                    <a:bodyPr/>
                    <a:lstStyle/>
                    <a:p>
                      <a:endParaRPr lang="zh-CN" altLang="en-US"/>
                    </a:p>
                  </a:txBody>
                  <a:tcPr/>
                </a:tc>
                <a:tc vMerge="1">
                  <a:txBody>
                    <a:bodyPr/>
                    <a:lstStyle/>
                    <a:p>
                      <a:endParaRPr lang="zh-CN" altLang="en-US"/>
                    </a:p>
                  </a:txBody>
                  <a:tcPr/>
                </a:tc>
                <a:tc>
                  <a:txBody>
                    <a:bodyPr/>
                    <a:lstStyle/>
                    <a:p>
                      <a:pPr algn="l" fontAlgn="ctr"/>
                      <a:r>
                        <a:rPr lang="en-US" altLang="zh-CN" sz="300" u="none" strike="noStrike">
                          <a:effectLst/>
                        </a:rPr>
                        <a:t>2. </a:t>
                      </a:r>
                      <a:r>
                        <a:rPr lang="zh-CN" altLang="en-US" sz="300" u="none" strike="noStrike">
                          <a:effectLst/>
                        </a:rPr>
                        <a:t>在全体党员中开展法制教育</a:t>
                      </a:r>
                      <a:endParaRPr lang="zh-CN" altLang="en-US" sz="300" b="0" i="0" u="none" strike="noStrike">
                        <a:solidFill>
                          <a:srgbClr val="000000"/>
                        </a:solidFill>
                        <a:effectLst/>
                        <a:latin typeface="宋体"/>
                      </a:endParaRPr>
                    </a:p>
                  </a:txBody>
                  <a:tcPr marL="2305" marR="2305" marT="2305" marB="0" anchor="ctr"/>
                </a:tc>
                <a:tc vMerge="1">
                  <a:txBody>
                    <a:bodyPr/>
                    <a:lstStyle/>
                    <a:p>
                      <a:endParaRPr lang="zh-CN" altLang="en-US"/>
                    </a:p>
                  </a:txBody>
                  <a:tcPr/>
                </a:tc>
                <a:tc vMerge="1">
                  <a:txBody>
                    <a:bodyPr/>
                    <a:lstStyle/>
                    <a:p>
                      <a:endParaRPr lang="zh-CN" altLang="en-US"/>
                    </a:p>
                  </a:txBody>
                  <a:tcPr/>
                </a:tc>
              </a:tr>
              <a:tr h="152102">
                <a:tc vMerge="1">
                  <a:txBody>
                    <a:bodyPr/>
                    <a:lstStyle/>
                    <a:p>
                      <a:endParaRPr lang="zh-CN" altLang="en-US"/>
                    </a:p>
                  </a:txBody>
                  <a:tcPr/>
                </a:tc>
                <a:tc vMerge="1">
                  <a:txBody>
                    <a:bodyPr/>
                    <a:lstStyle/>
                    <a:p>
                      <a:endParaRPr lang="zh-CN" altLang="en-US"/>
                    </a:p>
                  </a:txBody>
                  <a:tcPr/>
                </a:tc>
                <a:tc>
                  <a:txBody>
                    <a:bodyPr/>
                    <a:lstStyle/>
                    <a:p>
                      <a:pPr algn="l" fontAlgn="ctr"/>
                      <a:r>
                        <a:rPr lang="en-US" altLang="zh-CN" sz="300" u="none" strike="noStrike">
                          <a:effectLst/>
                        </a:rPr>
                        <a:t>3.</a:t>
                      </a:r>
                      <a:r>
                        <a:rPr lang="zh-CN" altLang="en-US" sz="300" u="none" strike="noStrike">
                          <a:effectLst/>
                        </a:rPr>
                        <a:t>继续开展继续教育、管理知识讲座</a:t>
                      </a:r>
                      <a:endParaRPr lang="zh-CN" altLang="en-US" sz="300" b="0" i="0" u="none" strike="noStrike">
                        <a:solidFill>
                          <a:srgbClr val="000000"/>
                        </a:solidFill>
                        <a:effectLst/>
                        <a:latin typeface="宋体"/>
                      </a:endParaRPr>
                    </a:p>
                  </a:txBody>
                  <a:tcPr marL="2305" marR="2305" marT="2305" marB="0" anchor="ctr"/>
                </a:tc>
                <a:tc vMerge="1">
                  <a:txBody>
                    <a:bodyPr/>
                    <a:lstStyle/>
                    <a:p>
                      <a:endParaRPr lang="zh-CN" altLang="en-US"/>
                    </a:p>
                  </a:txBody>
                  <a:tcPr/>
                </a:tc>
                <a:tc vMerge="1">
                  <a:txBody>
                    <a:bodyPr/>
                    <a:lstStyle/>
                    <a:p>
                      <a:endParaRPr lang="zh-CN" altLang="en-US"/>
                    </a:p>
                  </a:txBody>
                  <a:tcPr/>
                </a:tc>
              </a:tr>
              <a:tr h="154407">
                <a:tc vMerge="1">
                  <a:txBody>
                    <a:bodyPr/>
                    <a:lstStyle/>
                    <a:p>
                      <a:endParaRPr lang="zh-CN" altLang="en-US"/>
                    </a:p>
                  </a:txBody>
                  <a:tcPr/>
                </a:tc>
                <a:tc vMerge="1">
                  <a:txBody>
                    <a:bodyPr/>
                    <a:lstStyle/>
                    <a:p>
                      <a:endParaRPr lang="zh-CN" altLang="en-US"/>
                    </a:p>
                  </a:txBody>
                  <a:tcPr/>
                </a:tc>
                <a:tc>
                  <a:txBody>
                    <a:bodyPr/>
                    <a:lstStyle/>
                    <a:p>
                      <a:pPr algn="l" fontAlgn="ctr"/>
                      <a:r>
                        <a:rPr lang="en-US" altLang="zh-CN" sz="300" u="none" strike="noStrike">
                          <a:effectLst/>
                        </a:rPr>
                        <a:t>4.</a:t>
                      </a:r>
                      <a:r>
                        <a:rPr lang="zh-CN" altLang="en-US" sz="300" u="none" strike="noStrike">
                          <a:effectLst/>
                        </a:rPr>
                        <a:t>组织党员继续赴红色教育基地参观学习，接受革命传统教育</a:t>
                      </a:r>
                      <a:endParaRPr lang="zh-CN" altLang="en-US" sz="300" b="0" i="0" u="none" strike="noStrike">
                        <a:solidFill>
                          <a:srgbClr val="000000"/>
                        </a:solidFill>
                        <a:effectLst/>
                        <a:latin typeface="宋体"/>
                      </a:endParaRPr>
                    </a:p>
                  </a:txBody>
                  <a:tcPr marL="2305" marR="2305" marT="2305" marB="0" anchor="ctr"/>
                </a:tc>
                <a:tc vMerge="1">
                  <a:txBody>
                    <a:bodyPr/>
                    <a:lstStyle/>
                    <a:p>
                      <a:endParaRPr lang="zh-CN" altLang="en-US"/>
                    </a:p>
                  </a:txBody>
                  <a:tcPr/>
                </a:tc>
                <a:tc vMerge="1">
                  <a:txBody>
                    <a:bodyPr/>
                    <a:lstStyle/>
                    <a:p>
                      <a:endParaRPr lang="zh-CN" altLang="en-US"/>
                    </a:p>
                  </a:txBody>
                  <a:tcPr/>
                </a:tc>
              </a:tr>
              <a:tr h="336469">
                <a:tc>
                  <a:txBody>
                    <a:bodyPr/>
                    <a:lstStyle/>
                    <a:p>
                      <a:pPr algn="l" fontAlgn="ctr"/>
                      <a:r>
                        <a:rPr lang="zh-CN" altLang="en-US" sz="300" u="none" strike="noStrike">
                          <a:effectLst/>
                        </a:rPr>
                        <a:t>党员教育管理方面</a:t>
                      </a:r>
                      <a:endParaRPr lang="zh-CN" altLang="en-US" sz="300" b="1" i="0" u="none" strike="noStrike">
                        <a:solidFill>
                          <a:srgbClr val="000000"/>
                        </a:solidFill>
                        <a:effectLst/>
                        <a:latin typeface="宋体"/>
                      </a:endParaRPr>
                    </a:p>
                  </a:txBody>
                  <a:tcPr marL="2305" marR="2305" marT="2305" marB="0" anchor="ctr"/>
                </a:tc>
                <a:tc>
                  <a:txBody>
                    <a:bodyPr/>
                    <a:lstStyle/>
                    <a:p>
                      <a:pPr algn="l" fontAlgn="ctr"/>
                      <a:r>
                        <a:rPr lang="zh-CN" altLang="en-US" sz="300" u="none" strike="noStrike">
                          <a:effectLst/>
                        </a:rPr>
                        <a:t>党员的先锋模范作用没有得到充分发挥</a:t>
                      </a:r>
                      <a:endParaRPr lang="zh-CN" altLang="en-US" sz="300" b="0" i="0" u="none" strike="noStrike">
                        <a:solidFill>
                          <a:srgbClr val="000000"/>
                        </a:solidFill>
                        <a:effectLst/>
                        <a:latin typeface="宋体"/>
                      </a:endParaRPr>
                    </a:p>
                  </a:txBody>
                  <a:tcPr marL="2305" marR="2305" marT="2305" marB="0" anchor="ctr"/>
                </a:tc>
                <a:tc>
                  <a:txBody>
                    <a:bodyPr/>
                    <a:lstStyle/>
                    <a:p>
                      <a:pPr algn="l" fontAlgn="ctr"/>
                      <a:r>
                        <a:rPr lang="zh-CN" altLang="en-US" sz="300" u="none" strike="noStrike">
                          <a:effectLst/>
                        </a:rPr>
                        <a:t>按照“基层组织建设年”活动的 要求，建立责任清单、任务清单、问题清单，强化督促指导</a:t>
                      </a:r>
                      <a:endParaRPr lang="zh-CN" altLang="en-US" sz="300" b="0" i="0" u="none" strike="noStrike">
                        <a:solidFill>
                          <a:srgbClr val="000000"/>
                        </a:solidFill>
                        <a:effectLst/>
                        <a:latin typeface="宋体"/>
                      </a:endParaRPr>
                    </a:p>
                  </a:txBody>
                  <a:tcPr marL="2305" marR="2305" marT="2305" marB="0" anchor="ctr"/>
                </a:tc>
                <a:tc>
                  <a:txBody>
                    <a:bodyPr/>
                    <a:lstStyle/>
                    <a:p>
                      <a:pPr algn="ctr" fontAlgn="ctr"/>
                      <a:r>
                        <a:rPr lang="zh-CN" altLang="en-US" sz="300" u="none" strike="noStrike">
                          <a:effectLst/>
                        </a:rPr>
                        <a:t>苟克鼎    田中禾    齐志国    张军儒    杜 林 </a:t>
                      </a:r>
                      <a:endParaRPr lang="zh-CN" altLang="en-US" sz="300" b="0" i="0" u="none" strike="noStrike">
                        <a:solidFill>
                          <a:srgbClr val="000000"/>
                        </a:solidFill>
                        <a:effectLst/>
                        <a:latin typeface="宋体"/>
                      </a:endParaRPr>
                    </a:p>
                  </a:txBody>
                  <a:tcPr marL="2305" marR="2305" marT="2305" marB="0" anchor="ctr"/>
                </a:tc>
                <a:tc>
                  <a:txBody>
                    <a:bodyPr/>
                    <a:lstStyle/>
                    <a:p>
                      <a:pPr algn="ctr" fontAlgn="ctr"/>
                      <a:r>
                        <a:rPr lang="en-US" altLang="zh-CN" sz="300" u="none" strike="noStrike">
                          <a:effectLst/>
                        </a:rPr>
                        <a:t>201711</a:t>
                      </a:r>
                      <a:endParaRPr lang="en-US" altLang="zh-CN" sz="300" b="0" i="0" u="none" strike="noStrike">
                        <a:solidFill>
                          <a:srgbClr val="000000"/>
                        </a:solidFill>
                        <a:effectLst/>
                        <a:latin typeface="宋体"/>
                      </a:endParaRPr>
                    </a:p>
                  </a:txBody>
                  <a:tcPr marL="2305" marR="2305" marT="2305" marB="0" anchor="ctr"/>
                </a:tc>
              </a:tr>
              <a:tr h="184367">
                <a:tc>
                  <a:txBody>
                    <a:bodyPr/>
                    <a:lstStyle/>
                    <a:p>
                      <a:pPr algn="l" fontAlgn="ctr"/>
                      <a:r>
                        <a:rPr lang="zh-CN" altLang="en-US" sz="300" u="none" strike="noStrike">
                          <a:effectLst/>
                        </a:rPr>
                        <a:t>发展党员工作方面</a:t>
                      </a:r>
                      <a:endParaRPr lang="zh-CN" altLang="en-US" sz="300" b="1" i="0" u="none" strike="noStrike">
                        <a:solidFill>
                          <a:srgbClr val="000000"/>
                        </a:solidFill>
                        <a:effectLst/>
                        <a:latin typeface="宋体"/>
                      </a:endParaRPr>
                    </a:p>
                  </a:txBody>
                  <a:tcPr marL="2305" marR="2305" marT="2305" marB="0" anchor="ctr"/>
                </a:tc>
                <a:tc>
                  <a:txBody>
                    <a:bodyPr/>
                    <a:lstStyle/>
                    <a:p>
                      <a:pPr algn="ctr" fontAlgn="ctr"/>
                      <a:r>
                        <a:rPr lang="en-US" altLang="zh-CN" sz="300" u="none" strike="noStrike">
                          <a:effectLst/>
                        </a:rPr>
                        <a:t>/</a:t>
                      </a:r>
                      <a:endParaRPr lang="en-US" altLang="zh-CN" sz="300" b="0" i="0" u="none" strike="noStrike">
                        <a:solidFill>
                          <a:srgbClr val="000000"/>
                        </a:solidFill>
                        <a:effectLst/>
                        <a:latin typeface="宋体"/>
                      </a:endParaRPr>
                    </a:p>
                  </a:txBody>
                  <a:tcPr marL="2305" marR="2305" marT="2305" marB="0" anchor="ctr"/>
                </a:tc>
                <a:tc>
                  <a:txBody>
                    <a:bodyPr/>
                    <a:lstStyle/>
                    <a:p>
                      <a:pPr algn="ctr" fontAlgn="ctr"/>
                      <a:r>
                        <a:rPr lang="en-US" altLang="zh-CN" sz="300" u="none" strike="noStrike">
                          <a:effectLst/>
                        </a:rPr>
                        <a:t>/</a:t>
                      </a:r>
                      <a:endParaRPr lang="en-US" altLang="zh-CN" sz="300" b="0" i="0" u="none" strike="noStrike">
                        <a:solidFill>
                          <a:srgbClr val="000000"/>
                        </a:solidFill>
                        <a:effectLst/>
                        <a:latin typeface="宋体"/>
                      </a:endParaRPr>
                    </a:p>
                  </a:txBody>
                  <a:tcPr marL="2305" marR="2305" marT="2305" marB="0" anchor="ctr"/>
                </a:tc>
                <a:tc>
                  <a:txBody>
                    <a:bodyPr/>
                    <a:lstStyle/>
                    <a:p>
                      <a:pPr algn="ctr" fontAlgn="ctr"/>
                      <a:r>
                        <a:rPr lang="zh-CN" altLang="en-US" sz="300" u="none" strike="noStrike">
                          <a:effectLst/>
                        </a:rPr>
                        <a:t>　</a:t>
                      </a:r>
                      <a:endParaRPr lang="zh-CN" altLang="en-US" sz="300" b="0" i="0" u="none" strike="noStrike">
                        <a:solidFill>
                          <a:srgbClr val="000000"/>
                        </a:solidFill>
                        <a:effectLst/>
                        <a:latin typeface="宋体"/>
                      </a:endParaRPr>
                    </a:p>
                  </a:txBody>
                  <a:tcPr marL="2305" marR="2305" marT="2305" marB="0" anchor="ctr"/>
                </a:tc>
                <a:tc>
                  <a:txBody>
                    <a:bodyPr/>
                    <a:lstStyle/>
                    <a:p>
                      <a:pPr algn="ctr" fontAlgn="ctr"/>
                      <a:r>
                        <a:rPr lang="en-US" altLang="zh-CN" sz="300" u="none" strike="noStrike">
                          <a:effectLst/>
                        </a:rPr>
                        <a:t>/</a:t>
                      </a:r>
                      <a:endParaRPr lang="en-US" altLang="zh-CN" sz="300" b="0" i="0" u="none" strike="noStrike">
                        <a:solidFill>
                          <a:srgbClr val="000000"/>
                        </a:solidFill>
                        <a:effectLst/>
                        <a:latin typeface="宋体"/>
                      </a:endParaRPr>
                    </a:p>
                  </a:txBody>
                  <a:tcPr marL="2305" marR="2305" marT="2305" marB="0" anchor="ctr"/>
                </a:tc>
              </a:tr>
              <a:tr h="149798">
                <a:tc rowSpan="3">
                  <a:txBody>
                    <a:bodyPr/>
                    <a:lstStyle/>
                    <a:p>
                      <a:pPr algn="l" fontAlgn="ctr"/>
                      <a:r>
                        <a:rPr lang="zh-CN" altLang="en-US" sz="300" u="none" strike="noStrike">
                          <a:effectLst/>
                        </a:rPr>
                        <a:t>基础保障方面</a:t>
                      </a:r>
                      <a:endParaRPr lang="zh-CN" altLang="en-US" sz="300" b="1" i="0" u="none" strike="noStrike">
                        <a:solidFill>
                          <a:srgbClr val="000000"/>
                        </a:solidFill>
                        <a:effectLst/>
                        <a:latin typeface="宋体"/>
                      </a:endParaRPr>
                    </a:p>
                  </a:txBody>
                  <a:tcPr marL="2305" marR="2305" marT="2305" marB="0" anchor="ctr"/>
                </a:tc>
                <a:tc rowSpan="3">
                  <a:txBody>
                    <a:bodyPr/>
                    <a:lstStyle/>
                    <a:p>
                      <a:pPr algn="l" fontAlgn="ctr"/>
                      <a:r>
                        <a:rPr lang="zh-CN" altLang="en-US" sz="300" u="none" strike="noStrike">
                          <a:effectLst/>
                        </a:rPr>
                        <a:t>兼职党务工作的激励          机制缺乏</a:t>
                      </a:r>
                      <a:endParaRPr lang="zh-CN" altLang="en-US" sz="300" b="0" i="0" u="none" strike="noStrike">
                        <a:solidFill>
                          <a:srgbClr val="000000"/>
                        </a:solidFill>
                        <a:effectLst/>
                        <a:latin typeface="宋体"/>
                      </a:endParaRPr>
                    </a:p>
                  </a:txBody>
                  <a:tcPr marL="2305" marR="2305" marT="2305" marB="0" anchor="ctr"/>
                </a:tc>
                <a:tc>
                  <a:txBody>
                    <a:bodyPr/>
                    <a:lstStyle/>
                    <a:p>
                      <a:pPr algn="l" fontAlgn="ctr"/>
                      <a:r>
                        <a:rPr lang="en-US" altLang="zh-CN" sz="300" u="none" strike="noStrike">
                          <a:effectLst/>
                        </a:rPr>
                        <a:t>1.</a:t>
                      </a:r>
                      <a:r>
                        <a:rPr lang="zh-CN" altLang="en-US" sz="300" u="none" strike="noStrike">
                          <a:effectLst/>
                        </a:rPr>
                        <a:t>学院拟对优秀党务工作者进行表彰奖励</a:t>
                      </a:r>
                      <a:endParaRPr lang="zh-CN" altLang="en-US" sz="300" b="0" i="0" u="none" strike="noStrike">
                        <a:solidFill>
                          <a:srgbClr val="000000"/>
                        </a:solidFill>
                        <a:effectLst/>
                        <a:latin typeface="宋体"/>
                      </a:endParaRPr>
                    </a:p>
                  </a:txBody>
                  <a:tcPr marL="2305" marR="2305" marT="2305" marB="0" anchor="ctr"/>
                </a:tc>
                <a:tc rowSpan="3">
                  <a:txBody>
                    <a:bodyPr/>
                    <a:lstStyle/>
                    <a:p>
                      <a:pPr algn="ctr" fontAlgn="ctr"/>
                      <a:r>
                        <a:rPr lang="zh-CN" altLang="en-US" sz="300" u="none" strike="noStrike">
                          <a:effectLst/>
                        </a:rPr>
                        <a:t>苟克鼎    田中禾 </a:t>
                      </a:r>
                      <a:endParaRPr lang="zh-CN" altLang="en-US" sz="300" b="0" i="0" u="none" strike="noStrike">
                        <a:solidFill>
                          <a:srgbClr val="000000"/>
                        </a:solidFill>
                        <a:effectLst/>
                        <a:latin typeface="宋体"/>
                      </a:endParaRPr>
                    </a:p>
                  </a:txBody>
                  <a:tcPr marL="2305" marR="2305" marT="2305" marB="0" anchor="ctr"/>
                </a:tc>
                <a:tc rowSpan="3">
                  <a:txBody>
                    <a:bodyPr/>
                    <a:lstStyle/>
                    <a:p>
                      <a:pPr algn="ctr" fontAlgn="ctr"/>
                      <a:r>
                        <a:rPr lang="en-US" altLang="zh-CN" sz="300" u="none" strike="noStrike" dirty="0">
                          <a:effectLst/>
                        </a:rPr>
                        <a:t>201707</a:t>
                      </a:r>
                      <a:endParaRPr lang="en-US" altLang="zh-CN" sz="300" b="0" i="0" u="none" strike="noStrike" dirty="0">
                        <a:solidFill>
                          <a:srgbClr val="000000"/>
                        </a:solidFill>
                        <a:effectLst/>
                        <a:latin typeface="宋体"/>
                      </a:endParaRPr>
                    </a:p>
                  </a:txBody>
                  <a:tcPr marL="2305" marR="2305" marT="2305" marB="0" anchor="ctr"/>
                </a:tc>
              </a:tr>
              <a:tr h="154407">
                <a:tc vMerge="1">
                  <a:txBody>
                    <a:bodyPr/>
                    <a:lstStyle/>
                    <a:p>
                      <a:endParaRPr lang="zh-CN" altLang="en-US"/>
                    </a:p>
                  </a:txBody>
                  <a:tcPr/>
                </a:tc>
                <a:tc vMerge="1">
                  <a:txBody>
                    <a:bodyPr/>
                    <a:lstStyle/>
                    <a:p>
                      <a:endParaRPr lang="zh-CN" altLang="en-US"/>
                    </a:p>
                  </a:txBody>
                  <a:tcPr/>
                </a:tc>
                <a:tc>
                  <a:txBody>
                    <a:bodyPr/>
                    <a:lstStyle/>
                    <a:p>
                      <a:pPr algn="l" fontAlgn="ctr"/>
                      <a:r>
                        <a:rPr lang="en-US" altLang="zh-CN" sz="300" u="none" strike="noStrike">
                          <a:effectLst/>
                        </a:rPr>
                        <a:t>2.</a:t>
                      </a:r>
                      <a:r>
                        <a:rPr lang="zh-CN" altLang="en-US" sz="300" u="none" strike="noStrike">
                          <a:effectLst/>
                        </a:rPr>
                        <a:t>建议学校在津贴分配中对兼职党务工作者予以体现</a:t>
                      </a:r>
                      <a:endParaRPr lang="zh-CN" altLang="en-US" sz="300" b="0" i="0" u="none" strike="noStrike">
                        <a:solidFill>
                          <a:srgbClr val="000000"/>
                        </a:solidFill>
                        <a:effectLst/>
                        <a:latin typeface="宋体"/>
                      </a:endParaRPr>
                    </a:p>
                  </a:txBody>
                  <a:tcPr marL="2305" marR="2305" marT="2305" marB="0" anchor="ctr"/>
                </a:tc>
                <a:tc vMerge="1">
                  <a:txBody>
                    <a:bodyPr/>
                    <a:lstStyle/>
                    <a:p>
                      <a:endParaRPr lang="zh-CN" altLang="en-US"/>
                    </a:p>
                  </a:txBody>
                  <a:tcPr/>
                </a:tc>
                <a:tc vMerge="1">
                  <a:txBody>
                    <a:bodyPr/>
                    <a:lstStyle/>
                    <a:p>
                      <a:endParaRPr lang="zh-CN" altLang="en-US"/>
                    </a:p>
                  </a:txBody>
                  <a:tcPr/>
                </a:tc>
              </a:tr>
              <a:tr h="286422">
                <a:tc vMerge="1">
                  <a:txBody>
                    <a:bodyPr/>
                    <a:lstStyle/>
                    <a:p>
                      <a:endParaRPr lang="zh-CN" altLang="en-US"/>
                    </a:p>
                  </a:txBody>
                  <a:tcPr/>
                </a:tc>
                <a:tc vMerge="1">
                  <a:txBody>
                    <a:bodyPr/>
                    <a:lstStyle/>
                    <a:p>
                      <a:endParaRPr lang="zh-CN" altLang="en-US"/>
                    </a:p>
                  </a:txBody>
                  <a:tcPr/>
                </a:tc>
                <a:tc>
                  <a:txBody>
                    <a:bodyPr/>
                    <a:lstStyle/>
                    <a:p>
                      <a:pPr algn="l" fontAlgn="ctr"/>
                      <a:r>
                        <a:rPr lang="en-US" altLang="zh-CN" sz="300" u="none" strike="noStrike" dirty="0">
                          <a:effectLst/>
                        </a:rPr>
                        <a:t>3.</a:t>
                      </a:r>
                      <a:r>
                        <a:rPr lang="zh-CN" altLang="en-US" sz="300" u="none" strike="noStrike" dirty="0">
                          <a:effectLst/>
                        </a:rPr>
                        <a:t>建议学校在没有副书记的党总支增设党务专干</a:t>
                      </a:r>
                      <a:endParaRPr lang="zh-CN" altLang="en-US" sz="300" b="0" i="0" u="none" strike="noStrike" dirty="0">
                        <a:solidFill>
                          <a:srgbClr val="000000"/>
                        </a:solidFill>
                        <a:effectLst/>
                        <a:latin typeface="宋体"/>
                      </a:endParaRPr>
                    </a:p>
                  </a:txBody>
                  <a:tcPr marL="2305" marR="2305" marT="2305" marB="0" anchor="ctr"/>
                </a:tc>
                <a:tc vMerge="1">
                  <a:txBody>
                    <a:bodyPr/>
                    <a:lstStyle/>
                    <a:p>
                      <a:endParaRPr lang="zh-CN" altLang="en-US"/>
                    </a:p>
                  </a:txBody>
                  <a:tcPr/>
                </a:tc>
                <a:tc vMerge="1">
                  <a:txBody>
                    <a:bodyPr/>
                    <a:lstStyle/>
                    <a:p>
                      <a:endParaRPr lang="zh-CN" altLang="en-US"/>
                    </a:p>
                  </a:txBody>
                  <a:tcPr/>
                </a:tc>
              </a:tr>
            </a:tbl>
          </a:graphicData>
        </a:graphic>
      </p:graphicFrame>
      <p:sp>
        <p:nvSpPr>
          <p:cNvPr id="5" name="矩形 4"/>
          <p:cNvSpPr/>
          <p:nvPr/>
        </p:nvSpPr>
        <p:spPr>
          <a:xfrm>
            <a:off x="1378481" y="51470"/>
            <a:ext cx="3935693"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一、旗帜鲜明抓导向</a:t>
            </a:r>
            <a:endParaRPr lang="zh-CN"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79517" y="70452"/>
            <a:ext cx="1134747" cy="694966"/>
          </a:xfrm>
          <a:prstGeom prst="rect">
            <a:avLst/>
          </a:prstGeom>
        </p:spPr>
      </p:pic>
      <p:sp>
        <p:nvSpPr>
          <p:cNvPr id="5" name="矩形 4"/>
          <p:cNvSpPr/>
          <p:nvPr/>
        </p:nvSpPr>
        <p:spPr>
          <a:xfrm>
            <a:off x="1378481" y="51470"/>
            <a:ext cx="3935693"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二、铸魂补钙抓学习</a:t>
            </a:r>
            <a:endParaRPr lang="zh-CN"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79" name="矩形 78"/>
          <p:cNvSpPr/>
          <p:nvPr/>
        </p:nvSpPr>
        <p:spPr>
          <a:xfrm>
            <a:off x="1357290" y="1214428"/>
            <a:ext cx="6357982" cy="2723823"/>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50000"/>
              </a:lnSpc>
            </a:pPr>
            <a:r>
              <a:rPr lang="zh-CN" alt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举措一：建立制度  </a:t>
            </a:r>
            <a:endParaRPr lang="en-US" altLang="zh-CN"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endParaRPr>
          </a:p>
          <a:p>
            <a:pPr>
              <a:lnSpc>
                <a:spcPct val="150000"/>
              </a:lnSpc>
            </a:pPr>
            <a:endParaRPr lang="en-US" altLang="zh-CN"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endParaRPr>
          </a:p>
          <a:p>
            <a:pPr>
              <a:lnSpc>
                <a:spcPct val="150000"/>
              </a:lnSpc>
            </a:pPr>
            <a:r>
              <a:rPr lang="en-US" altLang="zh-CN"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       </a:t>
            </a:r>
            <a:r>
              <a:rPr lang="zh-CN" altLang="zh-CN"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制定</a:t>
            </a:r>
            <a:r>
              <a:rPr lang="zh-CN" altLang="en-US"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或修订</a:t>
            </a:r>
            <a:r>
              <a:rPr lang="zh-CN" altLang="zh-CN"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了</a:t>
            </a:r>
            <a:r>
              <a:rPr lang="zh-CN" altLang="zh-CN"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贯彻执行“三重一大”决策制度的实施细则》《党政联席会议议事规则》《党务院务公开制度》《总支中心组学习制度》《党总支委员联系党支部工作制度》《党支部委员职责》《干部日常谈心谈话制度》《入党积极分子培训工作暂行办法》《落实意识形态工作责任制实施办法》</a:t>
            </a:r>
            <a:r>
              <a:rPr lang="zh-CN" altLang="zh-CN"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等</a:t>
            </a:r>
            <a:r>
              <a:rPr lang="zh-CN" altLang="en-US"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a:t>
            </a:r>
            <a:endParaRPr lang="zh-CN" alt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endParaRPr>
          </a:p>
        </p:txBody>
      </p:sp>
    </p:spTree>
    <p:extLst>
      <p:ext uri="{BB962C8B-B14F-4D97-AF65-F5344CB8AC3E}">
        <p14:creationId xmlns="" xmlns:p14="http://schemas.microsoft.com/office/powerpoint/2010/main" val="29866697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2650</TotalTime>
  <Words>1241</Words>
  <Application>Microsoft Office PowerPoint</Application>
  <PresentationFormat>全屏显示(16:9)</PresentationFormat>
  <Paragraphs>140</Paragraphs>
  <Slides>17</Slides>
  <Notes>10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17</vt:i4>
      </vt:variant>
    </vt:vector>
  </HeadingPairs>
  <TitlesOfParts>
    <vt:vector size="27" baseType="lpstr">
      <vt:lpstr>Arial</vt:lpstr>
      <vt:lpstr>宋体</vt:lpstr>
      <vt:lpstr>微软雅黑</vt:lpstr>
      <vt:lpstr>华文新魏</vt:lpstr>
      <vt:lpstr>Calibri</vt:lpstr>
      <vt:lpstr>黑体</vt:lpstr>
      <vt:lpstr>Franklin Gothic Book</vt:lpstr>
      <vt:lpstr>Franklin Gothic Medium</vt:lpstr>
      <vt:lpstr>Office 主题​​</vt:lpstr>
      <vt:lpstr>自定义设计方案</vt:lpstr>
      <vt:lpstr>幻灯片 1</vt:lpstr>
      <vt:lpstr>幻灯片 2</vt:lpstr>
      <vt:lpstr>幻灯片 3</vt:lpstr>
      <vt:lpstr>一、旗帜鲜明抓导向 二、铸魂补钙抓学习 三、精准管理抓制度 四、净化阵地抓教育</vt:lpstr>
      <vt:lpstr>幻灯片 5</vt:lpstr>
      <vt:lpstr>幻灯片 6</vt:lpstr>
      <vt:lpstr>幻灯片 7</vt:lpstr>
      <vt:lpstr>幻灯片 8</vt:lpstr>
      <vt:lpstr>幻灯片 9</vt:lpstr>
      <vt:lpstr> </vt:lpstr>
      <vt:lpstr>幻灯片 11</vt:lpstr>
      <vt:lpstr>幻灯片 12</vt:lpstr>
      <vt:lpstr>幻灯片 13</vt:lpstr>
      <vt:lpstr>幻灯片 14</vt:lpstr>
      <vt:lpstr>“2017年度综合实力网络教育学院”</vt:lpstr>
      <vt:lpstr>幻灯片 16</vt:lpstr>
      <vt:lpstr>幻灯片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sniper</cp:lastModifiedBy>
  <cp:revision>211</cp:revision>
  <dcterms:created xsi:type="dcterms:W3CDTF">2011-05-10T01:15:41Z</dcterms:created>
  <dcterms:modified xsi:type="dcterms:W3CDTF">2017-11-30T02:03:34Z</dcterms:modified>
</cp:coreProperties>
</file>