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520" r:id="rId5"/>
    <p:sldId id="544" r:id="rId6"/>
    <p:sldId id="546" r:id="rId7"/>
    <p:sldId id="547" r:id="rId8"/>
    <p:sldId id="548" r:id="rId9"/>
    <p:sldId id="571" r:id="rId10"/>
    <p:sldId id="566" r:id="rId11"/>
    <p:sldId id="578" r:id="rId12"/>
    <p:sldId id="549" r:id="rId13"/>
    <p:sldId id="555" r:id="rId14"/>
    <p:sldId id="542" r:id="rId15"/>
    <p:sldId id="567" r:id="rId16"/>
    <p:sldId id="536" r:id="rId17"/>
  </p:sldIdLst>
  <p:sldSz cx="9144000" cy="6048375"/>
  <p:notesSz cx="6797675" cy="9928225"/>
  <p:defaultTextStyle>
    <a:defPPr>
      <a:defRPr lang="zh-CN"/>
    </a:defPPr>
    <a:lvl1pPr algn="l" rtl="0" fontAlgn="base">
      <a:spcBef>
        <a:spcPct val="0"/>
      </a:spcBef>
      <a:spcAft>
        <a:spcPct val="0"/>
      </a:spcAft>
      <a:buFont typeface="Arial" panose="020B0604020202020204" pitchFamily="34" charset="0"/>
      <a:defRPr sz="1400" kern="1200">
        <a:solidFill>
          <a:srgbClr val="000000"/>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400" kern="1200">
        <a:solidFill>
          <a:srgbClr val="000000"/>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400" kern="1200">
        <a:solidFill>
          <a:srgbClr val="000000"/>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400" kern="1200">
        <a:solidFill>
          <a:srgbClr val="000000"/>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400" kern="1200">
        <a:solidFill>
          <a:srgbClr val="0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rgbClr val="0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rgbClr val="0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rgbClr val="0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rgbClr val="000000"/>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33CC"/>
    <a:srgbClr val="CC0066"/>
    <a:srgbClr val="C4EEF2"/>
    <a:srgbClr val="67EEF5"/>
    <a:srgbClr val="D60093"/>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7" autoAdjust="0"/>
    <p:restoredTop sz="92800" autoAdjust="0"/>
  </p:normalViewPr>
  <p:slideViewPr>
    <p:cSldViewPr>
      <p:cViewPr>
        <p:scale>
          <a:sx n="100" d="100"/>
          <a:sy n="100" d="100"/>
        </p:scale>
        <p:origin x="-282" y="570"/>
      </p:cViewPr>
      <p:guideLst>
        <p:guide orient="horz" pos="18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buFontTx/>
              <a:buNone/>
              <a:defRPr sz="1200">
                <a:solidFill>
                  <a:schemeClr val="tx1"/>
                </a:solidFill>
                <a:latin typeface="+mn-lt"/>
                <a:ea typeface="+mn-ea"/>
              </a:defRPr>
            </a:lvl1pPr>
          </a:lstStyle>
          <a:p>
            <a:pPr>
              <a:defRPr/>
            </a:pPr>
            <a:endParaRPr lang="zh-CN" altLang="en-US"/>
          </a:p>
        </p:txBody>
      </p:sp>
      <p:sp>
        <p:nvSpPr>
          <p:cNvPr id="3" name="日期占位符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buFontTx/>
              <a:buNone/>
              <a:defRPr sz="1200">
                <a:solidFill>
                  <a:schemeClr val="tx1"/>
                </a:solidFill>
                <a:latin typeface="+mn-lt"/>
                <a:ea typeface="+mn-ea"/>
              </a:defRPr>
            </a:lvl1pPr>
          </a:lstStyle>
          <a:p>
            <a:pPr>
              <a:defRPr/>
            </a:pPr>
            <a:endParaRPr lang="zh-CN" altLang="en-US"/>
          </a:p>
        </p:txBody>
      </p:sp>
      <p:sp>
        <p:nvSpPr>
          <p:cNvPr id="4" name="幻灯片图像占位符 3"/>
          <p:cNvSpPr>
            <a:spLocks noGrp="1" noRot="1" noChangeAspect="1"/>
          </p:cNvSpPr>
          <p:nvPr>
            <p:ph type="sldImg" idx="2"/>
          </p:nvPr>
        </p:nvSpPr>
        <p:spPr>
          <a:xfrm>
            <a:off x="584200" y="744538"/>
            <a:ext cx="5629275" cy="37226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solidFill>
                  <a:schemeClr val="tx1"/>
                </a:solidFill>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lstStyle>
            <a:lvl1pPr algn="r">
              <a:defRPr sz="1200">
                <a:solidFill>
                  <a:schemeClr val="tx1"/>
                </a:solidFill>
                <a:latin typeface="Calibri" panose="020F0502020204030204" pitchFamily="34" charset="0"/>
              </a:defRPr>
            </a:lvl1pPr>
          </a:lstStyle>
          <a:p>
            <a:fld id="{84FF78A7-C708-40DB-AFDD-C5DF7B8B11C1}"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170" name="备注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
        <p:nvSpPr>
          <p:cNvPr id="7171" name="灯片编号占位符 3"/>
          <p:cNvSpPr>
            <a:spLocks noGrp="1" noChangeArrowheads="1"/>
          </p:cNvSpPr>
          <p:nvPr>
            <p:ph type="sldNum" sz="quarter" idx="5"/>
          </p:nvPr>
        </p:nvSpPr>
        <p:spPr bwMode="auto">
          <a:noFill/>
          <a:ln>
            <a:miter lim="800000"/>
          </a:ln>
        </p:spPr>
        <p:txBody>
          <a:bodyPr/>
          <a:lstStyle/>
          <a:p>
            <a:fld id="{93D48FCB-62AA-4401-8E9D-9A1D6885F9B6}"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9218"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smtClean="0"/>
          </a:p>
        </p:txBody>
      </p:sp>
      <p:sp>
        <p:nvSpPr>
          <p:cNvPr id="9219" name="灯片编号占位符 3"/>
          <p:cNvSpPr>
            <a:spLocks noGrp="1" noChangeArrowheads="1"/>
          </p:cNvSpPr>
          <p:nvPr>
            <p:ph type="sldNum" sz="quarter" idx="5"/>
          </p:nvPr>
        </p:nvSpPr>
        <p:spPr bwMode="auto">
          <a:noFill/>
          <a:ln>
            <a:miter lim="800000"/>
          </a:ln>
        </p:spPr>
        <p:txBody>
          <a:bodyPr/>
          <a:lstStyle/>
          <a:p>
            <a:fld id="{3D8A968A-487B-4C00-844E-9C80F41F7B3D}"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0722"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smtClean="0"/>
          </a:p>
        </p:txBody>
      </p:sp>
      <p:sp>
        <p:nvSpPr>
          <p:cNvPr id="30723" name="灯片编号占位符 3"/>
          <p:cNvSpPr>
            <a:spLocks noGrp="1" noChangeArrowheads="1"/>
          </p:cNvSpPr>
          <p:nvPr>
            <p:ph type="sldNum" sz="quarter" idx="5"/>
          </p:nvPr>
        </p:nvSpPr>
        <p:spPr bwMode="auto">
          <a:noFill/>
          <a:ln>
            <a:miter lim="800000"/>
          </a:ln>
        </p:spPr>
        <p:txBody>
          <a:bodyPr/>
          <a:lstStyle/>
          <a:p>
            <a:fld id="{947D1B4E-5654-49CC-A733-265C1637A74B}"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0722"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smtClean="0"/>
          </a:p>
        </p:txBody>
      </p:sp>
      <p:sp>
        <p:nvSpPr>
          <p:cNvPr id="30723" name="灯片编号占位符 3"/>
          <p:cNvSpPr>
            <a:spLocks noGrp="1" noChangeArrowheads="1"/>
          </p:cNvSpPr>
          <p:nvPr>
            <p:ph type="sldNum" sz="quarter" idx="5"/>
          </p:nvPr>
        </p:nvSpPr>
        <p:spPr bwMode="auto">
          <a:noFill/>
          <a:ln>
            <a:miter lim="800000"/>
          </a:ln>
        </p:spPr>
        <p:txBody>
          <a:bodyPr/>
          <a:lstStyle/>
          <a:p>
            <a:fld id="{947D1B4E-5654-49CC-A733-265C1637A74B}" type="slidenum">
              <a:rPr lang="zh-CN" altLang="en-US"/>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5842" name="备注占位符 2"/>
          <p:cNvSpPr>
            <a:spLocks noGrp="1" noChangeArrowheads="1"/>
          </p:cNvSpPr>
          <p:nvPr>
            <p:ph type="body" idx="4294967295"/>
          </p:nvPr>
        </p:nvSpPr>
        <p:spPr bwMode="auto">
          <a:noFill/>
        </p:spPr>
        <p:txBody>
          <a:bodyPr wrap="square" numCol="1" anchor="t" anchorCtr="0" compatLnSpc="1"/>
          <a:lstStyle/>
          <a:p>
            <a:endParaRPr lang="zh-CN" altLang="en-US" dirty="0" smtClean="0"/>
          </a:p>
        </p:txBody>
      </p:sp>
      <p:sp>
        <p:nvSpPr>
          <p:cNvPr id="35843" name="灯片编号占位符 3"/>
          <p:cNvSpPr>
            <a:spLocks noGrp="1" noChangeArrowheads="1"/>
          </p:cNvSpPr>
          <p:nvPr>
            <p:ph type="sldNum" sz="quarter" idx="5"/>
          </p:nvPr>
        </p:nvSpPr>
        <p:spPr bwMode="auto">
          <a:noFill/>
          <a:ln>
            <a:miter lim="800000"/>
          </a:ln>
        </p:spPr>
        <p:txBody>
          <a:bodyPr/>
          <a:lstStyle/>
          <a:p>
            <a:fld id="{DE28D87A-5E08-43B6-BA7B-A1A4C6970D5C}"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0722"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smtClean="0"/>
          </a:p>
        </p:txBody>
      </p:sp>
      <p:sp>
        <p:nvSpPr>
          <p:cNvPr id="30723" name="灯片编号占位符 3"/>
          <p:cNvSpPr>
            <a:spLocks noGrp="1" noChangeArrowheads="1"/>
          </p:cNvSpPr>
          <p:nvPr>
            <p:ph type="sldNum" sz="quarter" idx="5"/>
          </p:nvPr>
        </p:nvSpPr>
        <p:spPr bwMode="auto">
          <a:noFill/>
          <a:ln>
            <a:miter lim="800000"/>
          </a:ln>
        </p:spPr>
        <p:txBody>
          <a:bodyPr/>
          <a:lstStyle/>
          <a:p>
            <a:fld id="{947D1B4E-5654-49CC-A733-265C1637A74B}" type="slidenum">
              <a:rPr lang="zh-CN" altLang="en-US"/>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noChangeArrowheads="1" noTextEdit="1"/>
          </p:cNvSpPr>
          <p:nvPr>
            <p:ph type="sldImg" idx="4294967295"/>
          </p:nvPr>
        </p:nvSpPr>
        <p:spPr bwMode="auto">
          <a:xfrm>
            <a:off x="585788" y="744538"/>
            <a:ext cx="5626100" cy="3722687"/>
          </a:xfrm>
          <a:ln>
            <a:solidFill>
              <a:srgbClr val="000000"/>
            </a:solidFill>
            <a:miter lim="800000"/>
          </a:ln>
        </p:spPr>
      </p:sp>
      <p:sp>
        <p:nvSpPr>
          <p:cNvPr id="37890"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smtClean="0"/>
          </a:p>
        </p:txBody>
      </p:sp>
      <p:sp>
        <p:nvSpPr>
          <p:cNvPr id="37891" name="灯片编号占位符 3"/>
          <p:cNvSpPr txBox="1">
            <a:spLocks noGrp="1" noChangeArrowheads="1"/>
          </p:cNvSpPr>
          <p:nvPr/>
        </p:nvSpPr>
        <p:spPr bwMode="auto">
          <a:xfrm>
            <a:off x="3849688" y="9429750"/>
            <a:ext cx="2946400" cy="496888"/>
          </a:xfrm>
          <a:prstGeom prst="rect">
            <a:avLst/>
          </a:prstGeom>
          <a:noFill/>
          <a:ln w="9525">
            <a:noFill/>
            <a:miter lim="800000"/>
          </a:ln>
        </p:spPr>
        <p:txBody>
          <a:bodyPr anchor="b"/>
          <a:lstStyle/>
          <a:p>
            <a:pPr algn="r"/>
            <a:fld id="{8AF0B693-A1A3-432C-8223-3DA1B7D26575}" type="slidenum">
              <a:rPr lang="zh-CN" altLang="en-US" sz="1200">
                <a:latin typeface="Calibri" panose="020F0502020204030204" pitchFamily="34" charset="0"/>
              </a:rPr>
            </a:fld>
            <a:endParaRPr lang="zh-CN"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1576228"/>
            <a:ext cx="6400800" cy="339688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A690A14-99D3-4E25-91CA-180CB193B218}"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40815"/>
            <a:ext cx="3008313" cy="1024864"/>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40816"/>
            <a:ext cx="5111750" cy="51621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2" y="1265680"/>
            <a:ext cx="3008313" cy="41372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6B18ED54-DCFF-4C38-956E-0ED3375891E9}"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233862"/>
            <a:ext cx="5486400" cy="499832"/>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540434"/>
            <a:ext cx="5486400" cy="36290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733694"/>
            <a:ext cx="5486400" cy="7098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473E22E-F83F-4C08-966B-5BB1B79BA62F}"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D1CF5AB-2EF5-4343-80BF-8815AB1063AB}"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42216"/>
            <a:ext cx="2057400" cy="5160720"/>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42216"/>
            <a:ext cx="6019800" cy="5160720"/>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715A1AA-1AFE-4BCE-AB8B-502974E22F4E}"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内容">
    <p:spTree>
      <p:nvGrpSpPr>
        <p:cNvPr id="1" name=""/>
        <p:cNvGrpSpPr/>
        <p:nvPr/>
      </p:nvGrpSpPr>
      <p:grpSpPr>
        <a:xfrm>
          <a:off x="0" y="0"/>
          <a:ext cx="0" cy="0"/>
          <a:chOff x="0" y="0"/>
          <a:chExt cx="0" cy="0"/>
        </a:xfrm>
      </p:grpSpPr>
      <p:sp>
        <p:nvSpPr>
          <p:cNvPr id="4" name="矩形 6"/>
          <p:cNvSpPr/>
          <p:nvPr/>
        </p:nvSpPr>
        <p:spPr bwMode="auto">
          <a:xfrm>
            <a:off x="1" y="5644818"/>
            <a:ext cx="9144001" cy="403556"/>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800"/>
          </a:p>
        </p:txBody>
      </p:sp>
      <p:sp>
        <p:nvSpPr>
          <p:cNvPr id="5" name="矩形 7"/>
          <p:cNvSpPr/>
          <p:nvPr/>
        </p:nvSpPr>
        <p:spPr bwMode="auto">
          <a:xfrm>
            <a:off x="-1" y="-26884"/>
            <a:ext cx="9144001" cy="841025"/>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800"/>
          </a:p>
        </p:txBody>
      </p:sp>
      <p:sp>
        <p:nvSpPr>
          <p:cNvPr id="6" name="灯片编号占位符 3"/>
          <p:cNvSpPr txBox="1">
            <a:spLocks noChangeArrowheads="1"/>
          </p:cNvSpPr>
          <p:nvPr/>
        </p:nvSpPr>
        <p:spPr bwMode="auto">
          <a:xfrm>
            <a:off x="179388" y="5721350"/>
            <a:ext cx="1439862" cy="250825"/>
          </a:xfrm>
          <a:prstGeom prst="rect">
            <a:avLst/>
          </a:prstGeom>
          <a:noFill/>
          <a:ln w="9525">
            <a:noFill/>
            <a:miter lim="800000"/>
          </a:ln>
        </p:spPr>
        <p:txBody>
          <a:bodyPr/>
          <a:lstStyle/>
          <a:p>
            <a:r>
              <a:rPr lang="de-DE" altLang="en-US" sz="1200" b="1">
                <a:solidFill>
                  <a:schemeClr val="bg1"/>
                </a:solidFill>
                <a:latin typeface="微软雅黑" panose="020B0503020204020204" pitchFamily="34" charset="-122"/>
                <a:ea typeface="微软雅黑" panose="020B0503020204020204" pitchFamily="34" charset="-122"/>
              </a:rPr>
              <a:t> </a:t>
            </a:r>
            <a:fld id="{94A97C85-7AF7-4D7C-A180-9E031B28F4EE}" type="slidenum">
              <a:rPr lang="zh-CN" altLang="en-US" sz="1200" b="1">
                <a:solidFill>
                  <a:schemeClr val="bg1"/>
                </a:solidFill>
                <a:latin typeface="微软雅黑" panose="020B0503020204020204" pitchFamily="34" charset="-122"/>
                <a:ea typeface="微软雅黑" panose="020B0503020204020204" pitchFamily="34" charset="-122"/>
              </a:rPr>
            </a:fld>
            <a:endParaRPr lang="zh-CN" altLang="en-US" sz="1200" b="1">
              <a:solidFill>
                <a:schemeClr val="bg1"/>
              </a:solidFill>
              <a:latin typeface="微软雅黑" panose="020B0503020204020204" pitchFamily="34" charset="-122"/>
              <a:ea typeface="微软雅黑" panose="020B0503020204020204" pitchFamily="34" charset="-122"/>
            </a:endParaRPr>
          </a:p>
        </p:txBody>
      </p:sp>
      <p:sp>
        <p:nvSpPr>
          <p:cNvPr id="9" name="灯片编号占位符 3"/>
          <p:cNvSpPr txBox="1"/>
          <p:nvPr/>
        </p:nvSpPr>
        <p:spPr>
          <a:xfrm>
            <a:off x="6973888" y="5702300"/>
            <a:ext cx="2422525" cy="250825"/>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Tx/>
              <a:buNone/>
              <a:defRPr/>
            </a:pPr>
            <a:r>
              <a:rPr lang="de-DE" altLang="en-US" b="1" dirty="0" smtClean="0">
                <a:solidFill>
                  <a:schemeClr val="bg1"/>
                </a:solidFill>
              </a:rPr>
              <a:t> </a:t>
            </a:r>
            <a:r>
              <a:rPr lang="en-US" altLang="zh-CN" b="1" dirty="0" smtClean="0">
                <a:solidFill>
                  <a:schemeClr val="bg1"/>
                </a:solidFill>
              </a:rPr>
              <a:t>XXXXXXXXXXXXXXXXX</a:t>
            </a:r>
            <a:endParaRPr lang="en-US" b="1" dirty="0">
              <a:solidFill>
                <a:schemeClr val="bg1"/>
              </a:solidFill>
            </a:endParaRPr>
          </a:p>
        </p:txBody>
      </p:sp>
      <p:pic>
        <p:nvPicPr>
          <p:cNvPr id="10" name="图片 9"/>
          <p:cNvPicPr>
            <a:picLocks noChangeAspect="1"/>
          </p:cNvPicPr>
          <p:nvPr/>
        </p:nvPicPr>
        <p:blipFill>
          <a:blip r:embed="rId2" cstate="print"/>
          <a:stretch>
            <a:fillRect/>
          </a:stretch>
        </p:blipFill>
        <p:spPr>
          <a:xfrm>
            <a:off x="6973961" y="-11105"/>
            <a:ext cx="1881224" cy="803041"/>
          </a:xfrm>
          <a:prstGeom prst="rect">
            <a:avLst/>
          </a:prstGeom>
          <a:effectLst>
            <a:glow>
              <a:schemeClr val="accent1"/>
            </a:glow>
            <a:softEdge rad="292100"/>
          </a:effectLst>
        </p:spPr>
      </p:pic>
      <p:sp>
        <p:nvSpPr>
          <p:cNvPr id="7" name="标题 1"/>
          <p:cNvSpPr>
            <a:spLocks noGrp="1"/>
          </p:cNvSpPr>
          <p:nvPr>
            <p:ph type="title"/>
          </p:nvPr>
        </p:nvSpPr>
        <p:spPr>
          <a:xfrm>
            <a:off x="294126" y="128659"/>
            <a:ext cx="5832475" cy="685483"/>
          </a:xfrm>
        </p:spPr>
        <p:txBody>
          <a:bodyPr/>
          <a:lstStyle>
            <a:lvl1pPr algn="l">
              <a:defRPr sz="22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endParaRPr lang="zh-CN" altLang="en-US" noProof="1"/>
          </a:p>
        </p:txBody>
      </p:sp>
      <p:sp>
        <p:nvSpPr>
          <p:cNvPr id="8" name="副标题 2"/>
          <p:cNvSpPr>
            <a:spLocks noGrp="1"/>
          </p:cNvSpPr>
          <p:nvPr>
            <p:ph type="subTitle" idx="1"/>
          </p:nvPr>
        </p:nvSpPr>
        <p:spPr>
          <a:xfrm>
            <a:off x="611560" y="1550475"/>
            <a:ext cx="7920880" cy="3396882"/>
          </a:xfrm>
        </p:spPr>
        <p:txBody>
          <a:bodyPr>
            <a:normAutofit/>
          </a:bodyPr>
          <a:lstStyle>
            <a:lvl1pPr marL="457200" indent="-457200" algn="l">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smtClean="0"/>
              <a:t>单击此处编辑母版副标题样式</a:t>
            </a:r>
            <a:endParaRPr lang="zh-CN" altLang="en-US" noProof="1"/>
          </a:p>
        </p:txBody>
      </p:sp>
      <p:sp>
        <p:nvSpPr>
          <p:cNvPr id="11" name="日期占位符 3"/>
          <p:cNvSpPr>
            <a:spLocks noGrp="1"/>
          </p:cNvSpPr>
          <p:nvPr>
            <p:ph type="dt" sz="half" idx="10"/>
          </p:nvPr>
        </p:nvSpPr>
        <p:spPr/>
        <p:txBody>
          <a:bodyPr/>
          <a:lstStyle>
            <a:lvl1pPr>
              <a:defRPr/>
            </a:lvl1pPr>
          </a:lstStyle>
          <a:p>
            <a:pPr>
              <a:defRPr/>
            </a:pPr>
            <a:endParaRPr lang="zh-CN" altLang="en-US"/>
          </a:p>
        </p:txBody>
      </p:sp>
      <p:sp>
        <p:nvSpPr>
          <p:cNvPr id="12" name="页脚占位符 4"/>
          <p:cNvSpPr>
            <a:spLocks noGrp="1"/>
          </p:cNvSpPr>
          <p:nvPr>
            <p:ph type="ftr" sz="quarter" idx="11"/>
          </p:nvPr>
        </p:nvSpPr>
        <p:spPr/>
        <p:txBody>
          <a:bodyPr/>
          <a:lstStyle>
            <a:lvl1pPr>
              <a:defRPr/>
            </a:lvl1pPr>
          </a:lstStyle>
          <a:p>
            <a:pPr>
              <a:defRPr/>
            </a:pPr>
            <a:endParaRPr lang="zh-CN" altLang="en-US"/>
          </a:p>
        </p:txBody>
      </p:sp>
      <p:sp>
        <p:nvSpPr>
          <p:cNvPr id="13" name="灯片编号占位符 5"/>
          <p:cNvSpPr>
            <a:spLocks noGrp="1"/>
          </p:cNvSpPr>
          <p:nvPr>
            <p:ph type="sldNum" sz="quarter" idx="12"/>
          </p:nvPr>
        </p:nvSpPr>
        <p:spPr/>
        <p:txBody>
          <a:bodyPr/>
          <a:lstStyle>
            <a:lvl1pPr>
              <a:defRPr/>
            </a:lvl1pPr>
          </a:lstStyle>
          <a:p>
            <a:fld id="{263EB344-F2CD-49EA-8AAA-DC4D53312C28}"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内容">
    <p:spTree>
      <p:nvGrpSpPr>
        <p:cNvPr id="1" name=""/>
        <p:cNvGrpSpPr/>
        <p:nvPr/>
      </p:nvGrpSpPr>
      <p:grpSpPr>
        <a:xfrm>
          <a:off x="0" y="0"/>
          <a:ext cx="0" cy="0"/>
          <a:chOff x="0" y="0"/>
          <a:chExt cx="0" cy="0"/>
        </a:xfrm>
      </p:grpSpPr>
      <p:sp>
        <p:nvSpPr>
          <p:cNvPr id="3" name="矩形 6"/>
          <p:cNvSpPr/>
          <p:nvPr/>
        </p:nvSpPr>
        <p:spPr bwMode="auto">
          <a:xfrm>
            <a:off x="1" y="5644818"/>
            <a:ext cx="9144001" cy="403556"/>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800" dirty="0"/>
          </a:p>
        </p:txBody>
      </p:sp>
      <p:sp>
        <p:nvSpPr>
          <p:cNvPr id="4" name="矩形 3"/>
          <p:cNvSpPr/>
          <p:nvPr/>
        </p:nvSpPr>
        <p:spPr bwMode="auto">
          <a:xfrm>
            <a:off x="-1" y="-26884"/>
            <a:ext cx="9144001" cy="841025"/>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800"/>
          </a:p>
        </p:txBody>
      </p:sp>
      <p:pic>
        <p:nvPicPr>
          <p:cNvPr id="5" name="图片 4"/>
          <p:cNvPicPr>
            <a:picLocks noChangeAspect="1"/>
          </p:cNvPicPr>
          <p:nvPr/>
        </p:nvPicPr>
        <p:blipFill>
          <a:blip r:embed="rId2" cstate="print"/>
          <a:stretch>
            <a:fillRect/>
          </a:stretch>
        </p:blipFill>
        <p:spPr>
          <a:xfrm>
            <a:off x="6973961" y="-11105"/>
            <a:ext cx="1881224" cy="803041"/>
          </a:xfrm>
          <a:prstGeom prst="rect">
            <a:avLst/>
          </a:prstGeom>
          <a:effectLst>
            <a:glow>
              <a:schemeClr val="accent1"/>
            </a:glow>
            <a:softEdge rad="292100"/>
          </a:effectLst>
        </p:spPr>
      </p:pic>
      <p:sp>
        <p:nvSpPr>
          <p:cNvPr id="7" name="标题 1"/>
          <p:cNvSpPr>
            <a:spLocks noGrp="1"/>
          </p:cNvSpPr>
          <p:nvPr>
            <p:ph type="title"/>
          </p:nvPr>
        </p:nvSpPr>
        <p:spPr>
          <a:xfrm>
            <a:off x="294126" y="128659"/>
            <a:ext cx="5832475" cy="685483"/>
          </a:xfrm>
        </p:spPr>
        <p:txBody>
          <a:bodyPr/>
          <a:lstStyle>
            <a:lvl1pPr algn="l">
              <a:defRPr sz="22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endParaRPr lang="zh-CN" altLang="en-US" noProof="1"/>
          </a:p>
        </p:txBody>
      </p:sp>
      <p:sp>
        <p:nvSpPr>
          <p:cNvPr id="6" name="日期占位符 2"/>
          <p:cNvSpPr>
            <a:spLocks noGrp="1"/>
          </p:cNvSpPr>
          <p:nvPr>
            <p:ph type="dt" sz="half" idx="10"/>
          </p:nvPr>
        </p:nvSpPr>
        <p:spPr/>
        <p:txBody>
          <a:bodyPr/>
          <a:lstStyle>
            <a:lvl1pPr>
              <a:defRPr/>
            </a:lvl1pPr>
          </a:lstStyle>
          <a:p>
            <a:pPr>
              <a:defRPr/>
            </a:pPr>
            <a:endParaRPr lang="zh-CN" altLang="en-US"/>
          </a:p>
        </p:txBody>
      </p:sp>
      <p:sp>
        <p:nvSpPr>
          <p:cNvPr id="8" name="页脚占位符 3"/>
          <p:cNvSpPr>
            <a:spLocks noGrp="1"/>
          </p:cNvSpPr>
          <p:nvPr>
            <p:ph type="ftr" sz="quarter" idx="11"/>
          </p:nvPr>
        </p:nvSpPr>
        <p:spPr/>
        <p:txBody>
          <a:bodyPr/>
          <a:lstStyle>
            <a:lvl1pPr>
              <a:defRPr/>
            </a:lvl1pPr>
          </a:lstStyle>
          <a:p>
            <a:pPr>
              <a:defRPr/>
            </a:pPr>
            <a:endParaRPr lang="zh-CN" altLang="en-US"/>
          </a:p>
        </p:txBody>
      </p:sp>
      <p:sp>
        <p:nvSpPr>
          <p:cNvPr id="9" name="灯片编号占位符 4"/>
          <p:cNvSpPr>
            <a:spLocks noGrp="1"/>
          </p:cNvSpPr>
          <p:nvPr>
            <p:ph type="sldNum" sz="quarter" idx="12"/>
          </p:nvPr>
        </p:nvSpPr>
        <p:spPr/>
        <p:txBody>
          <a:bodyPr/>
          <a:lstStyle>
            <a:lvl1pPr>
              <a:defRPr/>
            </a:lvl1pPr>
          </a:lstStyle>
          <a:p>
            <a:fld id="{27FD62B7-27AD-4560-BD8D-AF523B484FBE}"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页码">
    <p:spTree>
      <p:nvGrpSpPr>
        <p:cNvPr id="1" name=""/>
        <p:cNvGrpSpPr/>
        <p:nvPr/>
      </p:nvGrpSpPr>
      <p:grpSpPr>
        <a:xfrm>
          <a:off x="0" y="0"/>
          <a:ext cx="0" cy="0"/>
          <a:chOff x="0" y="0"/>
          <a:chExt cx="0" cy="0"/>
        </a:xfrm>
      </p:grpSpPr>
      <p:sp>
        <p:nvSpPr>
          <p:cNvPr id="2" name="矩形 1"/>
          <p:cNvSpPr/>
          <p:nvPr/>
        </p:nvSpPr>
        <p:spPr bwMode="auto">
          <a:xfrm>
            <a:off x="1" y="5644818"/>
            <a:ext cx="9144001" cy="403556"/>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800"/>
          </a:p>
        </p:txBody>
      </p:sp>
      <p:sp>
        <p:nvSpPr>
          <p:cNvPr id="3" name="灯片编号占位符 3"/>
          <p:cNvSpPr txBox="1">
            <a:spLocks noChangeArrowheads="1"/>
          </p:cNvSpPr>
          <p:nvPr/>
        </p:nvSpPr>
        <p:spPr bwMode="auto">
          <a:xfrm>
            <a:off x="179388" y="5721350"/>
            <a:ext cx="1439862" cy="250825"/>
          </a:xfrm>
          <a:prstGeom prst="rect">
            <a:avLst/>
          </a:prstGeom>
          <a:noFill/>
          <a:ln w="9525">
            <a:noFill/>
            <a:miter lim="800000"/>
          </a:ln>
        </p:spPr>
        <p:txBody>
          <a:bodyPr/>
          <a:lstStyle/>
          <a:p>
            <a:r>
              <a:rPr lang="de-DE" altLang="en-US" sz="1200" b="1">
                <a:solidFill>
                  <a:schemeClr val="bg1"/>
                </a:solidFill>
                <a:latin typeface="微软雅黑" panose="020B0503020204020204" pitchFamily="34" charset="-122"/>
                <a:ea typeface="微软雅黑" panose="020B0503020204020204" pitchFamily="34" charset="-122"/>
              </a:rPr>
              <a:t> </a:t>
            </a:r>
            <a:fld id="{B92E10C0-9D3B-414A-A767-66A43B9B714E}" type="slidenum">
              <a:rPr lang="zh-CN" altLang="en-US" sz="1200" b="1">
                <a:solidFill>
                  <a:schemeClr val="bg1"/>
                </a:solidFill>
                <a:latin typeface="微软雅黑" panose="020B0503020204020204" pitchFamily="34" charset="-122"/>
                <a:ea typeface="微软雅黑" panose="020B0503020204020204" pitchFamily="34" charset="-122"/>
              </a:rPr>
            </a:fld>
            <a:endParaRPr lang="zh-CN" altLang="en-US" sz="1200" b="1">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txBox="1"/>
          <p:nvPr/>
        </p:nvSpPr>
        <p:spPr>
          <a:xfrm>
            <a:off x="6973888" y="5702300"/>
            <a:ext cx="2422525" cy="250825"/>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Tx/>
              <a:buNone/>
              <a:defRPr/>
            </a:pPr>
            <a:r>
              <a:rPr lang="en-US" altLang="en-US" b="1" dirty="0" smtClean="0">
                <a:solidFill>
                  <a:schemeClr val="bg1"/>
                </a:solidFill>
              </a:rPr>
              <a:t>XXXXXXXXXXXXXXXXX</a:t>
            </a:r>
            <a:endParaRPr lang="en-US" b="1" dirty="0">
              <a:solidFill>
                <a:schemeClr val="bg1"/>
              </a:solidFill>
            </a:endParaRPr>
          </a:p>
        </p:txBody>
      </p:sp>
      <p:sp>
        <p:nvSpPr>
          <p:cNvPr id="5" name="日期占位符 1"/>
          <p:cNvSpPr>
            <a:spLocks noGrp="1"/>
          </p:cNvSpPr>
          <p:nvPr>
            <p:ph type="dt" sz="half" idx="10"/>
          </p:nvPr>
        </p:nvSpPr>
        <p:spPr/>
        <p:txBody>
          <a:bodyPr/>
          <a:lstStyle>
            <a:lvl1pPr>
              <a:defRPr/>
            </a:lvl1pPr>
          </a:lstStyle>
          <a:p>
            <a:pPr>
              <a:defRPr/>
            </a:pPr>
            <a:endParaRPr lang="zh-CN" altLang="en-US"/>
          </a:p>
        </p:txBody>
      </p:sp>
      <p:sp>
        <p:nvSpPr>
          <p:cNvPr id="6" name="页脚占位符 2"/>
          <p:cNvSpPr>
            <a:spLocks noGrp="1"/>
          </p:cNvSpPr>
          <p:nvPr>
            <p:ph type="ftr" sz="quarter" idx="11"/>
          </p:nvPr>
        </p:nvSpPr>
        <p:spPr/>
        <p:txBody>
          <a:bodyPr/>
          <a:lstStyle>
            <a:lvl1pPr>
              <a:defRPr/>
            </a:lvl1pPr>
          </a:lstStyle>
          <a:p>
            <a:pPr>
              <a:defRPr/>
            </a:pPr>
            <a:endParaRPr lang="zh-CN" altLang="en-US"/>
          </a:p>
        </p:txBody>
      </p:sp>
      <p:sp>
        <p:nvSpPr>
          <p:cNvPr id="7" name="灯片编号占位符 3"/>
          <p:cNvSpPr>
            <a:spLocks noGrp="1"/>
          </p:cNvSpPr>
          <p:nvPr>
            <p:ph type="sldNum" sz="quarter" idx="12"/>
          </p:nvPr>
        </p:nvSpPr>
        <p:spPr/>
        <p:txBody>
          <a:bodyPr/>
          <a:lstStyle>
            <a:lvl1pPr>
              <a:defRPr/>
            </a:lvl1pPr>
          </a:lstStyle>
          <a:p>
            <a:fld id="{E0F6654A-3987-4FB8-8612-6779341EA0EB}"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886642"/>
            <a:ext cx="7772400" cy="1201276"/>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563561"/>
            <a:ext cx="7772400" cy="13230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F9DAC84-CAE0-4BFD-8B3B-34CE04168BBD}"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411288"/>
            <a:ext cx="4038600" cy="39916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411288"/>
            <a:ext cx="4038600" cy="39916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20D090F3-D034-447D-8D5E-4C1D61FCE95C}"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353885"/>
            <a:ext cx="4040188" cy="5642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1918120"/>
            <a:ext cx="4040188" cy="34848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9" y="1353885"/>
            <a:ext cx="4041775" cy="5642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29" y="1918120"/>
            <a:ext cx="4041775" cy="34848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AE498FA3-36AC-46CF-BB00-B4706F880E83}"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BC8BB7DC-B526-42A2-8BD1-2FBA682F3299}"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784E6EC3-069C-452D-B90E-229F9CFBC462}"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42888"/>
            <a:ext cx="8229600" cy="1008062"/>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noChangeArrowheads="1"/>
          </p:cNvSpPr>
          <p:nvPr>
            <p:ph type="body" idx="9"/>
          </p:nvPr>
        </p:nvSpPr>
        <p:spPr bwMode="auto">
          <a:xfrm>
            <a:off x="457200" y="1411288"/>
            <a:ext cx="8229600" cy="3990975"/>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5605463"/>
            <a:ext cx="2133600" cy="322262"/>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p:cNvSpPr>
            <a:spLocks noGrp="1"/>
          </p:cNvSpPr>
          <p:nvPr>
            <p:ph type="ftr" sz="quarter" idx="3"/>
          </p:nvPr>
        </p:nvSpPr>
        <p:spPr>
          <a:xfrm>
            <a:off x="3124200" y="5605463"/>
            <a:ext cx="2895600" cy="322262"/>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5605463"/>
            <a:ext cx="2133600" cy="322262"/>
          </a:xfrm>
          <a:prstGeom prst="rect">
            <a:avLst/>
          </a:prstGeom>
        </p:spPr>
        <p:txBody>
          <a:bodyPr vert="horz" wrap="square" lIns="91440" tIns="45720" rIns="91440" bIns="45720" numCol="1" anchor="ctr" anchorCtr="0" compatLnSpc="1"/>
          <a:lstStyle>
            <a:lvl1pPr algn="r">
              <a:defRPr sz="1200">
                <a:solidFill>
                  <a:srgbClr val="898989"/>
                </a:solidFill>
                <a:latin typeface="Corbel" panose="020B0503020204020204" pitchFamily="34" charset="0"/>
              </a:defRPr>
            </a:lvl1pPr>
          </a:lstStyle>
          <a:p>
            <a:fld id="{F38D89E9-761B-4AE5-9BA9-C629C3E516BD}"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olas" panose="020B0609020204030204" pitchFamily="49" charset="0"/>
          <a:ea typeface="华文楷体" panose="02010600040101010101" pitchFamily="2" charset="-122"/>
        </a:defRPr>
      </a:lvl2pPr>
      <a:lvl3pPr algn="ctr" rtl="0" eaLnBrk="0" fontAlgn="base" hangingPunct="0">
        <a:spcBef>
          <a:spcPct val="0"/>
        </a:spcBef>
        <a:spcAft>
          <a:spcPct val="0"/>
        </a:spcAft>
        <a:defRPr sz="4400">
          <a:solidFill>
            <a:schemeClr val="tx1"/>
          </a:solidFill>
          <a:latin typeface="Consolas" panose="020B0609020204030204" pitchFamily="49" charset="0"/>
          <a:ea typeface="华文楷体" panose="02010600040101010101" pitchFamily="2" charset="-122"/>
        </a:defRPr>
      </a:lvl3pPr>
      <a:lvl4pPr algn="ctr" rtl="0" eaLnBrk="0" fontAlgn="base" hangingPunct="0">
        <a:spcBef>
          <a:spcPct val="0"/>
        </a:spcBef>
        <a:spcAft>
          <a:spcPct val="0"/>
        </a:spcAft>
        <a:defRPr sz="4400">
          <a:solidFill>
            <a:schemeClr val="tx1"/>
          </a:solidFill>
          <a:latin typeface="Consolas" panose="020B0609020204030204" pitchFamily="49" charset="0"/>
          <a:ea typeface="华文楷体" panose="02010600040101010101" pitchFamily="2" charset="-122"/>
        </a:defRPr>
      </a:lvl4pPr>
      <a:lvl5pPr algn="ctr" rtl="0" eaLnBrk="0" fontAlgn="base" hangingPunct="0">
        <a:spcBef>
          <a:spcPct val="0"/>
        </a:spcBef>
        <a:spcAft>
          <a:spcPct val="0"/>
        </a:spcAft>
        <a:defRPr sz="4400">
          <a:solidFill>
            <a:schemeClr val="tx1"/>
          </a:solidFill>
          <a:latin typeface="Consolas" panose="020B0609020204030204" pitchFamily="49" charset="0"/>
          <a:ea typeface="华文楷体" panose="02010600040101010101" pitchFamily="2" charset="-122"/>
        </a:defRPr>
      </a:lvl5pPr>
      <a:lvl6pPr marL="4572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6pPr>
      <a:lvl7pPr marL="9144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7pPr>
      <a:lvl8pPr marL="13716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8pPr>
      <a:lvl9pPr marL="18288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9.xml"/><Relationship Id="rId2" Type="http://schemas.openxmlformats.org/officeDocument/2006/relationships/image" Target="../media/image2.png"/><Relationship Id="rId1" Type="http://schemas.openxmlformats.org/officeDocument/2006/relationships/hyperlink" Target="../../&#26700;&#38754;/PPT/&#22235;&#24029;&#30465;DMS&#35268;&#27169;&#21270;&#25512;&#36827;&#26041;&#26696;&#30740;&#31350;&#25253;&#21578;&#65288;20130826&#65289;.word" TargetMode="Externa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4.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3.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4.jpe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image" Target="../media/image19.jpeg"/><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0" Type="http://schemas.openxmlformats.org/officeDocument/2006/relationships/slideLayout" Target="../slideLayouts/slideLayout3.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087563"/>
            <a:ext cx="914400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800" dirty="0"/>
          </a:p>
        </p:txBody>
      </p:sp>
      <p:sp>
        <p:nvSpPr>
          <p:cNvPr id="4" name="矩形 3"/>
          <p:cNvSpPr/>
          <p:nvPr/>
        </p:nvSpPr>
        <p:spPr>
          <a:xfrm>
            <a:off x="755576" y="2015021"/>
            <a:ext cx="3528392" cy="1752600"/>
          </a:xfrm>
          <a:prstGeom prst="rect">
            <a:avLst/>
          </a:prstGeom>
          <a:gradFill flip="none" rotWithShape="1">
            <a:gsLst>
              <a:gs pos="36000">
                <a:srgbClr val="026DCE"/>
              </a:gs>
              <a:gs pos="95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800"/>
          </a:p>
        </p:txBody>
      </p:sp>
      <p:sp>
        <p:nvSpPr>
          <p:cNvPr id="5" name="矩形 4"/>
          <p:cNvSpPr/>
          <p:nvPr/>
        </p:nvSpPr>
        <p:spPr>
          <a:xfrm>
            <a:off x="0" y="3700463"/>
            <a:ext cx="9144000" cy="234950"/>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800"/>
          </a:p>
        </p:txBody>
      </p:sp>
      <p:sp>
        <p:nvSpPr>
          <p:cNvPr id="6148" name="TextBox 6"/>
          <p:cNvSpPr txBox="1">
            <a:spLocks noChangeArrowheads="1"/>
          </p:cNvSpPr>
          <p:nvPr/>
        </p:nvSpPr>
        <p:spPr bwMode="auto">
          <a:xfrm>
            <a:off x="1835696" y="2015569"/>
            <a:ext cx="7113588" cy="829945"/>
          </a:xfrm>
          <a:prstGeom prst="rect">
            <a:avLst/>
          </a:prstGeom>
          <a:noFill/>
          <a:ln w="9525">
            <a:noFill/>
            <a:miter lim="800000"/>
          </a:ln>
        </p:spPr>
        <p:txBody>
          <a:bodyPr>
            <a:spAutoFit/>
          </a:bodyPr>
          <a:lstStyle/>
          <a:p>
            <a:pPr algn="ctr">
              <a:lnSpc>
                <a:spcPct val="150000"/>
              </a:lnSpc>
            </a:pPr>
            <a:r>
              <a:rPr lang="zh-CN" altLang="en-US" sz="3200" b="1" dirty="0" smtClean="0">
                <a:solidFill>
                  <a:schemeClr val="bg1"/>
                </a:solidFill>
                <a:latin typeface="微软雅黑" panose="020B0503020204020204" pitchFamily="34" charset="-122"/>
                <a:ea typeface="微软雅黑" panose="020B0503020204020204" pitchFamily="34" charset="-122"/>
              </a:rPr>
              <a:t>坚持学做结合，加强干部队伍建设</a:t>
            </a:r>
            <a:r>
              <a:rPr lang="en-US" altLang="zh-CN" sz="3200" b="1" dirty="0">
                <a:solidFill>
                  <a:schemeClr val="bg1"/>
                </a:solidFill>
                <a:latin typeface="微软雅黑" panose="020B0503020204020204" pitchFamily="34" charset="-122"/>
                <a:ea typeface="微软雅黑" panose="020B0503020204020204" pitchFamily="34" charset="-122"/>
              </a:rPr>
              <a:t> </a:t>
            </a:r>
            <a:r>
              <a:rPr lang="en-US" altLang="zh-CN" sz="3200" b="1" dirty="0" smtClean="0">
                <a:solidFill>
                  <a:schemeClr val="bg1"/>
                </a:solidFill>
                <a:latin typeface="微软雅黑" panose="020B0503020204020204" pitchFamily="34" charset="-122"/>
                <a:ea typeface="微软雅黑" panose="020B0503020204020204" pitchFamily="34" charset="-122"/>
              </a:rPr>
              <a:t>     </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149" name="TextBox 12">
            <a:hlinkClick r:id="rId1" action="ppaction://hlinkfile"/>
          </p:cNvPr>
          <p:cNvSpPr txBox="1">
            <a:spLocks noChangeArrowheads="1"/>
          </p:cNvSpPr>
          <p:nvPr/>
        </p:nvSpPr>
        <p:spPr bwMode="auto">
          <a:xfrm>
            <a:off x="2484438" y="4611688"/>
            <a:ext cx="6092825" cy="1027112"/>
          </a:xfrm>
          <a:prstGeom prst="rect">
            <a:avLst/>
          </a:prstGeom>
          <a:noFill/>
          <a:ln w="9525">
            <a:noFill/>
            <a:miter lim="800000"/>
          </a:ln>
        </p:spPr>
        <p:txBody>
          <a:bodyPr>
            <a:spAutoFit/>
          </a:bodyPr>
          <a:lstStyle/>
          <a:p>
            <a:pPr algn="ctr">
              <a:lnSpc>
                <a:spcPts val="2200"/>
              </a:lnSpc>
            </a:pPr>
            <a:r>
              <a:rPr lang="zh-CN" altLang="en-US" sz="2400" b="1">
                <a:solidFill>
                  <a:schemeClr val="tx2"/>
                </a:solidFill>
                <a:latin typeface="Times New Roman" panose="02020603050405020304" pitchFamily="18" charset="0"/>
                <a:ea typeface="微软雅黑" panose="020B0503020204020204" pitchFamily="34" charset="-122"/>
              </a:rPr>
              <a:t>        汇报人：  刘佛军</a:t>
            </a:r>
            <a:endParaRPr lang="en-US" altLang="zh-CN" sz="2400" b="1">
              <a:solidFill>
                <a:schemeClr val="tx2"/>
              </a:solidFill>
              <a:latin typeface="Times New Roman" panose="02020603050405020304" pitchFamily="18" charset="0"/>
              <a:ea typeface="微软雅黑" panose="020B0503020204020204" pitchFamily="34" charset="-122"/>
            </a:endParaRPr>
          </a:p>
          <a:p>
            <a:pPr algn="ctr">
              <a:lnSpc>
                <a:spcPts val="2200"/>
              </a:lnSpc>
            </a:pPr>
            <a:endParaRPr lang="en-US" altLang="zh-CN" sz="2400" b="1">
              <a:solidFill>
                <a:schemeClr val="tx2"/>
              </a:solidFill>
              <a:latin typeface="Times New Roman" panose="02020603050405020304" pitchFamily="18" charset="0"/>
              <a:ea typeface="微软雅黑" panose="020B0503020204020204" pitchFamily="34" charset="-122"/>
            </a:endParaRPr>
          </a:p>
          <a:p>
            <a:pPr algn="ctr">
              <a:lnSpc>
                <a:spcPts val="2200"/>
              </a:lnSpc>
            </a:pPr>
            <a:endParaRPr lang="zh-CN" altLang="en-US" sz="2400" b="1">
              <a:solidFill>
                <a:schemeClr val="tx2"/>
              </a:solidFill>
              <a:latin typeface="Times New Roman" panose="02020603050405020304" pitchFamily="18" charset="0"/>
              <a:ea typeface="微软雅黑" panose="020B0503020204020204" pitchFamily="34" charset="-122"/>
            </a:endParaRPr>
          </a:p>
        </p:txBody>
      </p:sp>
      <p:pic>
        <p:nvPicPr>
          <p:cNvPr id="6150" name="Picture 14" descr="照片框-1"/>
          <p:cNvPicPr>
            <a:picLocks noChangeAspect="1" noChangeArrowheads="1"/>
          </p:cNvPicPr>
          <p:nvPr/>
        </p:nvPicPr>
        <p:blipFill>
          <a:blip r:embed="rId2" cstate="print"/>
          <a:srcRect/>
          <a:stretch>
            <a:fillRect/>
          </a:stretch>
        </p:blipFill>
        <p:spPr bwMode="auto">
          <a:xfrm rot="-239345">
            <a:off x="460375" y="2105025"/>
            <a:ext cx="1430338" cy="1787525"/>
          </a:xfrm>
          <a:prstGeom prst="rect">
            <a:avLst/>
          </a:prstGeom>
          <a:noFill/>
          <a:ln w="9525">
            <a:noFill/>
            <a:miter lim="800000"/>
            <a:headEnd/>
            <a:tailEnd/>
          </a:ln>
        </p:spPr>
      </p:pic>
      <p:sp>
        <p:nvSpPr>
          <p:cNvPr id="10" name="TextBox 9"/>
          <p:cNvSpPr txBox="1"/>
          <p:nvPr/>
        </p:nvSpPr>
        <p:spPr>
          <a:xfrm>
            <a:off x="4500563" y="5184775"/>
            <a:ext cx="2735262" cy="461963"/>
          </a:xfrm>
          <a:prstGeom prst="rect">
            <a:avLst/>
          </a:prstGeom>
          <a:noFill/>
        </p:spPr>
        <p:txBody>
          <a:bodyPr>
            <a:spAutoFit/>
          </a:bodyPr>
          <a:lstStyle/>
          <a:p>
            <a:pPr algn="ctr" eaLnBrk="0" hangingPunct="0">
              <a:buFontTx/>
              <a:buNone/>
              <a:defRPr/>
            </a:pPr>
            <a:r>
              <a:rPr lang="zh-CN" altLang="en-US" sz="2400" b="1" dirty="0" smtClean="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二〇一七年七月</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933065" y="2860040"/>
            <a:ext cx="5911850" cy="875665"/>
          </a:xfrm>
          <a:prstGeom prst="rect">
            <a:avLst/>
          </a:prstGeom>
          <a:noFill/>
        </p:spPr>
        <p:txBody>
          <a:bodyPr wrap="square" rtlCol="0">
            <a:spAutoFit/>
          </a:bodyPr>
          <a:p>
            <a:pPr algn="l" eaLnBrk="1" latinLnBrk="0" hangingPunct="1">
              <a:lnSpc>
                <a:spcPts val="3060"/>
              </a:lnSpc>
            </a:pPr>
            <a:r>
              <a:rPr lang="en-US" altLang="zh-CN" sz="1800" b="1" dirty="0" smtClean="0">
                <a:solidFill>
                  <a:schemeClr val="bg1"/>
                </a:solidFill>
                <a:latin typeface="微软雅黑" panose="020B0503020204020204" pitchFamily="34" charset="-122"/>
                <a:ea typeface="微软雅黑" panose="020B0503020204020204" pitchFamily="34" charset="-122"/>
                <a:sym typeface="+mn-ea"/>
              </a:rPr>
              <a:t>——</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图书馆及直属单位党委推进“两学一做”学习教育</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eaLnBrk="1" latinLnBrk="0" hangingPunct="1">
              <a:lnSpc>
                <a:spcPts val="306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常态化制度化工作汇报</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a:spLocks noChangeArrowheads="1"/>
          </p:cNvSpPr>
          <p:nvPr/>
        </p:nvSpPr>
        <p:spPr bwMode="auto">
          <a:xfrm>
            <a:off x="577850" y="812800"/>
            <a:ext cx="7612380" cy="748030"/>
          </a:xfrm>
          <a:prstGeom prst="rect">
            <a:avLst/>
          </a:prstGeom>
          <a:noFill/>
          <a:ln w="9525" cap="flat" cmpd="sng" algn="ctr">
            <a:noFill/>
            <a:prstDash val="solid"/>
            <a:miter lim="800000"/>
          </a:ln>
          <a:effectLst/>
        </p:spPr>
        <p:txBody>
          <a:bodyPr wrap="square" anchor="ctr">
            <a:spAutoFit/>
          </a:bodyPr>
          <a:lstStyle/>
          <a:p>
            <a:pPr eaLnBrk="1" latinLnBrk="0" hangingPunct="1">
              <a:lnSpc>
                <a:spcPts val="2560"/>
              </a:lnSpc>
              <a:spcBef>
                <a:spcPts val="400"/>
              </a:spcBef>
              <a:spcAft>
                <a:spcPts val="400"/>
              </a:spcAft>
            </a:pPr>
            <a:r>
              <a:rPr lang="zh-CN" altLang="en-US" sz="1800" dirty="0" smtClean="0">
                <a:latin typeface="微软雅黑" panose="020B0503020204020204" pitchFamily="34" charset="-122"/>
                <a:ea typeface="微软雅黑" panose="020B0503020204020204" pitchFamily="34" charset="-122"/>
              </a:rPr>
              <a:t>（一）</a:t>
            </a:r>
            <a:r>
              <a:rPr lang="zh-CN" altLang="zh-CN" sz="1800" dirty="0" smtClean="0">
                <a:latin typeface="微软雅黑" panose="020B0503020204020204" pitchFamily="34" charset="-122"/>
                <a:ea typeface="微软雅黑" panose="020B0503020204020204" pitchFamily="34" charset="-122"/>
              </a:rPr>
              <a:t>领导班子</a:t>
            </a:r>
            <a:r>
              <a:rPr lang="zh-CN" altLang="zh-CN" sz="1800" dirty="0">
                <a:latin typeface="微软雅黑" panose="020B0503020204020204" pitchFamily="34" charset="-122"/>
                <a:ea typeface="微软雅黑" panose="020B0503020204020204" pitchFamily="34" charset="-122"/>
              </a:rPr>
              <a:t>和领导干部自觉做到先学一步、多学一些、学深一层，在此基础上坚持为基层党支部和党员上</a:t>
            </a:r>
            <a:r>
              <a:rPr lang="en-US" altLang="zh-CN" sz="1800" dirty="0" smtClean="0">
                <a:latin typeface="微软雅黑" panose="020B0503020204020204" pitchFamily="34" charset="-122"/>
                <a:ea typeface="微软雅黑" panose="020B0503020204020204" pitchFamily="34" charset="-122"/>
              </a:rPr>
              <a:t>党</a:t>
            </a:r>
            <a:r>
              <a:rPr lang="zh-CN" altLang="en-US" sz="1800" dirty="0" smtClean="0">
                <a:latin typeface="微软雅黑" panose="020B0503020204020204" pitchFamily="34" charset="-122"/>
                <a:ea typeface="微软雅黑" panose="020B0503020204020204" pitchFamily="34" charset="-122"/>
              </a:rPr>
              <a:t>课</a:t>
            </a:r>
            <a:endParaRPr lang="zh-CN" altLang="zh-CN" sz="1800" dirty="0">
              <a:latin typeface="微软雅黑" panose="020B0503020204020204" pitchFamily="34" charset="-122"/>
              <a:ea typeface="微软雅黑" panose="020B0503020204020204" pitchFamily="34" charset="-122"/>
            </a:endParaRPr>
          </a:p>
        </p:txBody>
      </p:sp>
      <p:sp>
        <p:nvSpPr>
          <p:cNvPr id="22" name="AutoShape 4"/>
          <p:cNvSpPr>
            <a:spLocks noChangeArrowheads="1"/>
          </p:cNvSpPr>
          <p:nvPr/>
        </p:nvSpPr>
        <p:spPr bwMode="auto">
          <a:xfrm>
            <a:off x="609600" y="1579835"/>
            <a:ext cx="7958138" cy="76200"/>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rgbClr val="CC0000"/>
          </a:solidFill>
          <a:ln w="9525">
            <a:solidFill>
              <a:srgbClr val="CC0000"/>
            </a:solidFill>
            <a:round/>
          </a:ln>
        </p:spPr>
        <p:txBody>
          <a:bodyPr/>
          <a:lstStyle/>
          <a:p>
            <a:pPr>
              <a:buFontTx/>
              <a:buNone/>
              <a:defRPr/>
            </a:pPr>
            <a:endParaRPr lang="zh-CN" altLang="zh-CN" sz="2400" kern="0">
              <a:latin typeface="Times New Roman" panose="02020603050405020304" pitchFamily="18" charset="0"/>
            </a:endParaRPr>
          </a:p>
        </p:txBody>
      </p:sp>
      <p:sp>
        <p:nvSpPr>
          <p:cNvPr id="5" name="标题 4"/>
          <p:cNvSpPr>
            <a:spLocks noGrp="1"/>
          </p:cNvSpPr>
          <p:nvPr>
            <p:ph type="title"/>
          </p:nvPr>
        </p:nvSpPr>
        <p:spPr>
          <a:xfrm>
            <a:off x="347750" y="71859"/>
            <a:ext cx="5832475" cy="685800"/>
          </a:xfrm>
        </p:spPr>
        <p:txBody>
          <a:bodyPr/>
          <a:lstStyle/>
          <a:p>
            <a:pPr>
              <a:defRPr/>
            </a:pPr>
            <a:r>
              <a:rPr lang="zh-CN" sz="2800" kern="0" dirty="0">
                <a:latin typeface="Verdana" panose="020B0604030504040204"/>
                <a:ea typeface="宋体" panose="02010600030101010101" pitchFamily="2" charset="-122"/>
              </a:rPr>
              <a:t>三、补齐短板</a:t>
            </a:r>
            <a:endParaRPr lang="zh-CN" sz="2800" kern="0" dirty="0">
              <a:latin typeface="Verdana" panose="020B0604030504040204"/>
              <a:ea typeface="宋体" panose="02010600030101010101" pitchFamily="2" charset="-122"/>
            </a:endParaRPr>
          </a:p>
        </p:txBody>
      </p:sp>
      <p:sp>
        <p:nvSpPr>
          <p:cNvPr id="6" name="文本框 5"/>
          <p:cNvSpPr txBox="1"/>
          <p:nvPr/>
        </p:nvSpPr>
        <p:spPr>
          <a:xfrm>
            <a:off x="666115" y="4839970"/>
            <a:ext cx="7901940" cy="748030"/>
          </a:xfrm>
          <a:prstGeom prst="rect">
            <a:avLst/>
          </a:prstGeom>
          <a:noFill/>
        </p:spPr>
        <p:txBody>
          <a:bodyPr wrap="square" rtlCol="0" anchor="t">
            <a:spAutoFit/>
          </a:bodyPr>
          <a:p>
            <a:pPr eaLnBrk="0" latinLnBrk="0" hangingPunct="0">
              <a:lnSpc>
                <a:spcPts val="2560"/>
              </a:lnSpc>
              <a:buFontTx/>
              <a:buNone/>
              <a:defRPr/>
            </a:pPr>
            <a:r>
              <a:rPr lang="zh-CN" altLang="en-US" sz="1800" kern="100" dirty="0" smtClean="0">
                <a:latin typeface="微软雅黑" panose="020B0503020204020204" pitchFamily="34" charset="-122"/>
                <a:ea typeface="微软雅黑" panose="020B0503020204020204" pitchFamily="34" charset="-122"/>
                <a:cs typeface="仿宋_GB2312"/>
                <a:sym typeface="+mn-ea"/>
              </a:rPr>
              <a:t>（二）</a:t>
            </a:r>
            <a:r>
              <a:rPr lang="zh-CN" altLang="zh-CN" sz="1800" kern="100" dirty="0" smtClean="0">
                <a:latin typeface="微软雅黑" panose="020B0503020204020204" pitchFamily="34" charset="-122"/>
                <a:ea typeface="微软雅黑" panose="020B0503020204020204" pitchFamily="34" charset="-122"/>
                <a:cs typeface="仿宋_GB2312"/>
                <a:sym typeface="+mn-ea"/>
              </a:rPr>
              <a:t>带头</a:t>
            </a:r>
            <a:r>
              <a:rPr lang="zh-CN" altLang="zh-CN" sz="1800" kern="100" dirty="0">
                <a:latin typeface="微软雅黑" panose="020B0503020204020204" pitchFamily="34" charset="-122"/>
                <a:ea typeface="微软雅黑" panose="020B0503020204020204" pitchFamily="34" charset="-122"/>
                <a:cs typeface="仿宋_GB2312"/>
                <a:sym typeface="+mn-ea"/>
              </a:rPr>
              <a:t>坚持和落实双重组织生活、民主生活会等制度，带头履职尽责、立足岗位做贡献。</a:t>
            </a:r>
            <a:endParaRPr lang="zh-CN" altLang="en-US" sz="1800">
              <a:latin typeface="微软雅黑" panose="020B0503020204020204" pitchFamily="34" charset="-122"/>
              <a:ea typeface="微软雅黑" panose="020B0503020204020204" pitchFamily="34" charset="-122"/>
            </a:endParaRPr>
          </a:p>
        </p:txBody>
      </p:sp>
      <p:graphicFrame>
        <p:nvGraphicFramePr>
          <p:cNvPr id="16" name="表格 15"/>
          <p:cNvGraphicFramePr>
            <a:graphicFrameLocks noGrp="1"/>
          </p:cNvGraphicFramePr>
          <p:nvPr/>
        </p:nvGraphicFramePr>
        <p:xfrm>
          <a:off x="611505" y="1817370"/>
          <a:ext cx="5153025" cy="2804160"/>
        </p:xfrm>
        <a:graphic>
          <a:graphicData uri="http://schemas.openxmlformats.org/drawingml/2006/table">
            <a:tbl>
              <a:tblPr firstRow="1" bandRow="1">
                <a:tableStyleId>{5C22544A-7EE6-4342-B048-85BDC9FD1C3A}</a:tableStyleId>
              </a:tblPr>
              <a:tblGrid>
                <a:gridCol w="824865"/>
                <a:gridCol w="1697990"/>
                <a:gridCol w="2630170"/>
              </a:tblGrid>
              <a:tr h="335280">
                <a:tc>
                  <a:txBody>
                    <a:bodyPr/>
                    <a:p>
                      <a:pPr algn="ctr"/>
                      <a:r>
                        <a:rPr lang="zh-CN" altLang="en-US" sz="1600" dirty="0" smtClean="0"/>
                        <a:t>讲课人</a:t>
                      </a:r>
                      <a:endParaRPr lang="zh-CN" altLang="en-US" sz="1600" dirty="0"/>
                    </a:p>
                  </a:txBody>
                  <a:tcPr/>
                </a:tc>
                <a:tc>
                  <a:txBody>
                    <a:bodyPr/>
                    <a:p>
                      <a:pPr algn="ctr"/>
                      <a:r>
                        <a:rPr lang="zh-CN" altLang="en-US" sz="1600" dirty="0" smtClean="0"/>
                        <a:t>职务</a:t>
                      </a:r>
                      <a:endParaRPr lang="zh-CN" altLang="en-US" sz="1600" dirty="0"/>
                    </a:p>
                  </a:txBody>
                  <a:tcPr/>
                </a:tc>
                <a:tc>
                  <a:txBody>
                    <a:bodyPr/>
                    <a:p>
                      <a:pPr algn="ctr"/>
                      <a:r>
                        <a:rPr lang="zh-CN" altLang="en-US" sz="1600" dirty="0" smtClean="0"/>
                        <a:t>党课题目</a:t>
                      </a:r>
                      <a:endParaRPr lang="zh-CN" altLang="en-US" sz="1600" dirty="0"/>
                    </a:p>
                  </a:txBody>
                  <a:tcPr/>
                </a:tc>
              </a:tr>
              <a:tr h="457200">
                <a:tc>
                  <a:txBody>
                    <a:bodyPr/>
                    <a:p>
                      <a:pPr algn="ctr"/>
                      <a:r>
                        <a:rPr lang="zh-CN" altLang="en-US" sz="1200" dirty="0" smtClean="0">
                          <a:latin typeface="+mn-ea"/>
                          <a:ea typeface="+mn-ea"/>
                        </a:rPr>
                        <a:t>张继革</a:t>
                      </a:r>
                      <a:endParaRPr lang="zh-CN" altLang="en-US" sz="1200" dirty="0" smtClean="0">
                        <a:latin typeface="+mn-ea"/>
                        <a:ea typeface="+mn-ea"/>
                      </a:endParaRPr>
                    </a:p>
                  </a:txBody>
                  <a:tcPr/>
                </a:tc>
                <a:tc>
                  <a:txBody>
                    <a:bodyPr/>
                    <a:p>
                      <a:pPr algn="ctr"/>
                      <a:r>
                        <a:rPr lang="zh-CN" altLang="en-US" sz="1200" dirty="0" smtClean="0">
                          <a:latin typeface="+mn-ea"/>
                          <a:ea typeface="+mn-ea"/>
                        </a:rPr>
                        <a:t>通信网络中心主任</a:t>
                      </a:r>
                      <a:endParaRPr lang="zh-CN" altLang="en-US" sz="1200" dirty="0" smtClean="0">
                        <a:latin typeface="+mn-ea"/>
                        <a:ea typeface="+mn-ea"/>
                      </a:endParaRPr>
                    </a:p>
                    <a:p>
                      <a:pPr algn="ctr"/>
                      <a:r>
                        <a:rPr lang="zh-CN" altLang="en-US" sz="1200" dirty="0" smtClean="0">
                          <a:latin typeface="+mn-ea"/>
                          <a:ea typeface="+mn-ea"/>
                        </a:rPr>
                        <a:t>党委委员</a:t>
                      </a:r>
                      <a:endParaRPr lang="zh-CN" altLang="en-US" sz="1200" dirty="0" smtClean="0">
                        <a:latin typeface="+mn-ea"/>
                        <a:ea typeface="+mn-ea"/>
                      </a:endParaRPr>
                    </a:p>
                  </a:txBody>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latin typeface="+mn-ea"/>
                          <a:ea typeface="+mn-ea"/>
                        </a:rPr>
                        <a:t>《</a:t>
                      </a:r>
                      <a:r>
                        <a:rPr lang="zh-CN" altLang="en-US" sz="1200" dirty="0" smtClean="0">
                          <a:latin typeface="+mn-ea"/>
                          <a:ea typeface="+mn-ea"/>
                        </a:rPr>
                        <a:t>追忆伟人功绩，增强理想信念</a:t>
                      </a:r>
                      <a:r>
                        <a:rPr lang="en-US" altLang="zh-CN" sz="1200" dirty="0" smtClean="0">
                          <a:latin typeface="+mn-ea"/>
                          <a:ea typeface="+mn-ea"/>
                        </a:rPr>
                        <a:t>》</a:t>
                      </a:r>
                      <a:endParaRPr lang="zh-CN" altLang="en-US" sz="1200" dirty="0" smtClean="0">
                        <a:latin typeface="+mn-ea"/>
                        <a:ea typeface="+mn-ea"/>
                      </a:endParaRPr>
                    </a:p>
                  </a:txBody>
                  <a:tcPr/>
                </a:tc>
              </a:tr>
              <a:tr h="457200">
                <a:tc>
                  <a:txBody>
                    <a:bodyPr/>
                    <a:p>
                      <a:pPr algn="ctr"/>
                      <a:r>
                        <a:rPr lang="zh-CN" altLang="en-US" sz="1200" dirty="0" smtClean="0">
                          <a:latin typeface="+mn-ea"/>
                          <a:ea typeface="+mn-ea"/>
                        </a:rPr>
                        <a:t>王  斌</a:t>
                      </a:r>
                      <a:endParaRPr lang="zh-CN" altLang="en-US" sz="1200" dirty="0" smtClean="0">
                        <a:latin typeface="+mn-ea"/>
                        <a:ea typeface="+mn-ea"/>
                      </a:endParaRPr>
                    </a:p>
                  </a:txBody>
                  <a:tcPr/>
                </a:tc>
                <a:tc>
                  <a:txBody>
                    <a:bodyPr/>
                    <a:p>
                      <a:pPr algn="ctr"/>
                      <a:r>
                        <a:rPr lang="zh-CN" altLang="en-US" sz="1200" dirty="0" smtClean="0">
                          <a:latin typeface="+mn-ea"/>
                          <a:ea typeface="+mn-ea"/>
                        </a:rPr>
                        <a:t>通信网络中心副主任兼党支部书记</a:t>
                      </a:r>
                      <a:endParaRPr lang="zh-CN" altLang="en-US" sz="1200" dirty="0" smtClean="0">
                        <a:latin typeface="+mn-ea"/>
                        <a:ea typeface="+mn-ea"/>
                      </a:endParaRPr>
                    </a:p>
                  </a:txBody>
                  <a:tcPr/>
                </a:tc>
                <a:tc>
                  <a:txBody>
                    <a:bodyPr/>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latin typeface="+mn-ea"/>
                          <a:ea typeface="+mn-ea"/>
                        </a:rPr>
                        <a:t>《</a:t>
                      </a:r>
                      <a:r>
                        <a:rPr lang="zh-CN" altLang="en-US" sz="1200" dirty="0" smtClean="0">
                          <a:latin typeface="+mn-ea"/>
                          <a:ea typeface="+mn-ea"/>
                        </a:rPr>
                        <a:t>关于推进“两学一做”学习教育常态化制度化的意见</a:t>
                      </a:r>
                      <a:r>
                        <a:rPr lang="en-US" altLang="zh-CN" sz="1200" dirty="0" smtClean="0">
                          <a:latin typeface="+mn-ea"/>
                          <a:ea typeface="+mn-ea"/>
                        </a:rPr>
                        <a:t>》</a:t>
                      </a:r>
                      <a:endParaRPr lang="zh-CN" altLang="en-US" sz="1200" dirty="0" smtClean="0">
                        <a:latin typeface="+mn-ea"/>
                        <a:ea typeface="+mn-ea"/>
                      </a:endParaRPr>
                    </a:p>
                  </a:txBody>
                  <a:tcPr/>
                </a:tc>
              </a:tr>
              <a:tr h="457200">
                <a:tc>
                  <a:txBody>
                    <a:bodyPr/>
                    <a:p>
                      <a:pPr algn="ctr"/>
                      <a:r>
                        <a:rPr lang="zh-CN" altLang="en-US" sz="1200" dirty="0" smtClean="0">
                          <a:latin typeface="+mn-ea"/>
                          <a:ea typeface="+mn-ea"/>
                        </a:rPr>
                        <a:t>陈晓峰</a:t>
                      </a:r>
                      <a:endParaRPr lang="zh-CN" altLang="en-US" sz="1200" dirty="0" smtClean="0">
                        <a:latin typeface="+mn-ea"/>
                        <a:ea typeface="+mn-ea"/>
                      </a:endParaRPr>
                    </a:p>
                  </a:txBody>
                  <a:tcPr/>
                </a:tc>
                <a:tc>
                  <a:txBody>
                    <a:bodyPr/>
                    <a:p>
                      <a:pPr algn="ctr"/>
                      <a:r>
                        <a:rPr lang="zh-CN" altLang="en-US" sz="1200" dirty="0" smtClean="0">
                          <a:latin typeface="+mn-ea"/>
                          <a:ea typeface="+mn-ea"/>
                        </a:rPr>
                        <a:t>学报编辑部副主任</a:t>
                      </a:r>
                      <a:endParaRPr lang="zh-CN" altLang="en-US" sz="1200" dirty="0" smtClean="0">
                        <a:latin typeface="+mn-ea"/>
                        <a:ea typeface="+mn-ea"/>
                      </a:endParaRPr>
                    </a:p>
                    <a:p>
                      <a:pPr algn="ctr"/>
                      <a:r>
                        <a:rPr lang="zh-CN" altLang="en-US" sz="1200" dirty="0" smtClean="0">
                          <a:latin typeface="+mn-ea"/>
                          <a:ea typeface="+mn-ea"/>
                        </a:rPr>
                        <a:t>兼党支部书记</a:t>
                      </a:r>
                      <a:endParaRPr lang="zh-CN" altLang="en-US" sz="1200" dirty="0" smtClean="0">
                        <a:latin typeface="+mn-ea"/>
                        <a:ea typeface="+mn-ea"/>
                      </a:endParaRPr>
                    </a:p>
                  </a:txBody>
                  <a:tcPr/>
                </a:tc>
                <a:tc>
                  <a:txBody>
                    <a:bodyPr/>
                    <a:p>
                      <a:pPr marL="342900" indent="-342900" algn="ctr" fontAlgn="auto">
                        <a:spcBef>
                          <a:spcPts val="0"/>
                        </a:spcBef>
                        <a:spcAft>
                          <a:spcPts val="0"/>
                        </a:spcAft>
                        <a:defRPr/>
                      </a:pPr>
                      <a:r>
                        <a:rPr lang="en-US" altLang="zh-CN" sz="1200" dirty="0" smtClean="0">
                          <a:latin typeface="+mn-ea"/>
                          <a:ea typeface="+mn-ea"/>
                        </a:rPr>
                        <a:t>《</a:t>
                      </a:r>
                      <a:r>
                        <a:rPr lang="zh-CN" altLang="en-US" sz="1200" dirty="0" smtClean="0">
                          <a:latin typeface="+mn-ea"/>
                          <a:ea typeface="+mn-ea"/>
                        </a:rPr>
                        <a:t>学习</a:t>
                      </a:r>
                      <a:r>
                        <a:rPr lang="zh-CN" altLang="zh-CN" sz="1200" dirty="0" smtClean="0">
                          <a:latin typeface="+mn-ea"/>
                          <a:ea typeface="+mn-ea"/>
                        </a:rPr>
                        <a:t>习</a:t>
                      </a:r>
                      <a:r>
                        <a:rPr lang="zh-CN" altLang="en-US" sz="1200" dirty="0" smtClean="0">
                          <a:latin typeface="+mn-ea"/>
                          <a:ea typeface="+mn-ea"/>
                        </a:rPr>
                        <a:t>近平</a:t>
                      </a:r>
                      <a:r>
                        <a:rPr lang="zh-CN" altLang="zh-CN" sz="1200" dirty="0" smtClean="0">
                          <a:latin typeface="+mn-ea"/>
                          <a:ea typeface="+mn-ea"/>
                        </a:rPr>
                        <a:t>总书记在全国高思想政治工作会议上的重要讲话</a:t>
                      </a:r>
                      <a:r>
                        <a:rPr lang="en-US" altLang="zh-CN" sz="1200" dirty="0" smtClean="0">
                          <a:latin typeface="+mn-ea"/>
                          <a:ea typeface="+mn-ea"/>
                        </a:rPr>
                        <a:t>》</a:t>
                      </a:r>
                      <a:endParaRPr lang="zh-CN" altLang="en-US" sz="1200" dirty="0" smtClean="0">
                        <a:latin typeface="+mn-ea"/>
                        <a:ea typeface="+mn-ea"/>
                      </a:endParaRPr>
                    </a:p>
                  </a:txBody>
                  <a:tcPr/>
                </a:tc>
              </a:tr>
              <a:tr h="640080">
                <a:tc>
                  <a:txBody>
                    <a:bodyPr/>
                    <a:p>
                      <a:pPr algn="ctr"/>
                      <a:r>
                        <a:rPr lang="zh-CN" altLang="en-US" sz="1200" dirty="0" smtClean="0">
                          <a:latin typeface="+mn-ea"/>
                          <a:ea typeface="+mn-ea"/>
                        </a:rPr>
                        <a:t>王春燕</a:t>
                      </a:r>
                      <a:endParaRPr lang="zh-CN" altLang="en-US" sz="1200" dirty="0" smtClean="0">
                        <a:latin typeface="+mn-ea"/>
                        <a:ea typeface="+mn-ea"/>
                      </a:endParaRPr>
                    </a:p>
                  </a:txBody>
                  <a:tcPr/>
                </a:tc>
                <a:tc>
                  <a:txBody>
                    <a:bodyPr/>
                    <a:p>
                      <a:pPr algn="ctr"/>
                      <a:r>
                        <a:rPr lang="zh-CN" altLang="en-US" sz="1200" dirty="0" smtClean="0">
                          <a:latin typeface="+mn-ea"/>
                          <a:ea typeface="+mn-ea"/>
                        </a:rPr>
                        <a:t>学报编辑部自科编辑室主任</a:t>
                      </a:r>
                      <a:endParaRPr lang="zh-CN" altLang="en-US" sz="1200" dirty="0" smtClean="0">
                        <a:latin typeface="+mn-ea"/>
                        <a:ea typeface="+mn-ea"/>
                      </a:endParaRPr>
                    </a:p>
                    <a:p>
                      <a:pPr algn="ctr"/>
                      <a:r>
                        <a:rPr lang="zh-CN" altLang="en-US" sz="1200" dirty="0" smtClean="0">
                          <a:latin typeface="+mn-ea"/>
                          <a:ea typeface="+mn-ea"/>
                        </a:rPr>
                        <a:t>兼党支部宣传委员</a:t>
                      </a:r>
                      <a:endParaRPr lang="zh-CN" altLang="en-US" sz="1200" dirty="0" smtClean="0">
                        <a:latin typeface="+mn-ea"/>
                        <a:ea typeface="+mn-ea"/>
                      </a:endParaRPr>
                    </a:p>
                  </a:txBody>
                  <a:tcPr/>
                </a:tc>
                <a:tc>
                  <a:txBody>
                    <a:bodyPr/>
                    <a:p>
                      <a:pPr marL="342900" marR="0" indent="-342900" algn="ctr" defTabSz="914400" rtl="0" eaLnBrk="1" fontAlgn="auto" latinLnBrk="0" hangingPunct="1">
                        <a:lnSpc>
                          <a:spcPct val="100000"/>
                        </a:lnSpc>
                        <a:spcBef>
                          <a:spcPts val="0"/>
                        </a:spcBef>
                        <a:spcAft>
                          <a:spcPts val="0"/>
                        </a:spcAft>
                        <a:buClrTx/>
                        <a:buSzTx/>
                        <a:buFontTx/>
                        <a:buNone/>
                        <a:defRPr/>
                      </a:pPr>
                      <a:r>
                        <a:rPr lang="en-US" altLang="zh-CN" sz="1200" dirty="0" smtClean="0">
                          <a:latin typeface="+mn-ea"/>
                          <a:ea typeface="+mn-ea"/>
                        </a:rPr>
                        <a:t>《</a:t>
                      </a:r>
                      <a:r>
                        <a:rPr lang="zh-CN" altLang="en-US" sz="1200" dirty="0" smtClean="0">
                          <a:latin typeface="+mn-ea"/>
                          <a:ea typeface="+mn-ea"/>
                        </a:rPr>
                        <a:t>学习贯彻习近平总书记在中国政法大学考察时的重要讲话</a:t>
                      </a:r>
                      <a:r>
                        <a:rPr lang="en-US" altLang="zh-CN" sz="1200" dirty="0" smtClean="0">
                          <a:latin typeface="+mn-ea"/>
                          <a:ea typeface="+mn-ea"/>
                        </a:rPr>
                        <a:t>》</a:t>
                      </a:r>
                      <a:endParaRPr lang="en-US" altLang="zh-CN" sz="1200" dirty="0" smtClean="0">
                        <a:latin typeface="+mn-ea"/>
                        <a:ea typeface="+mn-ea"/>
                      </a:endParaRPr>
                    </a:p>
                  </a:txBody>
                  <a:tcPr/>
                </a:tc>
              </a:tr>
              <a:tr h="457200">
                <a:tc>
                  <a:txBody>
                    <a:bodyPr/>
                    <a:p>
                      <a:pPr algn="ctr"/>
                      <a:r>
                        <a:rPr lang="zh-CN" altLang="en-US" sz="1200" dirty="0" smtClean="0"/>
                        <a:t>段小平</a:t>
                      </a:r>
                      <a:endParaRPr lang="zh-CN" altLang="en-US" sz="1200" dirty="0" smtClean="0"/>
                    </a:p>
                  </a:txBody>
                  <a:tcPr/>
                </a:tc>
                <a:tc>
                  <a:txBody>
                    <a:bodyPr/>
                    <a:p>
                      <a:pPr algn="ctr"/>
                      <a:r>
                        <a:rPr lang="zh-CN" altLang="en-US" sz="1200" dirty="0" smtClean="0"/>
                        <a:t>档案馆副馆长</a:t>
                      </a:r>
                      <a:endParaRPr lang="zh-CN" altLang="en-US" sz="1200" dirty="0" smtClean="0"/>
                    </a:p>
                    <a:p>
                      <a:pPr algn="ctr"/>
                      <a:r>
                        <a:rPr lang="zh-CN" altLang="en-US" sz="1200" dirty="0" smtClean="0"/>
                        <a:t>兼党支部书记</a:t>
                      </a:r>
                      <a:endParaRPr lang="zh-CN" altLang="en-US" sz="1200" dirty="0" smtClean="0"/>
                    </a:p>
                  </a:txBody>
                  <a:tcPr/>
                </a:tc>
                <a:tc>
                  <a:txBody>
                    <a:bodyPr/>
                    <a:p>
                      <a:pPr algn="ctr"/>
                      <a:r>
                        <a:rPr lang="en-US" altLang="zh-CN" sz="1200" dirty="0" smtClean="0">
                          <a:latin typeface="+mn-ea"/>
                          <a:ea typeface="+mn-ea"/>
                        </a:rPr>
                        <a:t>《</a:t>
                      </a:r>
                      <a:r>
                        <a:rPr lang="zh-CN" altLang="en-US" sz="1200" dirty="0" smtClean="0">
                          <a:latin typeface="+mn-ea"/>
                          <a:ea typeface="+mn-ea"/>
                        </a:rPr>
                        <a:t>做合格党员的标准</a:t>
                      </a:r>
                      <a:r>
                        <a:rPr lang="en-US" altLang="zh-CN" sz="1200" dirty="0" smtClean="0">
                          <a:latin typeface="+mn-ea"/>
                          <a:ea typeface="+mn-ea"/>
                        </a:rPr>
                        <a:t>》</a:t>
                      </a:r>
                      <a:endParaRPr lang="zh-CN" altLang="en-US" sz="1200" dirty="0" smtClean="0">
                        <a:latin typeface="+mn-ea"/>
                        <a:ea typeface="+mn-ea"/>
                      </a:endParaRPr>
                    </a:p>
                  </a:txBody>
                  <a:tcPr/>
                </a:tc>
              </a:tr>
            </a:tbl>
          </a:graphicData>
        </a:graphic>
      </p:graphicFrame>
      <p:sp>
        <p:nvSpPr>
          <p:cNvPr id="5156" name="TextBox 16"/>
          <p:cNvSpPr txBox="1"/>
          <p:nvPr/>
        </p:nvSpPr>
        <p:spPr>
          <a:xfrm>
            <a:off x="6300788" y="1800225"/>
            <a:ext cx="2374900" cy="307975"/>
          </a:xfrm>
          <a:prstGeom prst="rect">
            <a:avLst/>
          </a:prstGeom>
          <a:noFill/>
          <a:ln w="9525">
            <a:noFill/>
          </a:ln>
        </p:spPr>
        <p:txBody>
          <a:bodyPr>
            <a:spAutoFit/>
          </a:bodyPr>
          <a:p>
            <a:endParaRPr lang="zh-CN" altLang="en-US" dirty="0">
              <a:latin typeface="Arial" panose="020B0604020202020204" pitchFamily="34" charset="0"/>
            </a:endParaRPr>
          </a:p>
        </p:txBody>
      </p:sp>
      <p:pic>
        <p:nvPicPr>
          <p:cNvPr id="5157" name="图片 17" descr="坚持党课教育，增强党支部活力.png"/>
          <p:cNvPicPr>
            <a:picLocks noChangeAspect="1"/>
          </p:cNvPicPr>
          <p:nvPr/>
        </p:nvPicPr>
        <p:blipFill>
          <a:blip r:embed="rId1"/>
          <a:stretch>
            <a:fillRect/>
          </a:stretch>
        </p:blipFill>
        <p:spPr>
          <a:xfrm>
            <a:off x="5875655" y="1632585"/>
            <a:ext cx="2202180" cy="1323340"/>
          </a:xfrm>
          <a:prstGeom prst="rect">
            <a:avLst/>
          </a:prstGeom>
          <a:noFill/>
          <a:ln w="9525">
            <a:noFill/>
          </a:ln>
        </p:spPr>
      </p:pic>
      <p:pic>
        <p:nvPicPr>
          <p:cNvPr id="5158" name="图片 19" descr="微信图片_20170428104258.jpg"/>
          <p:cNvPicPr>
            <a:picLocks noChangeAspect="1"/>
          </p:cNvPicPr>
          <p:nvPr/>
        </p:nvPicPr>
        <p:blipFill>
          <a:blip r:embed="rId2"/>
          <a:stretch>
            <a:fillRect/>
          </a:stretch>
        </p:blipFill>
        <p:spPr>
          <a:xfrm>
            <a:off x="5875655" y="2575560"/>
            <a:ext cx="2202815" cy="1524635"/>
          </a:xfrm>
          <a:prstGeom prst="rect">
            <a:avLst/>
          </a:prstGeom>
          <a:noFill/>
          <a:ln w="9525">
            <a:noFill/>
          </a:ln>
        </p:spPr>
      </p:pic>
      <p:pic>
        <p:nvPicPr>
          <p:cNvPr id="5159" name="图片 20" descr="IMG_20170330_152431.jpg"/>
          <p:cNvPicPr>
            <a:picLocks noChangeAspect="1"/>
          </p:cNvPicPr>
          <p:nvPr/>
        </p:nvPicPr>
        <p:blipFill>
          <a:blip r:embed="rId3"/>
          <a:stretch>
            <a:fillRect/>
          </a:stretch>
        </p:blipFill>
        <p:spPr>
          <a:xfrm>
            <a:off x="5866130" y="3643630"/>
            <a:ext cx="2212340" cy="1143635"/>
          </a:xfrm>
          <a:prstGeom prst="rect">
            <a:avLst/>
          </a:prstGeom>
          <a:noFill/>
          <a:ln w="9525">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组合 58"/>
          <p:cNvGrpSpPr/>
          <p:nvPr/>
        </p:nvGrpSpPr>
        <p:grpSpPr bwMode="auto">
          <a:xfrm>
            <a:off x="2771775" y="1152525"/>
            <a:ext cx="5484813" cy="1817023"/>
            <a:chOff x="3084518" y="2106967"/>
            <a:chExt cx="5267300" cy="1719544"/>
          </a:xfrm>
        </p:grpSpPr>
        <p:sp>
          <p:nvSpPr>
            <p:cNvPr id="29698" name="TextBox 24"/>
            <p:cNvSpPr txBox="1">
              <a:spLocks noChangeArrowheads="1"/>
            </p:cNvSpPr>
            <p:nvPr/>
          </p:nvSpPr>
          <p:spPr bwMode="auto">
            <a:xfrm>
              <a:off x="3084518" y="2106967"/>
              <a:ext cx="695322" cy="375248"/>
            </a:xfrm>
            <a:prstGeom prst="rect">
              <a:avLst/>
            </a:prstGeom>
            <a:noFill/>
            <a:ln w="9525">
              <a:noFill/>
              <a:miter lim="800000"/>
            </a:ln>
          </p:spPr>
          <p:txBody>
            <a:bodyPr>
              <a:spAutoFit/>
            </a:bodyPr>
            <a:lstStyle/>
            <a:p>
              <a:endParaRPr lang="zh-CN" altLang="en-US" sz="2000" b="1" i="1">
                <a:solidFill>
                  <a:srgbClr val="C00000"/>
                </a:solidFill>
                <a:latin typeface="华文细黑" panose="02010600040101010101" pitchFamily="2" charset="-122"/>
                <a:ea typeface="微软雅黑" panose="020B0503020204020204" pitchFamily="34" charset="-122"/>
              </a:endParaRPr>
            </a:p>
          </p:txBody>
        </p:sp>
        <p:sp>
          <p:nvSpPr>
            <p:cNvPr id="29699" name="TextBox 26"/>
            <p:cNvSpPr txBox="1">
              <a:spLocks noChangeArrowheads="1"/>
            </p:cNvSpPr>
            <p:nvPr/>
          </p:nvSpPr>
          <p:spPr bwMode="auto">
            <a:xfrm>
              <a:off x="3429004" y="2138488"/>
              <a:ext cx="4922814" cy="1688023"/>
            </a:xfrm>
            <a:prstGeom prst="rect">
              <a:avLst/>
            </a:prstGeom>
            <a:noFill/>
            <a:ln w="9525">
              <a:noFill/>
              <a:miter lim="800000"/>
            </a:ln>
          </p:spPr>
          <p:txBody>
            <a:bodyPr>
              <a:spAutoFit/>
            </a:bodyPr>
            <a:lstStyle/>
            <a:p>
              <a:pPr marL="342900" indent="-342900"/>
              <a:r>
                <a:rPr lang="zh-CN" altLang="en-US" sz="2200" b="1" dirty="0">
                  <a:solidFill>
                    <a:srgbClr val="0000FF"/>
                  </a:solidFill>
                  <a:latin typeface="微软雅黑" panose="020B0503020204020204" pitchFamily="34" charset="-122"/>
                  <a:ea typeface="微软雅黑" panose="020B0503020204020204" pitchFamily="34" charset="-122"/>
                </a:rPr>
                <a:t>一</a:t>
              </a:r>
              <a:r>
                <a:rPr lang="en-US" altLang="zh-CN" sz="2200" b="1" dirty="0">
                  <a:solidFill>
                    <a:srgbClr val="0000FF"/>
                  </a:solidFill>
                  <a:latin typeface="微软雅黑" panose="020B0503020204020204" pitchFamily="34" charset="-122"/>
                  <a:ea typeface="微软雅黑" panose="020B0503020204020204" pitchFamily="34" charset="-122"/>
                </a:rPr>
                <a:t>.</a:t>
              </a:r>
              <a:r>
                <a:rPr lang="zh-CN" altLang="en-US" sz="2200" b="1" dirty="0">
                  <a:solidFill>
                    <a:srgbClr val="0000FF"/>
                  </a:solidFill>
                  <a:latin typeface="微软雅黑" panose="020B0503020204020204" pitchFamily="34" charset="-122"/>
                  <a:ea typeface="微软雅黑" panose="020B0503020204020204" pitchFamily="34" charset="-122"/>
                </a:rPr>
                <a:t>工作思路</a:t>
              </a:r>
              <a:endParaRPr lang="zh-CN" altLang="en-US" sz="2200" b="1" dirty="0">
                <a:solidFill>
                  <a:srgbClr val="0000FF"/>
                </a:solidFill>
                <a:latin typeface="微软雅黑" panose="020B0503020204020204" pitchFamily="34" charset="-122"/>
                <a:ea typeface="微软雅黑" panose="020B0503020204020204" pitchFamily="34" charset="-122"/>
              </a:endParaRPr>
            </a:p>
            <a:p>
              <a:pPr marL="342900" indent="-342900"/>
              <a:endParaRPr lang="zh-CN" altLang="en-US" sz="2200" b="1" dirty="0">
                <a:solidFill>
                  <a:srgbClr val="0000FF"/>
                </a:solidFill>
                <a:latin typeface="微软雅黑" panose="020B0503020204020204" pitchFamily="34" charset="-122"/>
                <a:ea typeface="微软雅黑" panose="020B0503020204020204" pitchFamily="34" charset="-122"/>
              </a:endParaRPr>
            </a:p>
            <a:p>
              <a:pPr marL="342900" indent="-342900"/>
              <a:r>
                <a:rPr lang="zh-CN" altLang="en-US" sz="2200" b="1" dirty="0">
                  <a:solidFill>
                    <a:srgbClr val="0000FF"/>
                  </a:solidFill>
                  <a:latin typeface="微软雅黑" panose="020B0503020204020204" pitchFamily="34" charset="-122"/>
                  <a:ea typeface="微软雅黑" panose="020B0503020204020204" pitchFamily="34" charset="-122"/>
                </a:rPr>
                <a:t>二</a:t>
              </a:r>
              <a:r>
                <a:rPr lang="en-US" altLang="zh-CN" sz="2200" b="1" dirty="0">
                  <a:solidFill>
                    <a:srgbClr val="0000FF"/>
                  </a:solidFill>
                  <a:latin typeface="微软雅黑" panose="020B0503020204020204" pitchFamily="34" charset="-122"/>
                  <a:ea typeface="微软雅黑" panose="020B0503020204020204" pitchFamily="34" charset="-122"/>
                </a:rPr>
                <a:t>.</a:t>
              </a:r>
              <a:r>
                <a:rPr lang="zh-CN" altLang="en-US" sz="2200" b="1" dirty="0">
                  <a:solidFill>
                    <a:srgbClr val="0000FF"/>
                  </a:solidFill>
                  <a:latin typeface="微软雅黑" panose="020B0503020204020204" pitchFamily="34" charset="-122"/>
                  <a:ea typeface="微软雅黑" panose="020B0503020204020204" pitchFamily="34" charset="-122"/>
                </a:rPr>
                <a:t>工作举措</a:t>
              </a:r>
              <a:endParaRPr lang="zh-CN" altLang="en-US" sz="2200" b="1" dirty="0">
                <a:solidFill>
                  <a:srgbClr val="0000FF"/>
                </a:solidFill>
                <a:latin typeface="微软雅黑" panose="020B0503020204020204" pitchFamily="34" charset="-122"/>
                <a:ea typeface="微软雅黑" panose="020B0503020204020204" pitchFamily="34" charset="-122"/>
              </a:endParaRPr>
            </a:p>
            <a:p>
              <a:pPr marL="342900" indent="-342900"/>
              <a:endParaRPr lang="zh-CN" altLang="en-US" sz="2200" b="1" dirty="0">
                <a:solidFill>
                  <a:srgbClr val="0000FF"/>
                </a:solidFill>
                <a:latin typeface="微软雅黑" panose="020B0503020204020204" pitchFamily="34" charset="-122"/>
                <a:ea typeface="微软雅黑" panose="020B0503020204020204" pitchFamily="34" charset="-122"/>
              </a:endParaRPr>
            </a:p>
            <a:p>
              <a:pPr marL="342900" indent="-342900"/>
              <a:r>
                <a:rPr lang="zh-CN" altLang="en-US" sz="2200" b="1" dirty="0">
                  <a:solidFill>
                    <a:srgbClr val="FF33CC"/>
                  </a:solidFill>
                  <a:latin typeface="微软雅黑" panose="020B0503020204020204" pitchFamily="34" charset="-122"/>
                  <a:ea typeface="微软雅黑" panose="020B0503020204020204" pitchFamily="34" charset="-122"/>
                </a:rPr>
                <a:t>三</a:t>
              </a:r>
              <a:r>
                <a:rPr lang="en-US" altLang="zh-CN" sz="2200" b="1" dirty="0">
                  <a:solidFill>
                    <a:srgbClr val="FF33CC"/>
                  </a:solidFill>
                  <a:latin typeface="微软雅黑" panose="020B0503020204020204" pitchFamily="34" charset="-122"/>
                  <a:ea typeface="微软雅黑" panose="020B0503020204020204" pitchFamily="34" charset="-122"/>
                </a:rPr>
                <a:t>.  </a:t>
              </a:r>
              <a:r>
                <a:rPr lang="zh-CN" altLang="en-US" sz="2200" b="1" dirty="0">
                  <a:solidFill>
                    <a:srgbClr val="FF33CC"/>
                  </a:solidFill>
                  <a:latin typeface="微软雅黑" panose="020B0503020204020204" pitchFamily="34" charset="-122"/>
                  <a:ea typeface="微软雅黑" panose="020B0503020204020204" pitchFamily="34" charset="-122"/>
                </a:rPr>
                <a:t>下一步推进计划</a:t>
              </a:r>
              <a:endParaRPr lang="zh-CN" altLang="en-US" sz="2200" b="1" dirty="0">
                <a:solidFill>
                  <a:srgbClr val="FF33CC"/>
                </a:solidFill>
                <a:latin typeface="微软雅黑" panose="020B0503020204020204" pitchFamily="34" charset="-122"/>
                <a:ea typeface="微软雅黑" panose="020B0503020204020204" pitchFamily="34" charset="-122"/>
              </a:endParaRPr>
            </a:p>
          </p:txBody>
        </p:sp>
      </p:grpSp>
      <p:pic>
        <p:nvPicPr>
          <p:cNvPr id="29700" name="Picture 19" descr="LOG-1"/>
          <p:cNvPicPr>
            <a:picLocks noChangeAspect="1" noChangeArrowheads="1"/>
          </p:cNvPicPr>
          <p:nvPr/>
        </p:nvPicPr>
        <p:blipFill>
          <a:blip r:embed="rId1" cstate="print"/>
          <a:srcRect/>
          <a:stretch>
            <a:fillRect/>
          </a:stretch>
        </p:blipFill>
        <p:spPr bwMode="auto">
          <a:xfrm>
            <a:off x="71755" y="90488"/>
            <a:ext cx="649288" cy="642937"/>
          </a:xfrm>
          <a:prstGeom prst="rect">
            <a:avLst/>
          </a:prstGeom>
          <a:noFill/>
          <a:ln w="9525">
            <a:noFill/>
            <a:miter lim="800000"/>
            <a:headEnd/>
            <a:tailEnd/>
          </a:ln>
        </p:spPr>
      </p:pic>
      <p:pic>
        <p:nvPicPr>
          <p:cNvPr id="29701" name="图片 6"/>
          <p:cNvPicPr>
            <a:picLocks noChangeAspect="1" noChangeArrowheads="1"/>
          </p:cNvPicPr>
          <p:nvPr/>
        </p:nvPicPr>
        <p:blipFill>
          <a:blip r:embed="rId2" cstate="print"/>
          <a:srcRect/>
          <a:stretch>
            <a:fillRect/>
          </a:stretch>
        </p:blipFill>
        <p:spPr bwMode="auto">
          <a:xfrm>
            <a:off x="395288" y="1050925"/>
            <a:ext cx="2501900" cy="1558925"/>
          </a:xfrm>
          <a:prstGeom prst="rect">
            <a:avLst/>
          </a:prstGeom>
          <a:noFill/>
          <a:ln w="9525">
            <a:noFill/>
            <a:miter lim="800000"/>
            <a:headEnd/>
            <a:tailEnd/>
          </a:ln>
        </p:spPr>
      </p:pic>
      <p:sp>
        <p:nvSpPr>
          <p:cNvPr id="29702" name="矩形 4"/>
          <p:cNvSpPr>
            <a:spLocks noChangeArrowheads="1"/>
          </p:cNvSpPr>
          <p:nvPr/>
        </p:nvSpPr>
        <p:spPr bwMode="auto">
          <a:xfrm>
            <a:off x="684213" y="0"/>
            <a:ext cx="5184775" cy="762000"/>
          </a:xfrm>
          <a:prstGeom prst="rect">
            <a:avLst/>
          </a:prstGeom>
          <a:noFill/>
          <a:ln w="12700">
            <a:noFill/>
            <a:miter lim="800000"/>
          </a:ln>
        </p:spPr>
        <p:txBody>
          <a:bodyPr anchor="ctr"/>
          <a:lstStyle/>
          <a:p>
            <a:r>
              <a:rPr lang="zh-CN" altLang="en-US" sz="2800" b="1">
                <a:solidFill>
                  <a:prstClr val="white"/>
                </a:solidFill>
                <a:latin typeface="方正粗宋简体"/>
                <a:ea typeface="方正粗宋简体"/>
                <a:cs typeface="方正粗宋简体"/>
              </a:rPr>
              <a:t> 汇报提纲</a:t>
            </a:r>
            <a:endParaRPr lang="zh-CN" altLang="en-US" sz="2800" b="1">
              <a:solidFill>
                <a:prstClr val="white"/>
              </a:solidFill>
              <a:latin typeface="方正粗宋简体"/>
              <a:ea typeface="方正粗宋简体"/>
              <a:cs typeface="方正粗宋简体"/>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AutoShape 3"/>
          <p:cNvPicPr>
            <a:picLocks noChangeAspect="1" noChangeArrowheads="1"/>
          </p:cNvPicPr>
          <p:nvPr/>
        </p:nvPicPr>
        <p:blipFill>
          <a:blip r:embed="rId1" cstate="print"/>
          <a:srcRect/>
          <a:stretch>
            <a:fillRect/>
          </a:stretch>
        </p:blipFill>
        <p:spPr bwMode="auto">
          <a:xfrm>
            <a:off x="528365" y="780633"/>
            <a:ext cx="804862" cy="809625"/>
          </a:xfrm>
          <a:prstGeom prst="rect">
            <a:avLst/>
          </a:prstGeom>
          <a:noFill/>
          <a:ln w="9525">
            <a:noFill/>
            <a:miter lim="800000"/>
            <a:headEnd/>
            <a:tailEnd/>
          </a:ln>
        </p:spPr>
      </p:pic>
      <p:sp>
        <p:nvSpPr>
          <p:cNvPr id="22" name="AutoShape 4"/>
          <p:cNvSpPr>
            <a:spLocks noChangeArrowheads="1"/>
          </p:cNvSpPr>
          <p:nvPr/>
        </p:nvSpPr>
        <p:spPr bwMode="auto">
          <a:xfrm>
            <a:off x="614680" y="1438230"/>
            <a:ext cx="7958138" cy="76200"/>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rgbClr val="CC0000"/>
          </a:solidFill>
          <a:ln w="9525">
            <a:solidFill>
              <a:srgbClr val="CC0000"/>
            </a:solidFill>
            <a:round/>
          </a:ln>
        </p:spPr>
        <p:txBody>
          <a:bodyPr/>
          <a:p>
            <a:pPr>
              <a:buFontTx/>
              <a:buNone/>
              <a:defRPr/>
            </a:pPr>
            <a:endParaRPr lang="zh-CN" altLang="zh-CN" sz="2400" kern="0">
              <a:latin typeface="Times New Roman" panose="02020603050405020304" pitchFamily="18" charset="0"/>
            </a:endParaRPr>
          </a:p>
        </p:txBody>
      </p:sp>
      <p:grpSp>
        <p:nvGrpSpPr>
          <p:cNvPr id="33794" name="Group 7"/>
          <p:cNvGrpSpPr/>
          <p:nvPr/>
        </p:nvGrpSpPr>
        <p:grpSpPr bwMode="auto">
          <a:xfrm>
            <a:off x="1500188" y="1881188"/>
            <a:ext cx="6000750" cy="731837"/>
            <a:chOff x="0" y="0"/>
            <a:chExt cx="3984" cy="912"/>
          </a:xfrm>
        </p:grpSpPr>
        <p:sp>
          <p:nvSpPr>
            <p:cNvPr id="33795" name="AutoShape 4"/>
            <p:cNvSpPr>
              <a:spLocks noChangeArrowheads="1"/>
            </p:cNvSpPr>
            <p:nvPr/>
          </p:nvSpPr>
          <p:spPr bwMode="auto">
            <a:xfrm>
              <a:off x="0" y="0"/>
              <a:ext cx="3984" cy="912"/>
            </a:xfrm>
            <a:prstGeom prst="roundRect">
              <a:avLst>
                <a:gd name="adj" fmla="val 10889"/>
              </a:avLst>
            </a:prstGeom>
            <a:gradFill rotWithShape="1">
              <a:gsLst>
                <a:gs pos="0">
                  <a:srgbClr val="F3F3F3"/>
                </a:gs>
                <a:gs pos="50000">
                  <a:srgbClr val="DDDDDD"/>
                </a:gs>
                <a:gs pos="100000">
                  <a:srgbClr val="F3F3F3"/>
                </a:gs>
              </a:gsLst>
              <a:lin ang="18900000" scaled="1"/>
            </a:gradFill>
            <a:ln w="38100">
              <a:solidFill>
                <a:srgbClr val="FFFFFF"/>
              </a:solidFill>
              <a:round/>
            </a:ln>
            <a:effectLst>
              <a:outerShdw dist="135003" dir="2928844" algn="ctr" rotWithShape="0">
                <a:srgbClr val="000000">
                  <a:alpha val="50000"/>
                </a:srgbClr>
              </a:outerShdw>
            </a:effectLst>
          </p:spPr>
          <p:txBody>
            <a:bodyPr wrap="none" anchor="ctr"/>
            <a:p>
              <a:endParaRPr lang="zh-CN" altLang="en-US">
                <a:latin typeface="楷体_GB2312" pitchFamily="49" charset="-122"/>
                <a:ea typeface="楷体_GB2312" pitchFamily="49" charset="-122"/>
              </a:endParaRPr>
            </a:p>
          </p:txBody>
        </p:sp>
        <p:grpSp>
          <p:nvGrpSpPr>
            <p:cNvPr id="33796" name="Group 9"/>
            <p:cNvGrpSpPr/>
            <p:nvPr/>
          </p:nvGrpSpPr>
          <p:grpSpPr bwMode="auto">
            <a:xfrm>
              <a:off x="87" y="85"/>
              <a:ext cx="768" cy="746"/>
              <a:chOff x="0" y="1"/>
              <a:chExt cx="768" cy="746"/>
            </a:xfrm>
          </p:grpSpPr>
          <p:sp>
            <p:nvSpPr>
              <p:cNvPr id="33797" name="AutoShape 6"/>
              <p:cNvSpPr>
                <a:spLocks noChangeArrowheads="1"/>
              </p:cNvSpPr>
              <p:nvPr/>
            </p:nvSpPr>
            <p:spPr bwMode="auto">
              <a:xfrm>
                <a:off x="0" y="1"/>
                <a:ext cx="768" cy="746"/>
              </a:xfrm>
              <a:prstGeom prst="roundRect">
                <a:avLst>
                  <a:gd name="adj" fmla="val 11921"/>
                </a:avLst>
              </a:prstGeom>
              <a:gradFill rotWithShape="1">
                <a:gsLst>
                  <a:gs pos="0">
                    <a:srgbClr val="DDEBCF"/>
                  </a:gs>
                  <a:gs pos="50000">
                    <a:srgbClr val="9CB86E"/>
                  </a:gs>
                  <a:gs pos="100000">
                    <a:srgbClr val="156B13"/>
                  </a:gs>
                </a:gsLst>
                <a:lin ang="5400000"/>
              </a:gradFill>
              <a:ln w="38100">
                <a:solidFill>
                  <a:schemeClr val="bg1"/>
                </a:solidFill>
                <a:round/>
              </a:ln>
            </p:spPr>
            <p:txBody>
              <a:bodyPr wrap="none" anchor="ctr"/>
              <a:p>
                <a:endParaRPr lang="zh-CN" altLang="en-US">
                  <a:latin typeface="楷体_GB2312" pitchFamily="49" charset="-122"/>
                  <a:ea typeface="楷体_GB2312" pitchFamily="49" charset="-122"/>
                </a:endParaRPr>
              </a:p>
            </p:txBody>
          </p:sp>
          <p:sp>
            <p:nvSpPr>
              <p:cNvPr id="33798" name="Freeform 7"/>
              <p:cNvSpPr>
                <a:spLocks noChangeArrowheads="1"/>
              </p:cNvSpPr>
              <p:nvPr/>
            </p:nvSpPr>
            <p:spPr bwMode="auto">
              <a:xfrm>
                <a:off x="48" y="48"/>
                <a:ext cx="384" cy="374"/>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alpha val="0"/>
                    </a:schemeClr>
                  </a:gs>
                  <a:gs pos="50000">
                    <a:srgbClr val="DAEEF0"/>
                  </a:gs>
                  <a:gs pos="100000">
                    <a:schemeClr val="accent1">
                      <a:alpha val="0"/>
                    </a:schemeClr>
                  </a:gs>
                </a:gsLst>
                <a:lin ang="18900000" scaled="1"/>
              </a:gradFill>
              <a:ln w="9525">
                <a:noFill/>
                <a:miter lim="800000"/>
              </a:ln>
            </p:spPr>
            <p:txBody>
              <a:bodyPr/>
              <a:p>
                <a:endParaRPr lang="zh-CN" altLang="en-US">
                  <a:latin typeface="楷体_GB2312" pitchFamily="49" charset="-122"/>
                  <a:ea typeface="楷体_GB2312" pitchFamily="49" charset="-122"/>
                </a:endParaRPr>
              </a:p>
            </p:txBody>
          </p:sp>
        </p:grpSp>
        <p:sp>
          <p:nvSpPr>
            <p:cNvPr id="6" name="Text Box 9"/>
            <p:cNvSpPr txBox="1">
              <a:spLocks noChangeArrowheads="1"/>
            </p:cNvSpPr>
            <p:nvPr/>
          </p:nvSpPr>
          <p:spPr bwMode="auto">
            <a:xfrm>
              <a:off x="904" y="267"/>
              <a:ext cx="3057" cy="384"/>
            </a:xfrm>
            <a:prstGeom prst="rect">
              <a:avLst/>
            </a:prstGeom>
            <a:noFill/>
            <a:ln w="9525">
              <a:noFill/>
              <a:miter lim="800000"/>
            </a:ln>
            <a:effectLst/>
          </p:spPr>
          <p:txBody>
            <a:bodyPr>
              <a:spAutoFit/>
            </a:bodyPr>
            <a:p>
              <a:pPr>
                <a:buFontTx/>
                <a:buNone/>
                <a:defRPr/>
              </a:pPr>
              <a:r>
                <a:rPr lang="zh-CN" altLang="en-US" b="1" dirty="0">
                  <a:effectLst>
                    <a:outerShdw blurRad="38100" dist="38100" dir="2700000" algn="tl">
                      <a:srgbClr val="C0C0C0"/>
                    </a:outerShdw>
                  </a:effectLst>
                  <a:latin typeface="+mn-ea"/>
                </a:rPr>
                <a:t>将政治理论学习和业务知识的学习相结合。</a:t>
              </a:r>
              <a:endParaRPr lang="zh-CN" altLang="en-US" b="1" dirty="0">
                <a:solidFill>
                  <a:srgbClr val="FFFFFF"/>
                </a:solidFill>
                <a:effectLst>
                  <a:outerShdw blurRad="38100" dist="38100" dir="2700000" algn="tl">
                    <a:srgbClr val="C0C0C0"/>
                  </a:outerShdw>
                </a:effectLst>
                <a:latin typeface="+mn-ea"/>
              </a:endParaRPr>
            </a:p>
          </p:txBody>
        </p:sp>
      </p:grpSp>
      <p:grpSp>
        <p:nvGrpSpPr>
          <p:cNvPr id="33800" name="Group 13"/>
          <p:cNvGrpSpPr/>
          <p:nvPr/>
        </p:nvGrpSpPr>
        <p:grpSpPr bwMode="auto">
          <a:xfrm>
            <a:off x="1500188" y="2953068"/>
            <a:ext cx="6000750" cy="657225"/>
            <a:chOff x="-43" y="84"/>
            <a:chExt cx="3984" cy="912"/>
          </a:xfrm>
        </p:grpSpPr>
        <p:sp>
          <p:nvSpPr>
            <p:cNvPr id="33801" name="AutoShape 11"/>
            <p:cNvSpPr>
              <a:spLocks noChangeArrowheads="1"/>
            </p:cNvSpPr>
            <p:nvPr/>
          </p:nvSpPr>
          <p:spPr bwMode="auto">
            <a:xfrm>
              <a:off x="-43" y="84"/>
              <a:ext cx="3984" cy="912"/>
            </a:xfrm>
            <a:prstGeom prst="roundRect">
              <a:avLst>
                <a:gd name="adj" fmla="val 10889"/>
              </a:avLst>
            </a:prstGeom>
            <a:gradFill rotWithShape="1">
              <a:gsLst>
                <a:gs pos="0">
                  <a:srgbClr val="F2F2F2"/>
                </a:gs>
                <a:gs pos="50000">
                  <a:srgbClr val="DDDDDD"/>
                </a:gs>
                <a:gs pos="100000">
                  <a:srgbClr val="F2F2F2"/>
                </a:gs>
              </a:gsLst>
              <a:lin ang="18900000" scaled="1"/>
            </a:gradFill>
            <a:ln w="38100">
              <a:solidFill>
                <a:srgbClr val="FFFFFF"/>
              </a:solidFill>
              <a:round/>
            </a:ln>
            <a:effectLst>
              <a:outerShdw dist="135003" dir="2928844" algn="ctr" rotWithShape="0">
                <a:srgbClr val="000000">
                  <a:alpha val="50000"/>
                </a:srgbClr>
              </a:outerShdw>
            </a:effectLst>
          </p:spPr>
          <p:txBody>
            <a:bodyPr wrap="none" anchor="ctr"/>
            <a:p>
              <a:endParaRPr lang="zh-CN" altLang="en-US">
                <a:latin typeface="楷体_GB2312" pitchFamily="49" charset="-122"/>
                <a:ea typeface="楷体_GB2312" pitchFamily="49" charset="-122"/>
              </a:endParaRPr>
            </a:p>
          </p:txBody>
        </p:sp>
        <p:grpSp>
          <p:nvGrpSpPr>
            <p:cNvPr id="33802" name="Group 15"/>
            <p:cNvGrpSpPr/>
            <p:nvPr/>
          </p:nvGrpSpPr>
          <p:grpSpPr bwMode="auto">
            <a:xfrm>
              <a:off x="52" y="132"/>
              <a:ext cx="768" cy="796"/>
              <a:chOff x="-35" y="48"/>
              <a:chExt cx="768" cy="796"/>
            </a:xfrm>
          </p:grpSpPr>
          <p:sp>
            <p:nvSpPr>
              <p:cNvPr id="33803" name="AutoShape 13"/>
              <p:cNvSpPr>
                <a:spLocks noChangeArrowheads="1"/>
              </p:cNvSpPr>
              <p:nvPr/>
            </p:nvSpPr>
            <p:spPr bwMode="auto">
              <a:xfrm>
                <a:off x="-35" y="99"/>
                <a:ext cx="768" cy="745"/>
              </a:xfrm>
              <a:prstGeom prst="roundRect">
                <a:avLst>
                  <a:gd name="adj" fmla="val 11921"/>
                </a:avLst>
              </a:prstGeom>
              <a:gradFill rotWithShape="1">
                <a:gsLst>
                  <a:gs pos="0">
                    <a:srgbClr val="46B5B5"/>
                  </a:gs>
                  <a:gs pos="100000">
                    <a:schemeClr val="hlink"/>
                  </a:gs>
                </a:gsLst>
                <a:lin ang="5400000" scaled="1"/>
              </a:gradFill>
              <a:ln w="38100">
                <a:solidFill>
                  <a:schemeClr val="bg1"/>
                </a:solidFill>
                <a:round/>
              </a:ln>
            </p:spPr>
            <p:txBody>
              <a:bodyPr wrap="none" anchor="ctr"/>
              <a:p>
                <a:endParaRPr lang="zh-CN" altLang="en-US">
                  <a:latin typeface="楷体_GB2312" pitchFamily="49" charset="-122"/>
                  <a:ea typeface="楷体_GB2312" pitchFamily="49" charset="-122"/>
                </a:endParaRPr>
              </a:p>
            </p:txBody>
          </p:sp>
          <p:sp>
            <p:nvSpPr>
              <p:cNvPr id="33804" name="Freeform 14"/>
              <p:cNvSpPr>
                <a:spLocks noChangeArrowheads="1"/>
              </p:cNvSpPr>
              <p:nvPr/>
            </p:nvSpPr>
            <p:spPr bwMode="auto">
              <a:xfrm>
                <a:off x="48" y="48"/>
                <a:ext cx="384" cy="372"/>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3D4D4"/>
                  </a:gs>
                  <a:gs pos="100000">
                    <a:schemeClr val="hlink">
                      <a:alpha val="0"/>
                    </a:schemeClr>
                  </a:gs>
                </a:gsLst>
                <a:lin ang="18900000" scaled="1"/>
              </a:gradFill>
              <a:ln w="9525">
                <a:noFill/>
                <a:round/>
              </a:ln>
            </p:spPr>
            <p:txBody>
              <a:bodyPr/>
              <a:p>
                <a:endParaRPr lang="zh-CN" altLang="en-US">
                  <a:latin typeface="楷体_GB2312" pitchFamily="49" charset="-122"/>
                  <a:ea typeface="楷体_GB2312" pitchFamily="49" charset="-122"/>
                </a:endParaRPr>
              </a:p>
            </p:txBody>
          </p:sp>
        </p:grpSp>
      </p:grpSp>
      <p:grpSp>
        <p:nvGrpSpPr>
          <p:cNvPr id="33805" name="Group 19"/>
          <p:cNvGrpSpPr/>
          <p:nvPr/>
        </p:nvGrpSpPr>
        <p:grpSpPr bwMode="auto">
          <a:xfrm>
            <a:off x="1500188" y="3952875"/>
            <a:ext cx="6000750" cy="681038"/>
            <a:chOff x="0" y="0"/>
            <a:chExt cx="3984" cy="912"/>
          </a:xfrm>
        </p:grpSpPr>
        <p:sp>
          <p:nvSpPr>
            <p:cNvPr id="33806" name="AutoShape 18"/>
            <p:cNvSpPr>
              <a:spLocks noChangeArrowheads="1"/>
            </p:cNvSpPr>
            <p:nvPr/>
          </p:nvSpPr>
          <p:spPr bwMode="auto">
            <a:xfrm>
              <a:off x="0" y="0"/>
              <a:ext cx="3984" cy="912"/>
            </a:xfrm>
            <a:prstGeom prst="roundRect">
              <a:avLst>
                <a:gd name="adj" fmla="val 10889"/>
              </a:avLst>
            </a:prstGeom>
            <a:gradFill rotWithShape="1">
              <a:gsLst>
                <a:gs pos="0">
                  <a:srgbClr val="EEEEEE"/>
                </a:gs>
                <a:gs pos="50000">
                  <a:srgbClr val="DDDDDD"/>
                </a:gs>
                <a:gs pos="100000">
                  <a:srgbClr val="EEEEEE"/>
                </a:gs>
              </a:gsLst>
              <a:lin ang="18900000" scaled="1"/>
            </a:gradFill>
            <a:ln w="38100">
              <a:solidFill>
                <a:srgbClr val="FFFFFF"/>
              </a:solidFill>
              <a:round/>
            </a:ln>
            <a:effectLst>
              <a:outerShdw dist="135003" dir="2928844" algn="ctr" rotWithShape="0">
                <a:srgbClr val="000000">
                  <a:alpha val="50000"/>
                </a:srgbClr>
              </a:outerShdw>
            </a:effectLst>
          </p:spPr>
          <p:txBody>
            <a:bodyPr wrap="none" anchor="ctr"/>
            <a:p>
              <a:endParaRPr lang="zh-CN" altLang="en-US">
                <a:latin typeface="楷体_GB2312" pitchFamily="49" charset="-122"/>
                <a:ea typeface="楷体_GB2312" pitchFamily="49" charset="-122"/>
              </a:endParaRPr>
            </a:p>
          </p:txBody>
        </p:sp>
        <p:grpSp>
          <p:nvGrpSpPr>
            <p:cNvPr id="33807" name="Group 21"/>
            <p:cNvGrpSpPr/>
            <p:nvPr/>
          </p:nvGrpSpPr>
          <p:grpSpPr bwMode="auto">
            <a:xfrm>
              <a:off x="98" y="96"/>
              <a:ext cx="798" cy="746"/>
              <a:chOff x="11" y="12"/>
              <a:chExt cx="798" cy="746"/>
            </a:xfrm>
          </p:grpSpPr>
          <p:sp>
            <p:nvSpPr>
              <p:cNvPr id="33808" name="AutoShape 20"/>
              <p:cNvSpPr>
                <a:spLocks noChangeArrowheads="1"/>
              </p:cNvSpPr>
              <p:nvPr/>
            </p:nvSpPr>
            <p:spPr bwMode="auto">
              <a:xfrm>
                <a:off x="11" y="12"/>
                <a:ext cx="798" cy="746"/>
              </a:xfrm>
              <a:prstGeom prst="roundRect">
                <a:avLst>
                  <a:gd name="adj" fmla="val 11921"/>
                </a:avLst>
              </a:prstGeom>
              <a:gradFill rotWithShape="1">
                <a:gsLst>
                  <a:gs pos="0">
                    <a:srgbClr val="BEDF5D"/>
                  </a:gs>
                  <a:gs pos="100000">
                    <a:schemeClr val="folHlink"/>
                  </a:gs>
                </a:gsLst>
                <a:lin ang="5400000" scaled="1"/>
              </a:gradFill>
              <a:ln w="38100">
                <a:solidFill>
                  <a:schemeClr val="bg1"/>
                </a:solidFill>
                <a:round/>
              </a:ln>
            </p:spPr>
            <p:txBody>
              <a:bodyPr wrap="none" anchor="ctr"/>
              <a:p>
                <a:endParaRPr lang="zh-CN" altLang="en-US">
                  <a:latin typeface="楷体_GB2312" pitchFamily="49" charset="-122"/>
                  <a:ea typeface="楷体_GB2312" pitchFamily="49" charset="-122"/>
                </a:endParaRPr>
              </a:p>
            </p:txBody>
          </p:sp>
          <p:sp>
            <p:nvSpPr>
              <p:cNvPr id="33809" name="Freeform 21"/>
              <p:cNvSpPr>
                <a:spLocks noChangeArrowheads="1"/>
              </p:cNvSpPr>
              <p:nvPr/>
            </p:nvSpPr>
            <p:spPr bwMode="auto">
              <a:xfrm>
                <a:off x="48" y="49"/>
                <a:ext cx="384" cy="374"/>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DE683"/>
                  </a:gs>
                  <a:gs pos="100000">
                    <a:schemeClr val="folHlink">
                      <a:alpha val="0"/>
                    </a:schemeClr>
                  </a:gs>
                </a:gsLst>
                <a:lin ang="18900000" scaled="1"/>
              </a:gradFill>
              <a:ln w="9525">
                <a:noFill/>
                <a:round/>
              </a:ln>
            </p:spPr>
            <p:txBody>
              <a:bodyPr/>
              <a:p>
                <a:endParaRPr lang="zh-CN" altLang="en-US">
                  <a:latin typeface="楷体_GB2312" pitchFamily="49" charset="-122"/>
                  <a:ea typeface="楷体_GB2312" pitchFamily="49" charset="-122"/>
                </a:endParaRPr>
              </a:p>
            </p:txBody>
          </p:sp>
        </p:grpSp>
        <p:sp>
          <p:nvSpPr>
            <p:cNvPr id="18" name="Text Box 23"/>
            <p:cNvSpPr txBox="1">
              <a:spLocks noChangeArrowheads="1"/>
            </p:cNvSpPr>
            <p:nvPr/>
          </p:nvSpPr>
          <p:spPr bwMode="auto">
            <a:xfrm>
              <a:off x="901" y="287"/>
              <a:ext cx="2928" cy="411"/>
            </a:xfrm>
            <a:prstGeom prst="rect">
              <a:avLst/>
            </a:prstGeom>
            <a:noFill/>
            <a:ln w="9525">
              <a:noFill/>
              <a:miter lim="800000"/>
            </a:ln>
            <a:effectLst/>
          </p:spPr>
          <p:txBody>
            <a:bodyPr>
              <a:spAutoFit/>
            </a:bodyPr>
            <a:p>
              <a:pPr eaLnBrk="0" hangingPunct="0"/>
              <a:r>
                <a:rPr lang="zh-CN" altLang="en-US" b="1">
                  <a:effectLst>
                    <a:outerShdw blurRad="38100" dist="38100" dir="2700000" algn="tl">
                      <a:srgbClr val="C0C0C0"/>
                    </a:outerShdw>
                  </a:effectLst>
                  <a:latin typeface="Tahoma" panose="020B0604030504040204" pitchFamily="34" charset="0"/>
                  <a:ea typeface="楷体_GB2312" pitchFamily="49" charset="-122"/>
                </a:rPr>
                <a:t>将法律知识的学习与家风政风等廉洁教育相结合。</a:t>
              </a:r>
              <a:endParaRPr lang="zh-CN" altLang="en-US" b="1">
                <a:effectLst>
                  <a:outerShdw blurRad="38100" dist="38100" dir="2700000" algn="tl">
                    <a:srgbClr val="C0C0C0"/>
                  </a:outerShdw>
                </a:effectLst>
                <a:latin typeface="Tahoma" panose="020B0604030504040204" pitchFamily="34" charset="0"/>
                <a:ea typeface="楷体_GB2312" pitchFamily="49" charset="-122"/>
              </a:endParaRPr>
            </a:p>
          </p:txBody>
        </p:sp>
      </p:grpSp>
      <p:sp>
        <p:nvSpPr>
          <p:cNvPr id="23" name="矩形 22"/>
          <p:cNvSpPr/>
          <p:nvPr/>
        </p:nvSpPr>
        <p:spPr>
          <a:xfrm>
            <a:off x="2857500" y="3095943"/>
            <a:ext cx="4494213" cy="307975"/>
          </a:xfrm>
          <a:prstGeom prst="rect">
            <a:avLst/>
          </a:prstGeom>
        </p:spPr>
        <p:txBody>
          <a:bodyPr wrap="none">
            <a:spAutoFit/>
          </a:bodyPr>
          <a:p>
            <a:pPr>
              <a:buFontTx/>
              <a:buNone/>
              <a:defRPr/>
            </a:pPr>
            <a:r>
              <a:rPr lang="zh-CN" altLang="en-US" b="1" dirty="0">
                <a:effectLst>
                  <a:outerShdw blurRad="38100" dist="38100" dir="2700000" algn="tl">
                    <a:srgbClr val="C0C0C0"/>
                  </a:outerShdw>
                </a:effectLst>
                <a:latin typeface="+mn-ea"/>
              </a:rPr>
              <a:t>将业务技能培训与党性修养和人文素养的培育相结合。</a:t>
            </a:r>
            <a:endParaRPr lang="zh-CN" altLang="en-US" b="1" dirty="0">
              <a:solidFill>
                <a:srgbClr val="FFFFFF"/>
              </a:solidFill>
              <a:effectLst>
                <a:outerShdw blurRad="38100" dist="38100" dir="2700000" algn="tl">
                  <a:srgbClr val="C0C0C0"/>
                </a:outerShdw>
              </a:effectLst>
              <a:latin typeface="+mn-ea"/>
            </a:endParaRPr>
          </a:p>
        </p:txBody>
      </p:sp>
      <p:sp>
        <p:nvSpPr>
          <p:cNvPr id="5" name="文本框 4"/>
          <p:cNvSpPr txBox="1"/>
          <p:nvPr/>
        </p:nvSpPr>
        <p:spPr>
          <a:xfrm>
            <a:off x="1089660" y="986155"/>
            <a:ext cx="6698615" cy="368300"/>
          </a:xfrm>
          <a:prstGeom prst="rect">
            <a:avLst/>
          </a:prstGeom>
          <a:noFill/>
        </p:spPr>
        <p:txBody>
          <a:bodyPr wrap="square" rtlCol="0" anchor="t">
            <a:spAutoFit/>
          </a:bodyPr>
          <a:p>
            <a:r>
              <a:rPr lang="zh-CN" altLang="zh-CN" sz="1800" dirty="0">
                <a:solidFill>
                  <a:schemeClr val="tx1"/>
                </a:solidFill>
                <a:latin typeface="微软雅黑" panose="020B0503020204020204" pitchFamily="34" charset="-122"/>
                <a:ea typeface="微软雅黑" panose="020B0503020204020204" pitchFamily="34" charset="-122"/>
                <a:sym typeface="+mn-ea"/>
              </a:rPr>
              <a:t>将学习教育融入干部队伍的专业化培养工作，实现</a:t>
            </a:r>
            <a:r>
              <a:rPr lang="en-US" altLang="zh-CN" sz="1800" dirty="0">
                <a:solidFill>
                  <a:schemeClr val="tx1"/>
                </a:solidFill>
                <a:latin typeface="微软雅黑" panose="020B0503020204020204" pitchFamily="34" charset="-122"/>
                <a:ea typeface="微软雅黑" panose="020B0503020204020204" pitchFamily="34" charset="-122"/>
                <a:sym typeface="+mn-ea"/>
              </a:rPr>
              <a:t>“</a:t>
            </a:r>
            <a:r>
              <a:rPr lang="zh-CN" altLang="zh-CN" sz="1800" dirty="0">
                <a:solidFill>
                  <a:schemeClr val="tx1"/>
                </a:solidFill>
                <a:latin typeface="微软雅黑" panose="020B0503020204020204" pitchFamily="34" charset="-122"/>
                <a:ea typeface="微软雅黑" panose="020B0503020204020204" pitchFamily="34" charset="-122"/>
                <a:sym typeface="+mn-ea"/>
              </a:rPr>
              <a:t>三个结合</a:t>
            </a:r>
            <a:r>
              <a:rPr lang="en-US" altLang="zh-CN" sz="1800" dirty="0">
                <a:solidFill>
                  <a:schemeClr val="tx1"/>
                </a:solidFill>
                <a:latin typeface="微软雅黑" panose="020B0503020204020204" pitchFamily="34" charset="-122"/>
                <a:ea typeface="微软雅黑" panose="020B0503020204020204" pitchFamily="34" charset="-122"/>
                <a:sym typeface="+mn-ea"/>
              </a:rPr>
              <a:t>”</a:t>
            </a:r>
            <a:endParaRPr lang="en-US" altLang="zh-CN" sz="1800" dirty="0">
              <a:solidFill>
                <a:schemeClr val="tx1"/>
              </a:solidFill>
              <a:latin typeface="微软雅黑" panose="020B0503020204020204" pitchFamily="34" charset="-122"/>
              <a:ea typeface="微软雅黑" panose="020B0503020204020204" pitchFamily="34" charset="-122"/>
              <a:sym typeface="+mn-ea"/>
            </a:endParaRPr>
          </a:p>
        </p:txBody>
      </p:sp>
      <p:sp>
        <p:nvSpPr>
          <p:cNvPr id="7" name="标题 1"/>
          <p:cNvSpPr>
            <a:spLocks noGrp="1" noChangeArrowheads="1"/>
          </p:cNvSpPr>
          <p:nvPr>
            <p:ph type="title"/>
          </p:nvPr>
        </p:nvSpPr>
        <p:spPr>
          <a:xfrm>
            <a:off x="610295" y="143867"/>
            <a:ext cx="5832475" cy="685800"/>
          </a:xfrm>
        </p:spPr>
        <p:txBody>
          <a:bodyPr/>
          <a:p>
            <a:r>
              <a:rPr lang="zh-CN" altLang="en-US" dirty="0" smtClean="0"/>
              <a:t>下一步推进计划</a:t>
            </a:r>
            <a:endParaRPr lang="zh-CN" altLang="en-US" dirty="0" smtClean="0"/>
          </a:p>
        </p:txBody>
      </p:sp>
      <p:pic>
        <p:nvPicPr>
          <p:cNvPr id="8196" name="Picture 19" descr="LOG-1"/>
          <p:cNvPicPr>
            <a:picLocks noChangeAspect="1" noChangeArrowheads="1"/>
          </p:cNvPicPr>
          <p:nvPr/>
        </p:nvPicPr>
        <p:blipFill>
          <a:blip r:embed="rId2" cstate="print"/>
          <a:srcRect/>
          <a:stretch>
            <a:fillRect/>
          </a:stretch>
        </p:blipFill>
        <p:spPr bwMode="auto">
          <a:xfrm>
            <a:off x="0" y="90488"/>
            <a:ext cx="649288" cy="64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610295" y="143867"/>
            <a:ext cx="5832475" cy="685800"/>
          </a:xfrm>
        </p:spPr>
        <p:txBody>
          <a:bodyPr/>
          <a:lstStyle/>
          <a:p>
            <a:r>
              <a:rPr lang="zh-CN" altLang="en-US" dirty="0" smtClean="0"/>
              <a:t>下一步推进计划</a:t>
            </a:r>
            <a:endParaRPr lang="zh-CN" altLang="en-US" dirty="0" smtClean="0"/>
          </a:p>
        </p:txBody>
      </p:sp>
      <p:pic>
        <p:nvPicPr>
          <p:cNvPr id="11266" name="圆角矩形 22"/>
          <p:cNvPicPr>
            <a:picLocks noChangeArrowheads="1"/>
          </p:cNvPicPr>
          <p:nvPr/>
        </p:nvPicPr>
        <p:blipFill>
          <a:blip r:embed="rId1" cstate="print"/>
          <a:srcRect/>
          <a:stretch>
            <a:fillRect/>
          </a:stretch>
        </p:blipFill>
        <p:spPr bwMode="auto">
          <a:xfrm>
            <a:off x="1527175" y="3916680"/>
            <a:ext cx="6157595" cy="1849755"/>
          </a:xfrm>
          <a:prstGeom prst="rect">
            <a:avLst/>
          </a:prstGeom>
          <a:noFill/>
          <a:ln w="9525">
            <a:noFill/>
            <a:miter lim="800000"/>
            <a:headEnd/>
            <a:tailEnd/>
          </a:ln>
        </p:spPr>
      </p:pic>
      <p:pic>
        <p:nvPicPr>
          <p:cNvPr id="11267" name="AutoShape 3"/>
          <p:cNvPicPr>
            <a:picLocks noChangeAspect="1" noChangeArrowheads="1"/>
          </p:cNvPicPr>
          <p:nvPr/>
        </p:nvPicPr>
        <p:blipFill>
          <a:blip r:embed="rId2" cstate="print"/>
          <a:srcRect/>
          <a:stretch>
            <a:fillRect/>
          </a:stretch>
        </p:blipFill>
        <p:spPr bwMode="auto">
          <a:xfrm>
            <a:off x="1338263" y="4452938"/>
            <a:ext cx="804862" cy="803275"/>
          </a:xfrm>
          <a:prstGeom prst="rect">
            <a:avLst/>
          </a:prstGeom>
          <a:noFill/>
          <a:ln w="9525">
            <a:noFill/>
            <a:miter lim="800000"/>
            <a:headEnd/>
            <a:tailEnd/>
          </a:ln>
        </p:spPr>
      </p:pic>
      <p:pic>
        <p:nvPicPr>
          <p:cNvPr id="11268" name="圆角矩形 5"/>
          <p:cNvPicPr>
            <a:picLocks noChangeArrowheads="1"/>
          </p:cNvPicPr>
          <p:nvPr/>
        </p:nvPicPr>
        <p:blipFill>
          <a:blip r:embed="rId3" cstate="print"/>
          <a:srcRect/>
          <a:stretch>
            <a:fillRect/>
          </a:stretch>
        </p:blipFill>
        <p:spPr bwMode="auto">
          <a:xfrm>
            <a:off x="1519386" y="863947"/>
            <a:ext cx="6076950" cy="1357312"/>
          </a:xfrm>
          <a:prstGeom prst="rect">
            <a:avLst/>
          </a:prstGeom>
          <a:noFill/>
          <a:ln w="9525">
            <a:noFill/>
            <a:miter lim="800000"/>
            <a:headEnd/>
            <a:tailEnd/>
          </a:ln>
        </p:spPr>
      </p:pic>
      <p:pic>
        <p:nvPicPr>
          <p:cNvPr id="11269" name="AutoShape 3"/>
          <p:cNvPicPr>
            <a:picLocks noChangeAspect="1" noChangeArrowheads="1"/>
          </p:cNvPicPr>
          <p:nvPr/>
        </p:nvPicPr>
        <p:blipFill>
          <a:blip r:embed="rId4" cstate="print"/>
          <a:srcRect/>
          <a:stretch>
            <a:fillRect/>
          </a:stretch>
        </p:blipFill>
        <p:spPr bwMode="auto">
          <a:xfrm>
            <a:off x="1331640" y="1007963"/>
            <a:ext cx="804862" cy="809625"/>
          </a:xfrm>
          <a:prstGeom prst="rect">
            <a:avLst/>
          </a:prstGeom>
          <a:noFill/>
          <a:ln w="9525">
            <a:noFill/>
            <a:miter lim="800000"/>
            <a:headEnd/>
            <a:tailEnd/>
          </a:ln>
        </p:spPr>
      </p:pic>
      <p:sp>
        <p:nvSpPr>
          <p:cNvPr id="10" name="矩形 87"/>
          <p:cNvSpPr>
            <a:spLocks noChangeArrowheads="1"/>
          </p:cNvSpPr>
          <p:nvPr/>
        </p:nvSpPr>
        <p:spPr bwMode="auto">
          <a:xfrm>
            <a:off x="1879054" y="1205076"/>
            <a:ext cx="5429250" cy="624840"/>
          </a:xfrm>
          <a:prstGeom prst="rect">
            <a:avLst/>
          </a:prstGeom>
          <a:noFill/>
          <a:ln w="9525">
            <a:noFill/>
            <a:miter lim="800000"/>
          </a:ln>
          <a:effectLst/>
        </p:spPr>
        <p:txBody>
          <a:bodyPr>
            <a:spAutoFit/>
          </a:bodyPr>
          <a:lstStyle/>
          <a:p>
            <a:pPr lvl="0" eaLnBrk="1" latinLnBrk="0" hangingPunct="1">
              <a:lnSpc>
                <a:spcPts val="2080"/>
              </a:lnSpc>
            </a:pPr>
            <a:r>
              <a:rPr lang="zh-CN" altLang="zh-CN" kern="100" dirty="0">
                <a:latin typeface="微软雅黑" panose="020B0503020204020204" pitchFamily="34" charset="-122"/>
                <a:ea typeface="微软雅黑" panose="020B0503020204020204" pitchFamily="34" charset="-122"/>
                <a:cs typeface="Times New Roman" panose="02020603050405020304"/>
              </a:rPr>
              <a:t>把“两学一做”学习教育常态化制度化与加强基层党的建设结合起来，使党的组织生活、党员干部的教育管理严起来、实起来。</a:t>
            </a:r>
            <a:endParaRPr lang="zh-CN" altLang="zh-CN" kern="100" dirty="0">
              <a:latin typeface="微软雅黑" panose="020B0503020204020204" pitchFamily="34" charset="-122"/>
              <a:ea typeface="微软雅黑" panose="020B0503020204020204" pitchFamily="34" charset="-122"/>
              <a:cs typeface="Times New Roman" panose="02020603050405020304"/>
            </a:endParaRPr>
          </a:p>
        </p:txBody>
      </p:sp>
      <p:sp>
        <p:nvSpPr>
          <p:cNvPr id="11274" name="矩形 87"/>
          <p:cNvSpPr>
            <a:spLocks noChangeArrowheads="1"/>
          </p:cNvSpPr>
          <p:nvPr/>
        </p:nvSpPr>
        <p:spPr bwMode="auto">
          <a:xfrm>
            <a:off x="1929130" y="4231640"/>
            <a:ext cx="5315585" cy="1158240"/>
          </a:xfrm>
          <a:prstGeom prst="rect">
            <a:avLst/>
          </a:prstGeom>
          <a:noFill/>
          <a:ln w="9525">
            <a:noFill/>
            <a:miter lim="800000"/>
          </a:ln>
        </p:spPr>
        <p:txBody>
          <a:bodyPr wrap="square">
            <a:spAutoFit/>
          </a:bodyPr>
          <a:lstStyle/>
          <a:p>
            <a:pPr lvl="0" eaLnBrk="1" latinLnBrk="0" hangingPunct="1">
              <a:lnSpc>
                <a:spcPts val="2080"/>
              </a:lnSpc>
            </a:pPr>
            <a:r>
              <a:rPr lang="zh-CN" altLang="zh-CN" kern="100" dirty="0">
                <a:latin typeface="微软雅黑" panose="020B0503020204020204" pitchFamily="34" charset="-122"/>
                <a:ea typeface="微软雅黑" panose="020B0503020204020204" pitchFamily="34" charset="-122"/>
                <a:cs typeface="Times New Roman" panose="02020603050405020304"/>
              </a:rPr>
              <a:t>严格落实学校关于科级干部选拨任用的管理规定，规范科级干部的日常管理、考核和监督。有效发挥中层纪委的作用，使红脸出汗成为常态，引导党员干部自觉接受监督，养成在监督下履职尽责的习惯。</a:t>
            </a:r>
            <a:endParaRPr lang="zh-CN" altLang="zh-CN" kern="100" dirty="0">
              <a:latin typeface="微软雅黑" panose="020B0503020204020204" pitchFamily="34" charset="-122"/>
              <a:ea typeface="微软雅黑" panose="020B0503020204020204" pitchFamily="34" charset="-122"/>
              <a:cs typeface="Times New Roman" panose="02020603050405020304"/>
            </a:endParaRPr>
          </a:p>
        </p:txBody>
      </p:sp>
      <p:pic>
        <p:nvPicPr>
          <p:cNvPr id="13" name="圆角矩形 9"/>
          <p:cNvPicPr>
            <a:picLocks noChangeArrowheads="1"/>
          </p:cNvPicPr>
          <p:nvPr/>
        </p:nvPicPr>
        <p:blipFill>
          <a:blip r:embed="rId5" cstate="print"/>
          <a:srcRect/>
          <a:stretch>
            <a:fillRect/>
          </a:stretch>
        </p:blipFill>
        <p:spPr bwMode="auto">
          <a:xfrm>
            <a:off x="1500505" y="1891665"/>
            <a:ext cx="6132195" cy="2644775"/>
          </a:xfrm>
          <a:prstGeom prst="rect">
            <a:avLst/>
          </a:prstGeom>
          <a:noFill/>
          <a:ln w="9525">
            <a:noFill/>
            <a:miter lim="800000"/>
            <a:headEnd/>
            <a:tailEnd/>
          </a:ln>
        </p:spPr>
      </p:pic>
      <p:sp>
        <p:nvSpPr>
          <p:cNvPr id="14" name="矩形 87"/>
          <p:cNvSpPr>
            <a:spLocks noChangeArrowheads="1"/>
          </p:cNvSpPr>
          <p:nvPr/>
        </p:nvSpPr>
        <p:spPr bwMode="auto">
          <a:xfrm>
            <a:off x="1928813" y="2534646"/>
            <a:ext cx="5027612" cy="1158240"/>
          </a:xfrm>
          <a:prstGeom prst="rect">
            <a:avLst/>
          </a:prstGeom>
          <a:noFill/>
          <a:ln w="9525">
            <a:noFill/>
            <a:miter lim="800000"/>
          </a:ln>
          <a:effectLst/>
        </p:spPr>
        <p:txBody>
          <a:bodyPr>
            <a:spAutoFit/>
          </a:bodyPr>
          <a:lstStyle/>
          <a:p>
            <a:pPr eaLnBrk="0" fontAlgn="ctr" hangingPunct="0">
              <a:lnSpc>
                <a:spcPts val="2080"/>
              </a:lnSpc>
              <a:buClr>
                <a:srgbClr val="FF0000"/>
              </a:buClr>
              <a:buSzPct val="70000"/>
              <a:defRPr/>
            </a:pPr>
            <a:r>
              <a:rPr lang="zh-CN" altLang="zh-CN" kern="100" dirty="0">
                <a:latin typeface="微软雅黑" panose="020B0503020204020204" pitchFamily="34" charset="-122"/>
                <a:ea typeface="微软雅黑" panose="020B0503020204020204" pitchFamily="34" charset="-122"/>
                <a:cs typeface="Times New Roman" panose="02020603050405020304"/>
              </a:rPr>
              <a:t>把“两学一做”学习教育常态化制度化与加强和改进干部作风建设工作结合起来，图直党委及所属各单位、各级党员干部要切实认识我们在作风建设和能力建设上的不足和短板，切实整改，迎头赶上，密切配合学校各项工作任务和目标的落实。</a:t>
            </a:r>
            <a:endParaRPr lang="zh-CN" altLang="en-US" dirty="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pic>
        <p:nvPicPr>
          <p:cNvPr id="15" name="AutoShape 3"/>
          <p:cNvPicPr>
            <a:picLocks noChangeAspect="1" noChangeArrowheads="1"/>
          </p:cNvPicPr>
          <p:nvPr/>
        </p:nvPicPr>
        <p:blipFill>
          <a:blip r:embed="rId6" cstate="print"/>
          <a:srcRect/>
          <a:stretch>
            <a:fillRect/>
          </a:stretch>
        </p:blipFill>
        <p:spPr bwMode="auto">
          <a:xfrm>
            <a:off x="1357313" y="2592139"/>
            <a:ext cx="804862" cy="804863"/>
          </a:xfrm>
          <a:prstGeom prst="rect">
            <a:avLst/>
          </a:prstGeom>
          <a:noFill/>
          <a:ln w="9525">
            <a:noFill/>
            <a:miter lim="800000"/>
            <a:headEnd/>
            <a:tailEnd/>
          </a:ln>
        </p:spPr>
      </p:pic>
      <p:pic>
        <p:nvPicPr>
          <p:cNvPr id="8196" name="Picture 19" descr="LOG-1"/>
          <p:cNvPicPr>
            <a:picLocks noChangeAspect="1" noChangeArrowheads="1"/>
          </p:cNvPicPr>
          <p:nvPr/>
        </p:nvPicPr>
        <p:blipFill>
          <a:blip r:embed="rId7" cstate="print"/>
          <a:srcRect/>
          <a:stretch>
            <a:fillRect/>
          </a:stretch>
        </p:blipFill>
        <p:spPr bwMode="auto">
          <a:xfrm>
            <a:off x="0" y="90488"/>
            <a:ext cx="649288" cy="64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44"/>
          <p:cNvSpPr txBox="1">
            <a:spLocks noChangeArrowheads="1"/>
          </p:cNvSpPr>
          <p:nvPr/>
        </p:nvSpPr>
        <p:spPr bwMode="auto">
          <a:xfrm>
            <a:off x="0" y="2160588"/>
            <a:ext cx="9144000" cy="2370137"/>
          </a:xfrm>
          <a:prstGeom prst="rect">
            <a:avLst/>
          </a:prstGeom>
          <a:solidFill>
            <a:srgbClr val="D5EBFF">
              <a:alpha val="89803"/>
            </a:srgbClr>
          </a:solidFill>
          <a:ln w="9525">
            <a:noFill/>
            <a:miter lim="800000"/>
          </a:ln>
        </p:spPr>
        <p:txBody>
          <a:bodyPr>
            <a:spAutoFit/>
          </a:bodyPr>
          <a:lstStyle/>
          <a:p>
            <a:endParaRPr lang="en-US" altLang="zh-CN" sz="400">
              <a:solidFill>
                <a:srgbClr val="336699"/>
              </a:solidFill>
              <a:latin typeface="楷体_GB2312" pitchFamily="49" charset="-122"/>
              <a:ea typeface="楷体_GB2312" pitchFamily="49" charset="-122"/>
            </a:endParaRPr>
          </a:p>
          <a:p>
            <a:pPr algn="ctr"/>
            <a:r>
              <a:rPr lang="zh-CN" altLang="en-US" sz="4000" b="1">
                <a:solidFill>
                  <a:srgbClr val="336699"/>
                </a:solidFill>
                <a:latin typeface="楷体_GB2312" pitchFamily="49" charset="-122"/>
                <a:ea typeface="楷体_GB2312" pitchFamily="49" charset="-122"/>
              </a:rPr>
              <a:t>敬请各位领导批评指正！</a:t>
            </a:r>
            <a:endParaRPr lang="en-US" altLang="zh-CN" sz="4000" b="1">
              <a:solidFill>
                <a:srgbClr val="336699"/>
              </a:solidFill>
              <a:latin typeface="楷体_GB2312" pitchFamily="49" charset="-122"/>
              <a:ea typeface="楷体_GB2312" pitchFamily="49" charset="-122"/>
            </a:endParaRPr>
          </a:p>
          <a:p>
            <a:pPr algn="ctr"/>
            <a:endParaRPr lang="en-US" altLang="zh-CN" sz="4000" b="1">
              <a:solidFill>
                <a:srgbClr val="336699"/>
              </a:solidFill>
              <a:latin typeface="楷体_GB2312" pitchFamily="49" charset="-122"/>
              <a:ea typeface="楷体_GB2312" pitchFamily="49" charset="-122"/>
            </a:endParaRPr>
          </a:p>
          <a:p>
            <a:pPr algn="ctr"/>
            <a:r>
              <a:rPr lang="zh-CN" altLang="en-US" sz="4000" b="1">
                <a:solidFill>
                  <a:srgbClr val="336699"/>
                </a:solidFill>
                <a:latin typeface="楷体_GB2312" pitchFamily="49" charset="-122"/>
                <a:ea typeface="楷体_GB2312" pitchFamily="49" charset="-122"/>
              </a:rPr>
              <a:t>谢谢！</a:t>
            </a:r>
            <a:endParaRPr lang="en-US" altLang="zh-CN" sz="4000" b="1">
              <a:solidFill>
                <a:srgbClr val="336699"/>
              </a:solidFill>
              <a:latin typeface="楷体_GB2312" pitchFamily="49" charset="-122"/>
              <a:ea typeface="楷体_GB2312" pitchFamily="49" charset="-122"/>
            </a:endParaRPr>
          </a:p>
          <a:p>
            <a:endParaRPr lang="zh-CN" altLang="en-US" sz="2400">
              <a:solidFill>
                <a:srgbClr val="336699"/>
              </a:solidFill>
              <a:ea typeface="方正大标宋_GBK" pitchFamily="65"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组合 58"/>
          <p:cNvGrpSpPr/>
          <p:nvPr/>
        </p:nvGrpSpPr>
        <p:grpSpPr bwMode="auto">
          <a:xfrm>
            <a:off x="2771775" y="1200149"/>
            <a:ext cx="5454650" cy="1870987"/>
            <a:chOff x="3084518" y="2106967"/>
            <a:chExt cx="5267300" cy="1771196"/>
          </a:xfrm>
        </p:grpSpPr>
        <p:sp>
          <p:nvSpPr>
            <p:cNvPr id="8194" name="TextBox 24"/>
            <p:cNvSpPr txBox="1">
              <a:spLocks noChangeArrowheads="1"/>
            </p:cNvSpPr>
            <p:nvPr/>
          </p:nvSpPr>
          <p:spPr bwMode="auto">
            <a:xfrm>
              <a:off x="3084518" y="2106967"/>
              <a:ext cx="695322" cy="375248"/>
            </a:xfrm>
            <a:prstGeom prst="rect">
              <a:avLst/>
            </a:prstGeom>
            <a:noFill/>
            <a:ln w="9525">
              <a:noFill/>
              <a:miter lim="800000"/>
            </a:ln>
          </p:spPr>
          <p:txBody>
            <a:bodyPr>
              <a:spAutoFit/>
            </a:bodyPr>
            <a:lstStyle/>
            <a:p>
              <a:endParaRPr lang="zh-CN" altLang="en-US" sz="2000" b="1" i="1">
                <a:solidFill>
                  <a:srgbClr val="C00000"/>
                </a:solidFill>
                <a:latin typeface="华文细黑" panose="02010600040101010101" pitchFamily="2" charset="-122"/>
                <a:ea typeface="微软雅黑" panose="020B0503020204020204" pitchFamily="34" charset="-122"/>
              </a:endParaRPr>
            </a:p>
          </p:txBody>
        </p:sp>
        <p:sp>
          <p:nvSpPr>
            <p:cNvPr id="8195" name="TextBox 26"/>
            <p:cNvSpPr txBox="1">
              <a:spLocks noChangeArrowheads="1"/>
            </p:cNvSpPr>
            <p:nvPr/>
          </p:nvSpPr>
          <p:spPr bwMode="auto">
            <a:xfrm>
              <a:off x="3429004" y="2138488"/>
              <a:ext cx="4922814" cy="1739675"/>
            </a:xfrm>
            <a:prstGeom prst="rect">
              <a:avLst/>
            </a:prstGeom>
            <a:noFill/>
            <a:ln w="9525">
              <a:noFill/>
              <a:miter lim="800000"/>
            </a:ln>
          </p:spPr>
          <p:txBody>
            <a:bodyPr>
              <a:spAutoFit/>
            </a:bodyPr>
            <a:lstStyle/>
            <a:p>
              <a:pPr marL="342900" indent="-342900" eaLnBrk="1" latinLnBrk="0" hangingPunct="1">
                <a:lnSpc>
                  <a:spcPts val="4540"/>
                </a:lnSpc>
              </a:pPr>
              <a:r>
                <a:rPr lang="zh-CN" altLang="en-US" sz="2200" b="1" dirty="0">
                  <a:solidFill>
                    <a:srgbClr val="0000FF"/>
                  </a:solidFill>
                  <a:latin typeface="微软雅黑" panose="020B0503020204020204" pitchFamily="34" charset="-122"/>
                  <a:ea typeface="微软雅黑" panose="020B0503020204020204" pitchFamily="34" charset="-122"/>
                </a:rPr>
                <a:t>一</a:t>
              </a:r>
              <a:r>
                <a:rPr lang="en-US" altLang="zh-CN" sz="2200" b="1" dirty="0" smtClean="0">
                  <a:solidFill>
                    <a:srgbClr val="0000FF"/>
                  </a:solidFill>
                  <a:latin typeface="微软雅黑" panose="020B0503020204020204" pitchFamily="34" charset="-122"/>
                  <a:ea typeface="微软雅黑" panose="020B0503020204020204" pitchFamily="34" charset="-122"/>
                </a:rPr>
                <a:t>.</a:t>
              </a:r>
              <a:r>
                <a:rPr lang="zh-CN" sz="2200" b="1" dirty="0" smtClean="0">
                  <a:solidFill>
                    <a:srgbClr val="0000FF"/>
                  </a:solidFill>
                  <a:latin typeface="微软雅黑" panose="020B0503020204020204" pitchFamily="34" charset="-122"/>
                  <a:ea typeface="微软雅黑" panose="020B0503020204020204" pitchFamily="34" charset="-122"/>
                </a:rPr>
                <a:t>工作思路</a:t>
              </a:r>
              <a:endParaRPr lang="zh-CN" sz="2200" b="1" dirty="0" smtClean="0">
                <a:solidFill>
                  <a:srgbClr val="0000FF"/>
                </a:solidFill>
                <a:latin typeface="微软雅黑" panose="020B0503020204020204" pitchFamily="34" charset="-122"/>
                <a:ea typeface="微软雅黑" panose="020B0503020204020204" pitchFamily="34" charset="-122"/>
              </a:endParaRPr>
            </a:p>
            <a:p>
              <a:pPr marL="342900" indent="-342900" eaLnBrk="1" latinLnBrk="0" hangingPunct="1">
                <a:lnSpc>
                  <a:spcPts val="4540"/>
                </a:lnSpc>
              </a:pPr>
              <a:r>
                <a:rPr lang="zh-CN" altLang="en-US" sz="2200" b="1" dirty="0">
                  <a:solidFill>
                    <a:srgbClr val="0000FF"/>
                  </a:solidFill>
                  <a:latin typeface="微软雅黑" panose="020B0503020204020204" pitchFamily="34" charset="-122"/>
                  <a:ea typeface="微软雅黑" panose="020B0503020204020204" pitchFamily="34" charset="-122"/>
                </a:rPr>
                <a:t>二</a:t>
              </a:r>
              <a:r>
                <a:rPr lang="en-US" altLang="zh-CN" sz="2200" b="1" dirty="0" smtClean="0">
                  <a:solidFill>
                    <a:srgbClr val="0000FF"/>
                  </a:solidFill>
                  <a:latin typeface="微软雅黑" panose="020B0503020204020204" pitchFamily="34" charset="-122"/>
                  <a:ea typeface="微软雅黑" panose="020B0503020204020204" pitchFamily="34" charset="-122"/>
                </a:rPr>
                <a:t>.</a:t>
              </a:r>
              <a:r>
                <a:rPr lang="zh-CN" altLang="en-US" sz="2200" b="1" dirty="0" smtClean="0">
                  <a:solidFill>
                    <a:srgbClr val="0000FF"/>
                  </a:solidFill>
                  <a:latin typeface="微软雅黑" panose="020B0503020204020204" pitchFamily="34" charset="-122"/>
                  <a:ea typeface="微软雅黑" panose="020B0503020204020204" pitchFamily="34" charset="-122"/>
                </a:rPr>
                <a:t>工作举措</a:t>
              </a:r>
              <a:endParaRPr lang="zh-CN" altLang="en-US" sz="2200" b="1" dirty="0">
                <a:solidFill>
                  <a:srgbClr val="0000FF"/>
                </a:solidFill>
                <a:latin typeface="微软雅黑" panose="020B0503020204020204" pitchFamily="34" charset="-122"/>
                <a:ea typeface="微软雅黑" panose="020B0503020204020204" pitchFamily="34" charset="-122"/>
              </a:endParaRPr>
            </a:p>
            <a:p>
              <a:pPr marL="342900" indent="-342900" eaLnBrk="1" latinLnBrk="0" hangingPunct="1">
                <a:lnSpc>
                  <a:spcPts val="4540"/>
                </a:lnSpc>
              </a:pPr>
              <a:r>
                <a:rPr lang="zh-CN" altLang="en-US" sz="2200" b="1" dirty="0">
                  <a:solidFill>
                    <a:srgbClr val="0000FF"/>
                  </a:solidFill>
                  <a:latin typeface="微软雅黑" panose="020B0503020204020204" pitchFamily="34" charset="-122"/>
                  <a:ea typeface="微软雅黑" panose="020B0503020204020204" pitchFamily="34" charset="-122"/>
                </a:rPr>
                <a:t>三</a:t>
              </a:r>
              <a:r>
                <a:rPr lang="en-US" altLang="zh-CN" sz="2200" b="1" dirty="0" smtClean="0">
                  <a:solidFill>
                    <a:srgbClr val="0000FF"/>
                  </a:solidFill>
                  <a:latin typeface="微软雅黑" panose="020B0503020204020204" pitchFamily="34" charset="-122"/>
                  <a:ea typeface="微软雅黑" panose="020B0503020204020204" pitchFamily="34" charset="-122"/>
                </a:rPr>
                <a:t>.</a:t>
              </a:r>
              <a:r>
                <a:rPr lang="zh-CN" altLang="en-US" sz="2200" b="1" dirty="0" smtClean="0">
                  <a:solidFill>
                    <a:srgbClr val="0000FF"/>
                  </a:solidFill>
                  <a:latin typeface="微软雅黑" panose="020B0503020204020204" pitchFamily="34" charset="-122"/>
                  <a:ea typeface="微软雅黑" panose="020B0503020204020204" pitchFamily="34" charset="-122"/>
                </a:rPr>
                <a:t>下一步推进计划</a:t>
              </a:r>
              <a:endParaRPr lang="zh-CN" altLang="en-US" sz="2200" b="1" dirty="0">
                <a:solidFill>
                  <a:srgbClr val="0000FF"/>
                </a:solidFill>
                <a:latin typeface="微软雅黑" panose="020B0503020204020204" pitchFamily="34" charset="-122"/>
                <a:ea typeface="微软雅黑" panose="020B0503020204020204" pitchFamily="34" charset="-122"/>
              </a:endParaRPr>
            </a:p>
          </p:txBody>
        </p:sp>
      </p:grpSp>
      <p:pic>
        <p:nvPicPr>
          <p:cNvPr id="8196" name="Picture 19" descr="LOG-1"/>
          <p:cNvPicPr>
            <a:picLocks noChangeAspect="1" noChangeArrowheads="1"/>
          </p:cNvPicPr>
          <p:nvPr/>
        </p:nvPicPr>
        <p:blipFill>
          <a:blip r:embed="rId1" cstate="print"/>
          <a:srcRect/>
          <a:stretch>
            <a:fillRect/>
          </a:stretch>
        </p:blipFill>
        <p:spPr bwMode="auto">
          <a:xfrm>
            <a:off x="71755" y="90488"/>
            <a:ext cx="649288" cy="642937"/>
          </a:xfrm>
          <a:prstGeom prst="rect">
            <a:avLst/>
          </a:prstGeom>
          <a:noFill/>
          <a:ln w="9525">
            <a:noFill/>
            <a:miter lim="800000"/>
            <a:headEnd/>
            <a:tailEnd/>
          </a:ln>
        </p:spPr>
      </p:pic>
      <p:pic>
        <p:nvPicPr>
          <p:cNvPr id="8197" name="图片 6"/>
          <p:cNvPicPr>
            <a:picLocks noChangeAspect="1" noChangeArrowheads="1"/>
          </p:cNvPicPr>
          <p:nvPr/>
        </p:nvPicPr>
        <p:blipFill>
          <a:blip r:embed="rId2" cstate="print"/>
          <a:srcRect/>
          <a:stretch>
            <a:fillRect/>
          </a:stretch>
        </p:blipFill>
        <p:spPr bwMode="auto">
          <a:xfrm>
            <a:off x="395288" y="1050925"/>
            <a:ext cx="2501900" cy="1558925"/>
          </a:xfrm>
          <a:prstGeom prst="rect">
            <a:avLst/>
          </a:prstGeom>
          <a:noFill/>
          <a:ln w="9525">
            <a:noFill/>
            <a:miter lim="800000"/>
            <a:headEnd/>
            <a:tailEnd/>
          </a:ln>
        </p:spPr>
      </p:pic>
      <p:sp>
        <p:nvSpPr>
          <p:cNvPr id="8198" name="矩形 4"/>
          <p:cNvSpPr>
            <a:spLocks noChangeArrowheads="1"/>
          </p:cNvSpPr>
          <p:nvPr/>
        </p:nvSpPr>
        <p:spPr bwMode="auto">
          <a:xfrm>
            <a:off x="684213" y="0"/>
            <a:ext cx="5184775" cy="762000"/>
          </a:xfrm>
          <a:prstGeom prst="rect">
            <a:avLst/>
          </a:prstGeom>
          <a:noFill/>
          <a:ln w="12700">
            <a:noFill/>
            <a:miter lim="800000"/>
          </a:ln>
        </p:spPr>
        <p:txBody>
          <a:bodyPr anchor="ctr"/>
          <a:lstStyle/>
          <a:p>
            <a:r>
              <a:rPr lang="zh-CN" altLang="en-US" sz="2800" b="1">
                <a:solidFill>
                  <a:schemeClr val="bg1"/>
                </a:solidFill>
                <a:latin typeface="方正粗宋简体"/>
                <a:ea typeface="方正粗宋简体"/>
                <a:cs typeface="方正粗宋简体"/>
              </a:rPr>
              <a:t> 汇报提纲</a:t>
            </a:r>
            <a:endParaRPr lang="zh-CN" altLang="en-US" sz="2800" b="1">
              <a:solidFill>
                <a:schemeClr val="bg1"/>
              </a:solidFill>
              <a:latin typeface="方正粗宋简体"/>
              <a:ea typeface="方正粗宋简体"/>
              <a:cs typeface="方正粗宋简体"/>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1515" y="614027"/>
            <a:ext cx="5832475" cy="238105"/>
          </a:xfrm>
        </p:spPr>
        <p:txBody>
          <a:bodyPr/>
          <a:lstStyle/>
          <a:p>
            <a:pPr>
              <a:defRPr/>
            </a:pPr>
            <a:r>
              <a:rPr lang="zh-CN" altLang="en-US" sz="2800" kern="0" dirty="0" smtClean="0">
                <a:latin typeface="Verdana" panose="020B0604030504040204"/>
                <a:ea typeface="宋体" panose="02010600030101010101" pitchFamily="2" charset="-122"/>
              </a:rPr>
              <a:t>工作思路</a:t>
            </a:r>
            <a:br>
              <a:rPr lang="zh-CN" altLang="en-US" sz="2000" kern="0" dirty="0" smtClean="0">
                <a:latin typeface="Verdana" panose="020B0604030504040204"/>
                <a:ea typeface="宋体" panose="02010600030101010101" pitchFamily="2" charset="-122"/>
              </a:rPr>
            </a:br>
            <a:br>
              <a:rPr lang="zh-CN" altLang="en-US" sz="2000" kern="0" dirty="0" smtClean="0">
                <a:latin typeface="Verdana" panose="020B0604030504040204"/>
                <a:ea typeface="宋体" panose="02010600030101010101" pitchFamily="2" charset="-122"/>
              </a:rPr>
            </a:br>
            <a:endParaRPr lang="zh-CN" altLang="en-US" dirty="0"/>
          </a:p>
        </p:txBody>
      </p:sp>
      <p:sp>
        <p:nvSpPr>
          <p:cNvPr id="3" name="圆角矩形 2"/>
          <p:cNvSpPr/>
          <p:nvPr/>
        </p:nvSpPr>
        <p:spPr>
          <a:xfrm>
            <a:off x="1357290" y="1523989"/>
            <a:ext cx="6858048" cy="1571626"/>
          </a:xfrm>
          <a:prstGeom prst="roundRect">
            <a:avLst/>
          </a:prstGeom>
          <a:solidFill>
            <a:schemeClr val="accent2">
              <a:lumMod val="10000"/>
              <a:lumOff val="90000"/>
            </a:schemeClr>
          </a:solidFill>
          <a:ln w="12700">
            <a:solidFill>
              <a:srgbClr val="FF0000"/>
            </a:solidFill>
            <a:prstDash val="sysDash"/>
          </a:ln>
          <a:effectLst/>
        </p:spPr>
        <p:style>
          <a:lnRef idx="1">
            <a:schemeClr val="accent1"/>
          </a:lnRef>
          <a:fillRef idx="2">
            <a:schemeClr val="accent1"/>
          </a:fillRef>
          <a:effectRef idx="1">
            <a:schemeClr val="accent1"/>
          </a:effectRef>
          <a:fontRef idx="minor">
            <a:schemeClr val="dk1"/>
          </a:fontRef>
        </p:style>
        <p:txBody>
          <a:bodyPr anchor="ctr"/>
          <a:lstStyle/>
          <a:p>
            <a:pPr eaLnBrk="1" latinLnBrk="0" hangingPunct="1">
              <a:lnSpc>
                <a:spcPts val="2220"/>
              </a:lnSpc>
            </a:pPr>
            <a:r>
              <a:rPr lang="en-US" altLang="zh-CN" sz="1600" b="1" dirty="0" smtClean="0">
                <a:latin typeface="宋体" panose="02010600030101010101" pitchFamily="2" charset="-122"/>
              </a:rPr>
              <a:t>    </a:t>
            </a:r>
            <a:endParaRPr lang="en-US" altLang="zh-CN" sz="1600" b="1" dirty="0" smtClean="0">
              <a:latin typeface="宋体" panose="02010600030101010101" pitchFamily="2" charset="-122"/>
            </a:endParaRPr>
          </a:p>
          <a:p>
            <a:pPr eaLnBrk="1" latinLnBrk="0" hangingPunct="1">
              <a:lnSpc>
                <a:spcPts val="2220"/>
              </a:lnSpc>
            </a:pPr>
            <a:r>
              <a:rPr lang="zh-CN" altLang="en-US" sz="1600" b="1" dirty="0" smtClean="0">
                <a:latin typeface="宋体" panose="02010600030101010101" pitchFamily="2" charset="-122"/>
              </a:rPr>
              <a:t>    在以习近平同志为核心的党中央坚强领导下，在学校党委的示范引领下，图直党委和所属支部共同努力，通过认真落实</a:t>
            </a:r>
            <a:r>
              <a:rPr lang="zh-CN" altLang="en-US" sz="1600" b="1" dirty="0" smtClean="0">
                <a:latin typeface="宋体" panose="02010600030101010101" pitchFamily="2" charset="-122"/>
                <a:sym typeface="+mn-ea"/>
              </a:rPr>
              <a:t>“两学一做”学习教育常态化制度化要求，使</a:t>
            </a:r>
            <a:r>
              <a:rPr lang="zh-CN" altLang="en-US" sz="1600" b="1" dirty="0" smtClean="0">
                <a:latin typeface="宋体" panose="02010600030101010101" pitchFamily="2" charset="-122"/>
              </a:rPr>
              <a:t>广大党员受到深刻的思想政治教育，“四个意识”显著增强；使党内政治生活更加严肃规范，党委与支部党建工作切实加强；使党员干部素质明显提升，干部队伍更加坚强有力。</a:t>
            </a:r>
            <a:endParaRPr lang="zh-CN" altLang="en-US" sz="1600" b="1" dirty="0" smtClean="0">
              <a:latin typeface="宋体" panose="02010600030101010101" pitchFamily="2" charset="-122"/>
            </a:endParaRPr>
          </a:p>
          <a:p>
            <a:pPr marL="177800" indent="-177800" algn="just">
              <a:buFont typeface="Wingdings" panose="05000000000000000000" pitchFamily="2" charset="2"/>
              <a:buChar char="Ø"/>
              <a:defRPr/>
            </a:pPr>
            <a:endParaRPr lang="zh-CN" altLang="en-US" sz="1600" b="1" dirty="0">
              <a:latin typeface="宋体" panose="02010600030101010101" pitchFamily="2" charset="-122"/>
            </a:endParaRPr>
          </a:p>
        </p:txBody>
      </p:sp>
      <p:sp>
        <p:nvSpPr>
          <p:cNvPr id="28675" name="Text Box 4"/>
          <p:cNvSpPr txBox="1">
            <a:spLocks noChangeArrowheads="1"/>
          </p:cNvSpPr>
          <p:nvPr/>
        </p:nvSpPr>
        <p:spPr bwMode="auto">
          <a:xfrm>
            <a:off x="1285875" y="1108075"/>
            <a:ext cx="6767513" cy="339090"/>
          </a:xfrm>
          <a:prstGeom prst="rect">
            <a:avLst/>
          </a:prstGeom>
          <a:noFill/>
          <a:ln w="28575">
            <a:noFill/>
            <a:miter lim="800000"/>
          </a:ln>
        </p:spPr>
        <p:txBody>
          <a:bodyPr lIns="90000" tIns="46800" rIns="90000" bIns="46800">
            <a:spAutoFit/>
          </a:bodyPr>
          <a:lstStyle/>
          <a:p>
            <a:pPr marL="177800" indent="-177800" algn="ctr">
              <a:lnSpc>
                <a:spcPts val="1925"/>
              </a:lnSpc>
            </a:pPr>
            <a:r>
              <a:rPr lang="zh-CN" altLang="en-US" sz="2000" dirty="0" smtClean="0">
                <a:solidFill>
                  <a:srgbClr val="FF33CC"/>
                </a:solidFill>
                <a:latin typeface="微软雅黑" panose="020B0503020204020204" pitchFamily="34" charset="-122"/>
                <a:ea typeface="微软雅黑" panose="020B0503020204020204" pitchFamily="34" charset="-122"/>
              </a:rPr>
              <a:t>确立</a:t>
            </a:r>
            <a:r>
              <a:rPr lang="en-US" altLang="zh-CN" sz="2000" dirty="0" smtClean="0">
                <a:solidFill>
                  <a:srgbClr val="FF33CC"/>
                </a:solidFill>
                <a:latin typeface="微软雅黑" panose="020B0503020204020204" pitchFamily="34" charset="-122"/>
                <a:ea typeface="微软雅黑" panose="020B0503020204020204" pitchFamily="34" charset="-122"/>
              </a:rPr>
              <a:t>“</a:t>
            </a:r>
            <a:r>
              <a:rPr lang="zh-CN" altLang="en-US" sz="2000" dirty="0" smtClean="0">
                <a:solidFill>
                  <a:srgbClr val="FF33CC"/>
                </a:solidFill>
                <a:latin typeface="微软雅黑" panose="020B0503020204020204" pitchFamily="34" charset="-122"/>
                <a:ea typeface="微软雅黑" panose="020B0503020204020204" pitchFamily="34" charset="-122"/>
              </a:rPr>
              <a:t>大</a:t>
            </a:r>
            <a:r>
              <a:rPr lang="en-US" altLang="zh-CN" sz="2000" dirty="0" smtClean="0">
                <a:solidFill>
                  <a:srgbClr val="FF33CC"/>
                </a:solidFill>
                <a:latin typeface="微软雅黑" panose="020B0503020204020204" pitchFamily="34" charset="-122"/>
                <a:ea typeface="微软雅黑" panose="020B0503020204020204" pitchFamily="34" charset="-122"/>
              </a:rPr>
              <a:t>”</a:t>
            </a:r>
            <a:r>
              <a:rPr lang="zh-CN" altLang="en-US" sz="2000" dirty="0" smtClean="0">
                <a:solidFill>
                  <a:srgbClr val="FF33CC"/>
                </a:solidFill>
                <a:latin typeface="微软雅黑" panose="020B0503020204020204" pitchFamily="34" charset="-122"/>
                <a:ea typeface="微软雅黑" panose="020B0503020204020204" pitchFamily="34" charset="-122"/>
              </a:rPr>
              <a:t>目标</a:t>
            </a:r>
            <a:endParaRPr lang="en-US" altLang="zh-CN" sz="2000" dirty="0">
              <a:solidFill>
                <a:srgbClr val="FF33CC"/>
              </a:solidFill>
              <a:latin typeface="微软雅黑" panose="020B0503020204020204" pitchFamily="34" charset="-122"/>
              <a:ea typeface="微软雅黑" panose="020B0503020204020204" pitchFamily="34" charset="-122"/>
            </a:endParaRPr>
          </a:p>
        </p:txBody>
      </p:sp>
      <p:sp>
        <p:nvSpPr>
          <p:cNvPr id="28676" name="Text Box 4"/>
          <p:cNvSpPr txBox="1">
            <a:spLocks noChangeArrowheads="1"/>
          </p:cNvSpPr>
          <p:nvPr/>
        </p:nvSpPr>
        <p:spPr bwMode="auto">
          <a:xfrm>
            <a:off x="1285852" y="3309939"/>
            <a:ext cx="6767512" cy="339090"/>
          </a:xfrm>
          <a:prstGeom prst="rect">
            <a:avLst/>
          </a:prstGeom>
          <a:noFill/>
          <a:ln w="28575">
            <a:noFill/>
            <a:miter lim="800000"/>
          </a:ln>
        </p:spPr>
        <p:txBody>
          <a:bodyPr lIns="90000" tIns="46800" rIns="90000" bIns="46800">
            <a:spAutoFit/>
          </a:bodyPr>
          <a:lstStyle/>
          <a:p>
            <a:pPr marL="177800" indent="-177800" algn="ctr">
              <a:lnSpc>
                <a:spcPts val="1925"/>
              </a:lnSpc>
            </a:pPr>
            <a:r>
              <a:rPr lang="zh-CN" altLang="en-US" sz="2000" dirty="0" smtClean="0">
                <a:solidFill>
                  <a:srgbClr val="FF33CC"/>
                </a:solidFill>
                <a:latin typeface="微软雅黑" panose="020B0503020204020204" pitchFamily="34" charset="-122"/>
                <a:ea typeface="微软雅黑" panose="020B0503020204020204" pitchFamily="34" charset="-122"/>
              </a:rPr>
              <a:t>凝练“小”目标</a:t>
            </a:r>
            <a:r>
              <a:rPr lang="en-US" altLang="zh-CN" sz="2000" dirty="0" smtClean="0">
                <a:solidFill>
                  <a:srgbClr val="FF33CC"/>
                </a:solidFill>
                <a:latin typeface="微软雅黑" panose="020B0503020204020204" pitchFamily="34" charset="-122"/>
                <a:ea typeface="微软雅黑" panose="020B0503020204020204" pitchFamily="34" charset="-122"/>
              </a:rPr>
              <a:t>——</a:t>
            </a:r>
            <a:r>
              <a:rPr lang="zh-CN" altLang="en-US" sz="1800" b="1" dirty="0" smtClean="0">
                <a:solidFill>
                  <a:srgbClr val="FF33CC"/>
                </a:solidFill>
                <a:latin typeface="微软雅黑" panose="020B0503020204020204" pitchFamily="34" charset="-122"/>
                <a:ea typeface="微软雅黑" panose="020B0503020204020204" pitchFamily="34" charset="-122"/>
                <a:sym typeface="+mn-ea"/>
              </a:rPr>
              <a:t>坚持学做结合，加强干部队伍建设</a:t>
            </a:r>
            <a:endParaRPr lang="zh-CN" altLang="en-US" sz="1800" b="1" dirty="0" smtClean="0">
              <a:solidFill>
                <a:srgbClr val="FF33CC"/>
              </a:solidFill>
              <a:latin typeface="微软雅黑" panose="020B0503020204020204" pitchFamily="34" charset="-122"/>
              <a:ea typeface="微软雅黑" panose="020B0503020204020204" pitchFamily="34" charset="-122"/>
              <a:sym typeface="+mn-ea"/>
            </a:endParaRPr>
          </a:p>
        </p:txBody>
      </p:sp>
      <p:sp>
        <p:nvSpPr>
          <p:cNvPr id="6" name="圆角矩形 5"/>
          <p:cNvSpPr/>
          <p:nvPr/>
        </p:nvSpPr>
        <p:spPr>
          <a:xfrm>
            <a:off x="1386408" y="3738563"/>
            <a:ext cx="6858000" cy="1500187"/>
          </a:xfrm>
          <a:prstGeom prst="roundRect">
            <a:avLst/>
          </a:prstGeom>
          <a:solidFill>
            <a:schemeClr val="accent2">
              <a:lumMod val="10000"/>
              <a:lumOff val="90000"/>
            </a:schemeClr>
          </a:solidFill>
          <a:ln w="12700">
            <a:solidFill>
              <a:srgbClr val="FF0000"/>
            </a:solidFill>
            <a:prstDash val="sysDash"/>
          </a:ln>
          <a:effectLst/>
        </p:spPr>
        <p:style>
          <a:lnRef idx="1">
            <a:schemeClr val="accent1"/>
          </a:lnRef>
          <a:fillRef idx="2">
            <a:schemeClr val="accent1"/>
          </a:fillRef>
          <a:effectRef idx="1">
            <a:schemeClr val="accent1"/>
          </a:effectRef>
          <a:fontRef idx="minor">
            <a:schemeClr val="dk1"/>
          </a:fontRef>
        </p:style>
        <p:txBody>
          <a:bodyPr anchor="ctr"/>
          <a:lstStyle/>
          <a:p>
            <a:pPr eaLnBrk="1" latinLnBrk="0" hangingPunct="1">
              <a:lnSpc>
                <a:spcPts val="2920"/>
              </a:lnSpc>
            </a:pPr>
            <a:r>
              <a:rPr lang="en-US" altLang="zh-CN" sz="1600" b="1" dirty="0" smtClean="0">
                <a:latin typeface="宋体" panose="02010600030101010101" pitchFamily="2" charset="-122"/>
              </a:rPr>
              <a:t>    </a:t>
            </a:r>
            <a:r>
              <a:rPr lang="zh-CN" altLang="en-US" sz="1600" b="1" dirty="0" smtClean="0">
                <a:latin typeface="宋体" panose="02010600030101010101" pitchFamily="2" charset="-122"/>
              </a:rPr>
              <a:t>在“学”上深化拓展，在“做”上抓紧抓实，融入日常，抓在经常，引导党员干部撸起袖子加油干。</a:t>
            </a:r>
            <a:endParaRPr lang="zh-CN" altLang="en-US" sz="1600" b="1" dirty="0" smtClean="0">
              <a:latin typeface="宋体" panose="02010600030101010101" pitchFamily="2" charset="-122"/>
            </a:endParaRPr>
          </a:p>
        </p:txBody>
      </p:sp>
      <p:pic>
        <p:nvPicPr>
          <p:cNvPr id="8196" name="Picture 19" descr="LOG-1"/>
          <p:cNvPicPr>
            <a:picLocks noChangeAspect="1" noChangeArrowheads="1"/>
          </p:cNvPicPr>
          <p:nvPr/>
        </p:nvPicPr>
        <p:blipFill>
          <a:blip r:embed="rId1" cstate="print"/>
          <a:srcRect/>
          <a:stretch>
            <a:fillRect/>
          </a:stretch>
        </p:blipFill>
        <p:spPr bwMode="auto">
          <a:xfrm>
            <a:off x="71755" y="90488"/>
            <a:ext cx="649288" cy="64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466408" y="120968"/>
            <a:ext cx="5832475" cy="685800"/>
          </a:xfrm>
        </p:spPr>
        <p:txBody>
          <a:bodyPr/>
          <a:lstStyle/>
          <a:p>
            <a:r>
              <a:rPr lang="en-US" altLang="zh-CN" sz="2400" kern="0" dirty="0" smtClean="0">
                <a:solidFill>
                  <a:prstClr val="white"/>
                </a:solidFill>
                <a:latin typeface="Verdana" panose="020B0604030504040204"/>
                <a:ea typeface="宋体" panose="02010600030101010101" pitchFamily="2" charset="-122"/>
              </a:rPr>
              <a:t>  </a:t>
            </a:r>
            <a:r>
              <a:rPr lang="zh-CN" altLang="en-US" sz="2800" kern="0" dirty="0" smtClean="0">
                <a:solidFill>
                  <a:prstClr val="white"/>
                </a:solidFill>
                <a:latin typeface="Verdana" panose="020B0604030504040204"/>
                <a:ea typeface="宋体" panose="02010600030101010101" pitchFamily="2" charset="-122"/>
              </a:rPr>
              <a:t>工作思路</a:t>
            </a:r>
            <a:endParaRPr lang="zh-CN" altLang="en-US" sz="2800" dirty="0" smtClean="0"/>
          </a:p>
        </p:txBody>
      </p:sp>
      <p:sp>
        <p:nvSpPr>
          <p:cNvPr id="12" name="AutoShape 4"/>
          <p:cNvSpPr>
            <a:spLocks noChangeArrowheads="1"/>
          </p:cNvSpPr>
          <p:nvPr/>
        </p:nvSpPr>
        <p:spPr bwMode="auto">
          <a:xfrm>
            <a:off x="609600" y="1423988"/>
            <a:ext cx="7958138" cy="76200"/>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rgbClr val="CC0000"/>
          </a:solidFill>
          <a:ln w="9525">
            <a:solidFill>
              <a:srgbClr val="CC0000"/>
            </a:solidFill>
            <a:round/>
          </a:ln>
        </p:spPr>
        <p:txBody>
          <a:bodyPr/>
          <a:lstStyle/>
          <a:p>
            <a:pPr>
              <a:buFontTx/>
              <a:buNone/>
              <a:defRPr/>
            </a:pPr>
            <a:endParaRPr lang="zh-CN" altLang="zh-CN" sz="2400" kern="0">
              <a:latin typeface="Times New Roman" panose="02020603050405020304" pitchFamily="18" charset="0"/>
            </a:endParaRPr>
          </a:p>
        </p:txBody>
      </p:sp>
      <p:sp>
        <p:nvSpPr>
          <p:cNvPr id="3" name="矩形 2"/>
          <p:cNvSpPr/>
          <p:nvPr/>
        </p:nvSpPr>
        <p:spPr>
          <a:xfrm>
            <a:off x="611138" y="1007963"/>
            <a:ext cx="3171190" cy="368300"/>
          </a:xfrm>
          <a:prstGeom prst="rect">
            <a:avLst/>
          </a:prstGeom>
        </p:spPr>
        <p:txBody>
          <a:bodyPr wrap="none">
            <a:spAutoFit/>
          </a:bodyPr>
          <a:lstStyle/>
          <a:p>
            <a:r>
              <a:rPr lang="zh-CN" altLang="zh-CN" sz="1800" b="1" dirty="0"/>
              <a:t>以目标为引领，明确工作任务</a:t>
            </a:r>
            <a:endParaRPr lang="zh-CN" altLang="en-US" sz="1800" b="1" dirty="0"/>
          </a:p>
        </p:txBody>
      </p:sp>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1727835"/>
            <a:ext cx="8016240" cy="330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23215" y="1680845"/>
            <a:ext cx="8192135" cy="3681730"/>
          </a:xfrm>
          <a:prstGeom prst="rect">
            <a:avLst/>
          </a:prstGeom>
        </p:spPr>
        <p:txBody>
          <a:bodyPr wrap="square">
            <a:spAutoFit/>
          </a:bodyPr>
          <a:lstStyle/>
          <a:p>
            <a:pPr marL="342900" indent="-342900" eaLnBrk="0" latinLnBrk="0" hangingPunct="0">
              <a:lnSpc>
                <a:spcPts val="3200"/>
              </a:lnSpc>
              <a:defRPr/>
            </a:pPr>
            <a:r>
              <a:rPr lang="en-US" altLang="zh-CN" dirty="0" smtClean="0">
                <a:solidFill>
                  <a:srgbClr val="0070C0"/>
                </a:solidFill>
                <a:latin typeface="微软雅黑" panose="020B0503020204020204" pitchFamily="34" charset="-122"/>
                <a:ea typeface="微软雅黑" panose="020B0503020204020204" pitchFamily="34" charset="-122"/>
              </a:rPr>
              <a:t>    </a:t>
            </a:r>
            <a:r>
              <a:rPr lang="en-US" altLang="zh-CN" dirty="0" smtClean="0">
                <a:solidFill>
                  <a:srgbClr val="0070C0"/>
                </a:solidFill>
                <a:latin typeface="微软雅黑" panose="020B0503020204020204" pitchFamily="34" charset="-122"/>
                <a:ea typeface="微软雅黑" panose="020B0503020204020204" pitchFamily="34" charset="-122"/>
                <a:sym typeface="+mn-ea"/>
              </a:rPr>
              <a:t> ★</a:t>
            </a:r>
            <a:r>
              <a:rPr lang="zh-CN" altLang="en-US" b="1" dirty="0" smtClean="0">
                <a:solidFill>
                  <a:srgbClr val="0070C0"/>
                </a:solidFill>
                <a:latin typeface="微软雅黑" panose="020B0503020204020204" pitchFamily="34" charset="-122"/>
                <a:ea typeface="微软雅黑" panose="020B0503020204020204" pitchFamily="34" charset="-122"/>
                <a:sym typeface="+mn-ea"/>
              </a:rPr>
              <a:t>基本情况：</a:t>
            </a:r>
            <a:r>
              <a:rPr lang="zh-CN" altLang="en-US" dirty="0" smtClean="0">
                <a:solidFill>
                  <a:srgbClr val="0070C0"/>
                </a:solidFill>
                <a:latin typeface="微软雅黑" panose="020B0503020204020204" pitchFamily="34" charset="-122"/>
                <a:ea typeface="微软雅黑" panose="020B0503020204020204" pitchFamily="34" charset="-122"/>
              </a:rPr>
              <a:t>图书馆及直属单位包括图书馆、档案馆、博物馆、通信网络中心（公共设施中心）、学报编辑部</a:t>
            </a:r>
            <a:r>
              <a:rPr lang="en-US" altLang="zh-CN" dirty="0" smtClean="0">
                <a:solidFill>
                  <a:srgbClr val="0070C0"/>
                </a:solidFill>
                <a:latin typeface="微软雅黑" panose="020B0503020204020204" pitchFamily="34" charset="-122"/>
                <a:ea typeface="微软雅黑" panose="020B0503020204020204" pitchFamily="34" charset="-122"/>
              </a:rPr>
              <a:t>5</a:t>
            </a:r>
            <a:r>
              <a:rPr lang="zh-CN" altLang="en-US" dirty="0" smtClean="0">
                <a:solidFill>
                  <a:srgbClr val="0070C0"/>
                </a:solidFill>
                <a:latin typeface="微软雅黑" panose="020B0503020204020204" pitchFamily="34" charset="-122"/>
                <a:ea typeface="微软雅黑" panose="020B0503020204020204" pitchFamily="34" charset="-122"/>
              </a:rPr>
              <a:t>个单位，教职工共计</a:t>
            </a:r>
            <a:r>
              <a:rPr lang="en-US" altLang="zh-CN" dirty="0" smtClean="0">
                <a:solidFill>
                  <a:srgbClr val="0070C0"/>
                </a:solidFill>
                <a:latin typeface="微软雅黑" panose="020B0503020204020204" pitchFamily="34" charset="-122"/>
                <a:ea typeface="微软雅黑" panose="020B0503020204020204" pitchFamily="34" charset="-122"/>
              </a:rPr>
              <a:t>158</a:t>
            </a:r>
            <a:r>
              <a:rPr lang="zh-CN" altLang="en-US" dirty="0" smtClean="0">
                <a:solidFill>
                  <a:srgbClr val="0070C0"/>
                </a:solidFill>
                <a:latin typeface="微软雅黑" panose="020B0503020204020204" pitchFamily="34" charset="-122"/>
                <a:ea typeface="微软雅黑" panose="020B0503020204020204" pitchFamily="34" charset="-122"/>
              </a:rPr>
              <a:t>人；建有</a:t>
            </a:r>
            <a:r>
              <a:rPr lang="en-US" altLang="zh-CN" dirty="0" smtClean="0">
                <a:solidFill>
                  <a:srgbClr val="0070C0"/>
                </a:solidFill>
                <a:latin typeface="微软雅黑" panose="020B0503020204020204" pitchFamily="34" charset="-122"/>
                <a:ea typeface="微软雅黑" panose="020B0503020204020204" pitchFamily="34" charset="-122"/>
              </a:rPr>
              <a:t>7</a:t>
            </a:r>
            <a:r>
              <a:rPr lang="zh-CN" altLang="en-US" dirty="0" smtClean="0">
                <a:solidFill>
                  <a:srgbClr val="0070C0"/>
                </a:solidFill>
                <a:latin typeface="微软雅黑" panose="020B0503020204020204" pitchFamily="34" charset="-122"/>
                <a:ea typeface="微软雅黑" panose="020B0503020204020204" pitchFamily="34" charset="-122"/>
              </a:rPr>
              <a:t>个党支部、中共党员</a:t>
            </a:r>
            <a:r>
              <a:rPr lang="en-US" altLang="zh-CN" dirty="0" smtClean="0">
                <a:solidFill>
                  <a:srgbClr val="0070C0"/>
                </a:solidFill>
                <a:latin typeface="微软雅黑" panose="020B0503020204020204" pitchFamily="34" charset="-122"/>
                <a:ea typeface="微软雅黑" panose="020B0503020204020204" pitchFamily="34" charset="-122"/>
              </a:rPr>
              <a:t>97</a:t>
            </a:r>
            <a:r>
              <a:rPr lang="zh-CN" altLang="en-US" dirty="0" smtClean="0">
                <a:solidFill>
                  <a:srgbClr val="0070C0"/>
                </a:solidFill>
                <a:latin typeface="微软雅黑" panose="020B0503020204020204" pitchFamily="34" charset="-122"/>
                <a:ea typeface="微软雅黑" panose="020B0503020204020204" pitchFamily="34" charset="-122"/>
              </a:rPr>
              <a:t>人。共有科级以上管理干部</a:t>
            </a:r>
            <a:r>
              <a:rPr lang="en-US" altLang="zh-CN" dirty="0" smtClean="0">
                <a:solidFill>
                  <a:srgbClr val="0070C0"/>
                </a:solidFill>
                <a:latin typeface="微软雅黑" panose="020B0503020204020204" pitchFamily="34" charset="-122"/>
                <a:ea typeface="微软雅黑" panose="020B0503020204020204" pitchFamily="34" charset="-122"/>
              </a:rPr>
              <a:t>29</a:t>
            </a:r>
            <a:r>
              <a:rPr lang="zh-CN" altLang="en-US" dirty="0" smtClean="0">
                <a:solidFill>
                  <a:srgbClr val="0070C0"/>
                </a:solidFill>
                <a:latin typeface="微软雅黑" panose="020B0503020204020204" pitchFamily="34" charset="-122"/>
                <a:ea typeface="微软雅黑" panose="020B0503020204020204" pitchFamily="34" charset="-122"/>
              </a:rPr>
              <a:t>人。</a:t>
            </a:r>
            <a:r>
              <a:rPr lang="en-US" altLang="zh-CN" dirty="0" smtClean="0">
                <a:solidFill>
                  <a:srgbClr val="0070C0"/>
                </a:solidFill>
                <a:latin typeface="微软雅黑" panose="020B0503020204020204" pitchFamily="34" charset="-122"/>
                <a:ea typeface="微软雅黑" panose="020B0503020204020204" pitchFamily="34" charset="-122"/>
              </a:rPr>
              <a:t>        </a:t>
            </a:r>
            <a:endParaRPr lang="en-US" altLang="zh-CN" dirty="0" smtClean="0">
              <a:solidFill>
                <a:srgbClr val="0070C0"/>
              </a:solidFill>
              <a:latin typeface="微软雅黑" panose="020B0503020204020204" pitchFamily="34" charset="-122"/>
              <a:ea typeface="微软雅黑" panose="020B0503020204020204" pitchFamily="34" charset="-122"/>
            </a:endParaRPr>
          </a:p>
          <a:p>
            <a:pPr marL="342900" indent="-342900" eaLnBrk="0" latinLnBrk="0" hangingPunct="0">
              <a:lnSpc>
                <a:spcPts val="3200"/>
              </a:lnSpc>
              <a:defRPr/>
            </a:pPr>
            <a:r>
              <a:rPr lang="en-US" altLang="zh-CN" dirty="0" smtClean="0">
                <a:solidFill>
                  <a:srgbClr val="0070C0"/>
                </a:solidFill>
                <a:latin typeface="微软雅黑" panose="020B0503020204020204" pitchFamily="34" charset="-122"/>
                <a:ea typeface="微软雅黑" panose="020B0503020204020204" pitchFamily="34" charset="-122"/>
              </a:rPr>
              <a:t>     ★ </a:t>
            </a:r>
            <a:r>
              <a:rPr lang="zh-CN" altLang="en-US" b="1" dirty="0" smtClean="0">
                <a:solidFill>
                  <a:srgbClr val="0070C0"/>
                </a:solidFill>
                <a:latin typeface="微软雅黑" panose="020B0503020204020204" pitchFamily="34" charset="-122"/>
                <a:ea typeface="微软雅黑" panose="020B0503020204020204" pitchFamily="34" charset="-122"/>
              </a:rPr>
              <a:t>目标任务：</a:t>
            </a:r>
            <a:r>
              <a:rPr lang="zh-CN" altLang="en-US" b="1" dirty="0" smtClean="0">
                <a:solidFill>
                  <a:srgbClr val="012E57">
                    <a:lumMod val="75000"/>
                    <a:lumOff val="25000"/>
                  </a:srgbClr>
                </a:solidFill>
                <a:latin typeface="微软雅黑" panose="020B0503020204020204" pitchFamily="34" charset="-122"/>
                <a:ea typeface="微软雅黑" panose="020B0503020204020204" pitchFamily="34" charset="-122"/>
                <a:sym typeface="+mn-ea"/>
              </a:rPr>
              <a:t>突出问题导向，坚持学做结合。</a:t>
            </a:r>
            <a:r>
              <a:rPr lang="zh-CN" altLang="en-US" dirty="0" smtClean="0">
                <a:solidFill>
                  <a:srgbClr val="0070C0"/>
                </a:solidFill>
                <a:latin typeface="微软雅黑" panose="020B0503020204020204" pitchFamily="34" charset="-122"/>
                <a:ea typeface="微软雅黑" panose="020B0503020204020204" pitchFamily="34" charset="-122"/>
              </a:rPr>
              <a:t>图书馆及直属单位</a:t>
            </a:r>
            <a:r>
              <a:rPr lang="zh-CN" altLang="en-US" dirty="0" smtClean="0">
                <a:solidFill>
                  <a:srgbClr val="012E57">
                    <a:lumMod val="75000"/>
                    <a:lumOff val="25000"/>
                  </a:srgbClr>
                </a:solidFill>
                <a:latin typeface="微软雅黑" panose="020B0503020204020204" pitchFamily="34" charset="-122"/>
                <a:ea typeface="微软雅黑" panose="020B0503020204020204" pitchFamily="34" charset="-122"/>
              </a:rPr>
              <a:t>单位党政管理干部</a:t>
            </a:r>
            <a:r>
              <a:rPr lang="zh-CN" altLang="zh-CN" dirty="0">
                <a:solidFill>
                  <a:srgbClr val="012E57">
                    <a:lumMod val="75000"/>
                    <a:lumOff val="25000"/>
                  </a:srgbClr>
                </a:solidFill>
                <a:latin typeface="微软雅黑" panose="020B0503020204020204" pitchFamily="34" charset="-122"/>
                <a:ea typeface="微软雅黑" panose="020B0503020204020204" pitchFamily="34" charset="-122"/>
              </a:rPr>
              <a:t>通过落实</a:t>
            </a:r>
            <a:r>
              <a:rPr lang="en-US" altLang="zh-CN" dirty="0">
                <a:solidFill>
                  <a:srgbClr val="012E57">
                    <a:lumMod val="75000"/>
                    <a:lumOff val="25000"/>
                  </a:srgbClr>
                </a:solidFill>
                <a:latin typeface="微软雅黑" panose="020B0503020204020204" pitchFamily="34" charset="-122"/>
                <a:ea typeface="微软雅黑" panose="020B0503020204020204" pitchFamily="34" charset="-122"/>
              </a:rPr>
              <a:t>“</a:t>
            </a:r>
            <a:r>
              <a:rPr lang="zh-CN" altLang="en-US" dirty="0">
                <a:solidFill>
                  <a:srgbClr val="012E57">
                    <a:lumMod val="75000"/>
                    <a:lumOff val="25000"/>
                  </a:srgbClr>
                </a:solidFill>
                <a:latin typeface="微软雅黑" panose="020B0503020204020204" pitchFamily="34" charset="-122"/>
                <a:ea typeface="微软雅黑" panose="020B0503020204020204" pitchFamily="34" charset="-122"/>
              </a:rPr>
              <a:t>两学一做</a:t>
            </a:r>
            <a:r>
              <a:rPr lang="en-US" altLang="zh-CN" dirty="0">
                <a:solidFill>
                  <a:srgbClr val="012E57">
                    <a:lumMod val="75000"/>
                    <a:lumOff val="25000"/>
                  </a:srgbClr>
                </a:solidFill>
                <a:latin typeface="微软雅黑" panose="020B0503020204020204" pitchFamily="34" charset="-122"/>
                <a:ea typeface="微软雅黑" panose="020B0503020204020204" pitchFamily="34" charset="-122"/>
              </a:rPr>
              <a:t>”</a:t>
            </a:r>
            <a:r>
              <a:rPr lang="zh-CN" altLang="zh-CN" dirty="0">
                <a:solidFill>
                  <a:srgbClr val="012E57">
                    <a:lumMod val="75000"/>
                    <a:lumOff val="25000"/>
                  </a:srgbClr>
                </a:solidFill>
                <a:latin typeface="微软雅黑" panose="020B0503020204020204" pitchFamily="34" charset="-122"/>
                <a:ea typeface="微软雅黑" panose="020B0503020204020204" pitchFamily="34" charset="-122"/>
              </a:rPr>
              <a:t>学习教育常态化制度化的要求，进一步深刻认识当前我校深化综合改革、推进“双一流”建设、加强内涵式发展的重大意义，深刻理解我们自身在建设第二个百年兰大进程中肩负的使命与责任，立足岗位，科学谋划，勤奋工作，推陈出新，为学校各项事业发展提供更好、更快、更强的图书情报、档案文博、学报编辑、信息化保障等信息资源服务、文化软实力服务和现代化网络支撑</a:t>
            </a:r>
            <a:r>
              <a:rPr lang="zh-CN" altLang="zh-CN" dirty="0">
                <a:latin typeface="微软雅黑" panose="020B0503020204020204" pitchFamily="34" charset="-122"/>
                <a:ea typeface="微软雅黑" panose="020B0503020204020204" pitchFamily="34" charset="-122"/>
              </a:rPr>
              <a:t>。</a:t>
            </a:r>
            <a:endParaRPr lang="zh-CN" altLang="zh-CN" dirty="0">
              <a:latin typeface="微软雅黑" panose="020B0503020204020204" pitchFamily="34" charset="-122"/>
              <a:ea typeface="微软雅黑" panose="020B0503020204020204" pitchFamily="34" charset="-122"/>
            </a:endParaRPr>
          </a:p>
          <a:p>
            <a:pPr marL="342900" indent="-342900" eaLnBrk="0" hangingPunct="0">
              <a:lnSpc>
                <a:spcPts val="2400"/>
              </a:lnSpc>
              <a:buFontTx/>
              <a:buNone/>
              <a:defRPr/>
            </a:pPr>
            <a:endParaRPr lang="zh-CN" altLang="en-US" dirty="0">
              <a:solidFill>
                <a:srgbClr val="012E57">
                  <a:lumMod val="75000"/>
                  <a:lumOff val="25000"/>
                </a:srgbClr>
              </a:solidFill>
              <a:latin typeface="宋体" panose="02010600030101010101" pitchFamily="2" charset="-122"/>
              <a:ea typeface="宋体" panose="02010600030101010101" pitchFamily="2" charset="-122"/>
            </a:endParaRPr>
          </a:p>
        </p:txBody>
      </p:sp>
      <p:pic>
        <p:nvPicPr>
          <p:cNvPr id="8196" name="Picture 19" descr="LOG-1"/>
          <p:cNvPicPr>
            <a:picLocks noChangeAspect="1" noChangeArrowheads="1"/>
          </p:cNvPicPr>
          <p:nvPr/>
        </p:nvPicPr>
        <p:blipFill>
          <a:blip r:embed="rId2" cstate="print"/>
          <a:srcRect/>
          <a:stretch>
            <a:fillRect/>
          </a:stretch>
        </p:blipFill>
        <p:spPr bwMode="auto">
          <a:xfrm>
            <a:off x="71755" y="90488"/>
            <a:ext cx="649288" cy="64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组合 58"/>
          <p:cNvGrpSpPr/>
          <p:nvPr/>
        </p:nvGrpSpPr>
        <p:grpSpPr bwMode="auto">
          <a:xfrm>
            <a:off x="2771775" y="1152525"/>
            <a:ext cx="5484813" cy="1817023"/>
            <a:chOff x="3084518" y="2106967"/>
            <a:chExt cx="5267300" cy="1719544"/>
          </a:xfrm>
        </p:grpSpPr>
        <p:sp>
          <p:nvSpPr>
            <p:cNvPr id="29698" name="TextBox 24"/>
            <p:cNvSpPr txBox="1">
              <a:spLocks noChangeArrowheads="1"/>
            </p:cNvSpPr>
            <p:nvPr/>
          </p:nvSpPr>
          <p:spPr bwMode="auto">
            <a:xfrm>
              <a:off x="3084518" y="2106967"/>
              <a:ext cx="695322" cy="375248"/>
            </a:xfrm>
            <a:prstGeom prst="rect">
              <a:avLst/>
            </a:prstGeom>
            <a:noFill/>
            <a:ln w="9525">
              <a:noFill/>
              <a:miter lim="800000"/>
            </a:ln>
          </p:spPr>
          <p:txBody>
            <a:bodyPr>
              <a:spAutoFit/>
            </a:bodyPr>
            <a:lstStyle/>
            <a:p>
              <a:endParaRPr lang="zh-CN" altLang="en-US" sz="2000" b="1" i="1">
                <a:solidFill>
                  <a:srgbClr val="C00000"/>
                </a:solidFill>
                <a:latin typeface="华文细黑" panose="02010600040101010101" pitchFamily="2" charset="-122"/>
                <a:ea typeface="微软雅黑" panose="020B0503020204020204" pitchFamily="34" charset="-122"/>
              </a:endParaRPr>
            </a:p>
          </p:txBody>
        </p:sp>
        <p:sp>
          <p:nvSpPr>
            <p:cNvPr id="29699" name="TextBox 26"/>
            <p:cNvSpPr txBox="1">
              <a:spLocks noChangeArrowheads="1"/>
            </p:cNvSpPr>
            <p:nvPr/>
          </p:nvSpPr>
          <p:spPr bwMode="auto">
            <a:xfrm>
              <a:off x="3429004" y="2138488"/>
              <a:ext cx="4922814" cy="1688023"/>
            </a:xfrm>
            <a:prstGeom prst="rect">
              <a:avLst/>
            </a:prstGeom>
            <a:noFill/>
            <a:ln w="9525">
              <a:noFill/>
              <a:miter lim="800000"/>
            </a:ln>
          </p:spPr>
          <p:txBody>
            <a:bodyPr>
              <a:spAutoFit/>
            </a:bodyPr>
            <a:lstStyle/>
            <a:p>
              <a:pPr marL="342900" lvl="0" indent="-342900"/>
              <a:r>
                <a:rPr lang="zh-CN" altLang="en-US" sz="2200" b="1" dirty="0">
                  <a:solidFill>
                    <a:srgbClr val="0000FF"/>
                  </a:solidFill>
                  <a:latin typeface="微软雅黑" panose="020B0503020204020204" pitchFamily="34" charset="-122"/>
                  <a:ea typeface="微软雅黑" panose="020B0503020204020204" pitchFamily="34" charset="-122"/>
                </a:rPr>
                <a:t>一</a:t>
              </a:r>
              <a:r>
                <a:rPr lang="en-US" altLang="zh-CN" sz="2200" b="1" dirty="0">
                  <a:solidFill>
                    <a:srgbClr val="0000FF"/>
                  </a:solidFill>
                  <a:latin typeface="微软雅黑" panose="020B0503020204020204" pitchFamily="34" charset="-122"/>
                  <a:ea typeface="微软雅黑" panose="020B0503020204020204" pitchFamily="34" charset="-122"/>
                </a:rPr>
                <a:t>.</a:t>
              </a:r>
              <a:r>
                <a:rPr lang="zh-CN" altLang="en-US" sz="2200" b="1" dirty="0">
                  <a:solidFill>
                    <a:srgbClr val="0000FF"/>
                  </a:solidFill>
                  <a:latin typeface="微软雅黑" panose="020B0503020204020204" pitchFamily="34" charset="-122"/>
                  <a:ea typeface="微软雅黑" panose="020B0503020204020204" pitchFamily="34" charset="-122"/>
                </a:rPr>
                <a:t>工作思路</a:t>
              </a:r>
              <a:endParaRPr lang="zh-CN" altLang="en-US" sz="2200" b="1" dirty="0">
                <a:solidFill>
                  <a:srgbClr val="0000FF"/>
                </a:solidFill>
                <a:latin typeface="微软雅黑" panose="020B0503020204020204" pitchFamily="34" charset="-122"/>
                <a:ea typeface="微软雅黑" panose="020B0503020204020204" pitchFamily="34" charset="-122"/>
              </a:endParaRPr>
            </a:p>
            <a:p>
              <a:pPr marL="342900" lvl="0" indent="-342900"/>
              <a:endParaRPr lang="zh-CN" altLang="en-US" sz="2200" b="1" dirty="0">
                <a:solidFill>
                  <a:srgbClr val="0000FF"/>
                </a:solidFill>
                <a:latin typeface="微软雅黑" panose="020B0503020204020204" pitchFamily="34" charset="-122"/>
                <a:ea typeface="微软雅黑" panose="020B0503020204020204" pitchFamily="34" charset="-122"/>
              </a:endParaRPr>
            </a:p>
            <a:p>
              <a:pPr marL="342900" lvl="0" indent="-342900"/>
              <a:r>
                <a:rPr lang="zh-CN" altLang="en-US" sz="2200" b="1" dirty="0">
                  <a:solidFill>
                    <a:srgbClr val="FF33CC"/>
                  </a:solidFill>
                  <a:latin typeface="微软雅黑" panose="020B0503020204020204" pitchFamily="34" charset="-122"/>
                  <a:ea typeface="微软雅黑" panose="020B0503020204020204" pitchFamily="34" charset="-122"/>
                </a:rPr>
                <a:t>二</a:t>
              </a:r>
              <a:r>
                <a:rPr lang="en-US" altLang="zh-CN" sz="2200" b="1" dirty="0">
                  <a:solidFill>
                    <a:srgbClr val="FF33CC"/>
                  </a:solidFill>
                  <a:latin typeface="微软雅黑" panose="020B0503020204020204" pitchFamily="34" charset="-122"/>
                  <a:ea typeface="微软雅黑" panose="020B0503020204020204" pitchFamily="34" charset="-122"/>
                </a:rPr>
                <a:t>.</a:t>
              </a:r>
              <a:r>
                <a:rPr lang="zh-CN" altLang="en-US" sz="2200" b="1" dirty="0">
                  <a:solidFill>
                    <a:srgbClr val="FF33CC"/>
                  </a:solidFill>
                  <a:latin typeface="微软雅黑" panose="020B0503020204020204" pitchFamily="34" charset="-122"/>
                  <a:ea typeface="微软雅黑" panose="020B0503020204020204" pitchFamily="34" charset="-122"/>
                </a:rPr>
                <a:t>工作举措</a:t>
              </a:r>
              <a:endParaRPr lang="zh-CN" altLang="en-US" sz="2200" b="1" dirty="0">
                <a:solidFill>
                  <a:srgbClr val="FF33CC"/>
                </a:solidFill>
                <a:latin typeface="微软雅黑" panose="020B0503020204020204" pitchFamily="34" charset="-122"/>
                <a:ea typeface="微软雅黑" panose="020B0503020204020204" pitchFamily="34" charset="-122"/>
              </a:endParaRPr>
            </a:p>
            <a:p>
              <a:pPr marL="342900" lvl="0" indent="-342900"/>
              <a:endParaRPr lang="zh-CN" altLang="en-US" sz="2200" b="1" dirty="0">
                <a:solidFill>
                  <a:srgbClr val="0000FF"/>
                </a:solidFill>
                <a:latin typeface="微软雅黑" panose="020B0503020204020204" pitchFamily="34" charset="-122"/>
                <a:ea typeface="微软雅黑" panose="020B0503020204020204" pitchFamily="34" charset="-122"/>
              </a:endParaRPr>
            </a:p>
            <a:p>
              <a:pPr marL="342900" lvl="0" indent="-342900"/>
              <a:r>
                <a:rPr lang="zh-CN" altLang="en-US" sz="2200" b="1" dirty="0">
                  <a:solidFill>
                    <a:srgbClr val="0000FF"/>
                  </a:solidFill>
                  <a:latin typeface="微软雅黑" panose="020B0503020204020204" pitchFamily="34" charset="-122"/>
                  <a:ea typeface="微软雅黑" panose="020B0503020204020204" pitchFamily="34" charset="-122"/>
                </a:rPr>
                <a:t>三</a:t>
              </a:r>
              <a:r>
                <a:rPr lang="en-US" altLang="zh-CN" sz="2200" b="1" dirty="0">
                  <a:solidFill>
                    <a:srgbClr val="0000FF"/>
                  </a:solidFill>
                  <a:latin typeface="微软雅黑" panose="020B0503020204020204" pitchFamily="34" charset="-122"/>
                  <a:ea typeface="微软雅黑" panose="020B0503020204020204" pitchFamily="34" charset="-122"/>
                </a:rPr>
                <a:t>.</a:t>
              </a:r>
              <a:r>
                <a:rPr lang="zh-CN" altLang="en-US" sz="2200" b="1" dirty="0">
                  <a:solidFill>
                    <a:srgbClr val="0000FF"/>
                  </a:solidFill>
                  <a:latin typeface="微软雅黑" panose="020B0503020204020204" pitchFamily="34" charset="-122"/>
                  <a:ea typeface="微软雅黑" panose="020B0503020204020204" pitchFamily="34" charset="-122"/>
                </a:rPr>
                <a:t>下一步推进计划</a:t>
              </a:r>
              <a:endParaRPr lang="zh-CN" altLang="en-US" sz="2200" b="1" dirty="0">
                <a:solidFill>
                  <a:srgbClr val="0000FF"/>
                </a:solidFill>
                <a:latin typeface="微软雅黑" panose="020B0503020204020204" pitchFamily="34" charset="-122"/>
                <a:ea typeface="微软雅黑" panose="020B0503020204020204" pitchFamily="34" charset="-122"/>
              </a:endParaRPr>
            </a:p>
          </p:txBody>
        </p:sp>
      </p:grpSp>
      <p:pic>
        <p:nvPicPr>
          <p:cNvPr id="29701" name="图片 6"/>
          <p:cNvPicPr>
            <a:picLocks noChangeAspect="1" noChangeArrowheads="1"/>
          </p:cNvPicPr>
          <p:nvPr/>
        </p:nvPicPr>
        <p:blipFill>
          <a:blip r:embed="rId1" cstate="print"/>
          <a:srcRect/>
          <a:stretch>
            <a:fillRect/>
          </a:stretch>
        </p:blipFill>
        <p:spPr bwMode="auto">
          <a:xfrm>
            <a:off x="395288" y="1050925"/>
            <a:ext cx="2501900" cy="1558925"/>
          </a:xfrm>
          <a:prstGeom prst="rect">
            <a:avLst/>
          </a:prstGeom>
          <a:noFill/>
          <a:ln w="9525">
            <a:noFill/>
            <a:miter lim="800000"/>
            <a:headEnd/>
            <a:tailEnd/>
          </a:ln>
        </p:spPr>
      </p:pic>
      <p:sp>
        <p:nvSpPr>
          <p:cNvPr id="29702" name="矩形 4"/>
          <p:cNvSpPr>
            <a:spLocks noChangeArrowheads="1"/>
          </p:cNvSpPr>
          <p:nvPr/>
        </p:nvSpPr>
        <p:spPr bwMode="auto">
          <a:xfrm>
            <a:off x="684213" y="0"/>
            <a:ext cx="5184775" cy="762000"/>
          </a:xfrm>
          <a:prstGeom prst="rect">
            <a:avLst/>
          </a:prstGeom>
          <a:noFill/>
          <a:ln w="12700">
            <a:noFill/>
            <a:miter lim="800000"/>
          </a:ln>
        </p:spPr>
        <p:txBody>
          <a:bodyPr anchor="ctr"/>
          <a:lstStyle/>
          <a:p>
            <a:r>
              <a:rPr lang="zh-CN" altLang="en-US" sz="2800" b="1">
                <a:solidFill>
                  <a:prstClr val="white"/>
                </a:solidFill>
                <a:latin typeface="方正粗宋简体"/>
                <a:ea typeface="方正粗宋简体"/>
                <a:cs typeface="方正粗宋简体"/>
              </a:rPr>
              <a:t> 汇报提纲</a:t>
            </a:r>
            <a:endParaRPr lang="zh-CN" altLang="en-US" sz="2800" b="1">
              <a:solidFill>
                <a:prstClr val="white"/>
              </a:solidFill>
              <a:latin typeface="方正粗宋简体"/>
              <a:ea typeface="方正粗宋简体"/>
              <a:cs typeface="方正粗宋简体"/>
            </a:endParaRPr>
          </a:p>
        </p:txBody>
      </p:sp>
      <p:pic>
        <p:nvPicPr>
          <p:cNvPr id="8196" name="Picture 19" descr="LOG-1"/>
          <p:cNvPicPr>
            <a:picLocks noChangeAspect="1" noChangeArrowheads="1"/>
          </p:cNvPicPr>
          <p:nvPr/>
        </p:nvPicPr>
        <p:blipFill>
          <a:blip r:embed="rId2" cstate="print"/>
          <a:srcRect/>
          <a:stretch>
            <a:fillRect/>
          </a:stretch>
        </p:blipFill>
        <p:spPr bwMode="auto">
          <a:xfrm>
            <a:off x="71755" y="90488"/>
            <a:ext cx="649288" cy="64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7750" y="71859"/>
            <a:ext cx="5832475" cy="685800"/>
          </a:xfrm>
        </p:spPr>
        <p:txBody>
          <a:bodyPr/>
          <a:lstStyle/>
          <a:p>
            <a:pPr>
              <a:defRPr/>
            </a:pPr>
            <a:r>
              <a:rPr lang="zh-CN" altLang="en-US" sz="2800" kern="0" dirty="0">
                <a:latin typeface="Verdana" panose="020B0604030504040204"/>
                <a:ea typeface="宋体" panose="02010600030101010101" pitchFamily="2" charset="-122"/>
              </a:rPr>
              <a:t>一、强基固本</a:t>
            </a:r>
            <a:endParaRPr lang="zh-CN" altLang="en-US" sz="2800" kern="0" dirty="0">
              <a:latin typeface="Verdana" panose="020B0604030504040204"/>
              <a:ea typeface="宋体" panose="02010600030101010101" pitchFamily="2" charset="-122"/>
            </a:endParaRPr>
          </a:p>
        </p:txBody>
      </p:sp>
      <p:grpSp>
        <p:nvGrpSpPr>
          <p:cNvPr id="33794" name="Group 7"/>
          <p:cNvGrpSpPr/>
          <p:nvPr/>
        </p:nvGrpSpPr>
        <p:grpSpPr bwMode="auto">
          <a:xfrm>
            <a:off x="1043609" y="1944067"/>
            <a:ext cx="7056784" cy="1136780"/>
            <a:chOff x="0" y="0"/>
            <a:chExt cx="3994" cy="912"/>
          </a:xfrm>
        </p:grpSpPr>
        <p:sp>
          <p:nvSpPr>
            <p:cNvPr id="33795" name="AutoShape 4"/>
            <p:cNvSpPr>
              <a:spLocks noChangeArrowheads="1"/>
            </p:cNvSpPr>
            <p:nvPr/>
          </p:nvSpPr>
          <p:spPr bwMode="auto">
            <a:xfrm>
              <a:off x="0" y="0"/>
              <a:ext cx="3984" cy="912"/>
            </a:xfrm>
            <a:prstGeom prst="roundRect">
              <a:avLst>
                <a:gd name="adj" fmla="val 10889"/>
              </a:avLst>
            </a:prstGeom>
            <a:gradFill rotWithShape="1">
              <a:gsLst>
                <a:gs pos="0">
                  <a:srgbClr val="F3F3F3"/>
                </a:gs>
                <a:gs pos="50000">
                  <a:srgbClr val="DDDDDD"/>
                </a:gs>
                <a:gs pos="100000">
                  <a:srgbClr val="F3F3F3"/>
                </a:gs>
              </a:gsLst>
              <a:lin ang="18900000" scaled="1"/>
            </a:gradFill>
            <a:ln w="38100">
              <a:solidFill>
                <a:srgbClr val="FFFFFF"/>
              </a:solidFill>
              <a:round/>
            </a:ln>
            <a:effectLst>
              <a:outerShdw dist="135003" dir="2928844" algn="ctr" rotWithShape="0">
                <a:srgbClr val="000000">
                  <a:alpha val="50000"/>
                </a:srgbClr>
              </a:outerShdw>
            </a:effectLst>
          </p:spPr>
          <p:txBody>
            <a:bodyPr wrap="none" anchor="ctr"/>
            <a:lstStyle/>
            <a:p>
              <a:endParaRPr lang="zh-CN" altLang="en-US">
                <a:latin typeface="楷体_GB2312" pitchFamily="49" charset="-122"/>
                <a:ea typeface="楷体_GB2312" pitchFamily="49" charset="-122"/>
              </a:endParaRPr>
            </a:p>
          </p:txBody>
        </p:sp>
        <p:grpSp>
          <p:nvGrpSpPr>
            <p:cNvPr id="33796" name="Group 9"/>
            <p:cNvGrpSpPr/>
            <p:nvPr/>
          </p:nvGrpSpPr>
          <p:grpSpPr bwMode="auto">
            <a:xfrm>
              <a:off x="87" y="85"/>
              <a:ext cx="768" cy="746"/>
              <a:chOff x="0" y="1"/>
              <a:chExt cx="768" cy="746"/>
            </a:xfrm>
          </p:grpSpPr>
          <p:sp>
            <p:nvSpPr>
              <p:cNvPr id="33797" name="AutoShape 6"/>
              <p:cNvSpPr>
                <a:spLocks noChangeArrowheads="1"/>
              </p:cNvSpPr>
              <p:nvPr/>
            </p:nvSpPr>
            <p:spPr bwMode="auto">
              <a:xfrm>
                <a:off x="0" y="1"/>
                <a:ext cx="768" cy="746"/>
              </a:xfrm>
              <a:prstGeom prst="roundRect">
                <a:avLst>
                  <a:gd name="adj" fmla="val 11921"/>
                </a:avLst>
              </a:prstGeom>
              <a:gradFill rotWithShape="1">
                <a:gsLst>
                  <a:gs pos="0">
                    <a:srgbClr val="DDEBCF"/>
                  </a:gs>
                  <a:gs pos="50000">
                    <a:srgbClr val="9CB86E"/>
                  </a:gs>
                  <a:gs pos="100000">
                    <a:srgbClr val="156B13"/>
                  </a:gs>
                </a:gsLst>
                <a:lin ang="5400000"/>
              </a:gradFill>
              <a:ln w="38100">
                <a:solidFill>
                  <a:schemeClr val="bg1"/>
                </a:solidFill>
                <a:round/>
              </a:ln>
            </p:spPr>
            <p:txBody>
              <a:bodyPr wrap="none" anchor="ctr"/>
              <a:lstStyle/>
              <a:p>
                <a:endParaRPr lang="zh-CN" altLang="en-US">
                  <a:latin typeface="楷体_GB2312" pitchFamily="49" charset="-122"/>
                  <a:ea typeface="楷体_GB2312" pitchFamily="49" charset="-122"/>
                </a:endParaRPr>
              </a:p>
            </p:txBody>
          </p:sp>
          <p:sp>
            <p:nvSpPr>
              <p:cNvPr id="33798" name="Freeform 7"/>
              <p:cNvSpPr>
                <a:spLocks noChangeArrowheads="1"/>
              </p:cNvSpPr>
              <p:nvPr/>
            </p:nvSpPr>
            <p:spPr bwMode="auto">
              <a:xfrm>
                <a:off x="48" y="48"/>
                <a:ext cx="384" cy="374"/>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alpha val="0"/>
                    </a:schemeClr>
                  </a:gs>
                  <a:gs pos="50000">
                    <a:srgbClr val="DAEEF0"/>
                  </a:gs>
                  <a:gs pos="100000">
                    <a:schemeClr val="accent1">
                      <a:alpha val="0"/>
                    </a:schemeClr>
                  </a:gs>
                </a:gsLst>
                <a:lin ang="18900000" scaled="1"/>
              </a:gradFill>
              <a:ln w="9525">
                <a:noFill/>
                <a:miter lim="800000"/>
              </a:ln>
            </p:spPr>
            <p:txBody>
              <a:bodyPr/>
              <a:lstStyle/>
              <a:p>
                <a:endParaRPr lang="zh-CN" altLang="en-US">
                  <a:latin typeface="楷体_GB2312" pitchFamily="49" charset="-122"/>
                  <a:ea typeface="楷体_GB2312" pitchFamily="49" charset="-122"/>
                </a:endParaRPr>
              </a:p>
            </p:txBody>
          </p:sp>
        </p:grpSp>
        <p:sp>
          <p:nvSpPr>
            <p:cNvPr id="6" name="Text Box 9"/>
            <p:cNvSpPr txBox="1">
              <a:spLocks noChangeArrowheads="1"/>
            </p:cNvSpPr>
            <p:nvPr/>
          </p:nvSpPr>
          <p:spPr bwMode="auto">
            <a:xfrm>
              <a:off x="676" y="89"/>
              <a:ext cx="3318" cy="752"/>
            </a:xfrm>
            <a:prstGeom prst="rect">
              <a:avLst/>
            </a:prstGeom>
            <a:noFill/>
            <a:ln w="9525">
              <a:noFill/>
              <a:miter lim="800000"/>
            </a:ln>
            <a:effectLst/>
          </p:spPr>
          <p:txBody>
            <a:bodyPr wrap="square">
              <a:spAutoFit/>
            </a:bodyPr>
            <a:lstStyle/>
            <a:p>
              <a:pPr marL="342900" indent="-342900" eaLnBrk="0" hangingPunct="0">
                <a:lnSpc>
                  <a:spcPts val="2200"/>
                </a:lnSpc>
                <a:defRPr/>
              </a:pPr>
              <a:r>
                <a:rPr lang="en-US" altLang="zh-CN" dirty="0" smtClean="0">
                  <a:solidFill>
                    <a:srgbClr val="0070C0"/>
                  </a:solidFill>
                  <a:latin typeface="宋体" panose="02010600030101010101" pitchFamily="2" charset="-122"/>
                </a:rPr>
                <a:t>    </a:t>
              </a:r>
              <a:r>
                <a:rPr lang="zh-CN" altLang="zh-CN" b="1" dirty="0">
                  <a:effectLst>
                    <a:outerShdw blurRad="38100" dist="38100" dir="2700000" algn="tl">
                      <a:srgbClr val="C0C0C0"/>
                    </a:outerShdw>
                  </a:effectLst>
                  <a:latin typeface="宋体" panose="02010600030101010101" pitchFamily="2" charset="-122"/>
                </a:rPr>
                <a:t>坚持用党章党规规范党员、干部的言与行，用习近平总书记在全国高校思想政治工作会议上的讲话等重要讲话内容武装头脑，指导实践，推动工作。</a:t>
              </a:r>
              <a:endParaRPr lang="zh-CN" altLang="en-US" b="1" dirty="0">
                <a:effectLst>
                  <a:outerShdw blurRad="38100" dist="38100" dir="2700000" algn="tl">
                    <a:srgbClr val="C0C0C0"/>
                  </a:outerShdw>
                </a:effectLst>
                <a:latin typeface="宋体" panose="02010600030101010101" pitchFamily="2" charset="-122"/>
              </a:endParaRPr>
            </a:p>
          </p:txBody>
        </p:sp>
      </p:grpSp>
      <p:grpSp>
        <p:nvGrpSpPr>
          <p:cNvPr id="33800" name="Group 13"/>
          <p:cNvGrpSpPr/>
          <p:nvPr/>
        </p:nvGrpSpPr>
        <p:grpSpPr bwMode="auto">
          <a:xfrm>
            <a:off x="1043608" y="3668948"/>
            <a:ext cx="7056784" cy="1442712"/>
            <a:chOff x="-43" y="157"/>
            <a:chExt cx="3984" cy="912"/>
          </a:xfrm>
        </p:grpSpPr>
        <p:sp>
          <p:nvSpPr>
            <p:cNvPr id="33801" name="AutoShape 11"/>
            <p:cNvSpPr>
              <a:spLocks noChangeArrowheads="1"/>
            </p:cNvSpPr>
            <p:nvPr/>
          </p:nvSpPr>
          <p:spPr bwMode="auto">
            <a:xfrm>
              <a:off x="-43" y="157"/>
              <a:ext cx="3984" cy="912"/>
            </a:xfrm>
            <a:prstGeom prst="roundRect">
              <a:avLst>
                <a:gd name="adj" fmla="val 10889"/>
              </a:avLst>
            </a:prstGeom>
            <a:gradFill rotWithShape="1">
              <a:gsLst>
                <a:gs pos="0">
                  <a:srgbClr val="F2F2F2"/>
                </a:gs>
                <a:gs pos="50000">
                  <a:srgbClr val="DDDDDD"/>
                </a:gs>
                <a:gs pos="100000">
                  <a:srgbClr val="F2F2F2"/>
                </a:gs>
              </a:gsLst>
              <a:lin ang="18900000" scaled="1"/>
            </a:gradFill>
            <a:ln w="38100">
              <a:solidFill>
                <a:srgbClr val="FFFFFF"/>
              </a:solidFill>
              <a:round/>
            </a:ln>
            <a:effectLst>
              <a:outerShdw dist="135003" dir="2928844" algn="ctr" rotWithShape="0">
                <a:srgbClr val="000000">
                  <a:alpha val="50000"/>
                </a:srgbClr>
              </a:outerShdw>
            </a:effectLst>
          </p:spPr>
          <p:txBody>
            <a:bodyPr wrap="none" anchor="ctr"/>
            <a:lstStyle/>
            <a:p>
              <a:endParaRPr lang="zh-CN" altLang="en-US">
                <a:latin typeface="楷体_GB2312" pitchFamily="49" charset="-122"/>
                <a:ea typeface="楷体_GB2312" pitchFamily="49" charset="-122"/>
              </a:endParaRPr>
            </a:p>
          </p:txBody>
        </p:sp>
        <p:grpSp>
          <p:nvGrpSpPr>
            <p:cNvPr id="33802" name="Group 15"/>
            <p:cNvGrpSpPr/>
            <p:nvPr/>
          </p:nvGrpSpPr>
          <p:grpSpPr bwMode="auto">
            <a:xfrm>
              <a:off x="30" y="279"/>
              <a:ext cx="839" cy="745"/>
              <a:chOff x="-57" y="195"/>
              <a:chExt cx="839" cy="745"/>
            </a:xfrm>
          </p:grpSpPr>
          <p:sp>
            <p:nvSpPr>
              <p:cNvPr id="33803" name="AutoShape 13"/>
              <p:cNvSpPr>
                <a:spLocks noChangeArrowheads="1"/>
              </p:cNvSpPr>
              <p:nvPr/>
            </p:nvSpPr>
            <p:spPr bwMode="auto">
              <a:xfrm>
                <a:off x="-57" y="195"/>
                <a:ext cx="839" cy="745"/>
              </a:xfrm>
              <a:prstGeom prst="roundRect">
                <a:avLst>
                  <a:gd name="adj" fmla="val 11921"/>
                </a:avLst>
              </a:prstGeom>
              <a:gradFill rotWithShape="1">
                <a:gsLst>
                  <a:gs pos="0">
                    <a:srgbClr val="46B5B5"/>
                  </a:gs>
                  <a:gs pos="100000">
                    <a:schemeClr val="hlink"/>
                  </a:gs>
                </a:gsLst>
                <a:lin ang="5400000" scaled="1"/>
              </a:gradFill>
              <a:ln w="38100">
                <a:solidFill>
                  <a:schemeClr val="bg1"/>
                </a:solidFill>
                <a:round/>
              </a:ln>
            </p:spPr>
            <p:txBody>
              <a:bodyPr wrap="none" anchor="ctr"/>
              <a:lstStyle/>
              <a:p>
                <a:endParaRPr lang="zh-CN" altLang="en-US">
                  <a:latin typeface="楷体_GB2312" pitchFamily="49" charset="-122"/>
                  <a:ea typeface="楷体_GB2312" pitchFamily="49" charset="-122"/>
                </a:endParaRPr>
              </a:p>
            </p:txBody>
          </p:sp>
          <p:sp>
            <p:nvSpPr>
              <p:cNvPr id="33804" name="Freeform 14"/>
              <p:cNvSpPr>
                <a:spLocks noChangeArrowheads="1"/>
              </p:cNvSpPr>
              <p:nvPr/>
            </p:nvSpPr>
            <p:spPr bwMode="auto">
              <a:xfrm>
                <a:off x="-49" y="204"/>
                <a:ext cx="384" cy="372"/>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3D4D4"/>
                  </a:gs>
                  <a:gs pos="100000">
                    <a:schemeClr val="hlink">
                      <a:alpha val="0"/>
                    </a:schemeClr>
                  </a:gs>
                </a:gsLst>
                <a:lin ang="18900000" scaled="1"/>
              </a:gradFill>
              <a:ln w="9525">
                <a:noFill/>
                <a:round/>
              </a:ln>
            </p:spPr>
            <p:txBody>
              <a:bodyPr/>
              <a:lstStyle/>
              <a:p>
                <a:endParaRPr lang="zh-CN" altLang="en-US">
                  <a:latin typeface="楷体_GB2312" pitchFamily="49" charset="-122"/>
                  <a:ea typeface="楷体_GB2312" pitchFamily="49" charset="-122"/>
                </a:endParaRPr>
              </a:p>
            </p:txBody>
          </p:sp>
        </p:grpSp>
      </p:grpSp>
      <p:sp>
        <p:nvSpPr>
          <p:cNvPr id="21" name="Rectangle 5"/>
          <p:cNvSpPr>
            <a:spLocks noChangeArrowheads="1"/>
          </p:cNvSpPr>
          <p:nvPr/>
        </p:nvSpPr>
        <p:spPr bwMode="auto">
          <a:xfrm>
            <a:off x="722015" y="789439"/>
            <a:ext cx="7522393" cy="798830"/>
          </a:xfrm>
          <a:prstGeom prst="rect">
            <a:avLst/>
          </a:prstGeom>
          <a:noFill/>
          <a:ln w="9525" cap="flat" cmpd="sng" algn="ctr">
            <a:noFill/>
            <a:prstDash val="solid"/>
            <a:miter lim="800000"/>
          </a:ln>
          <a:effectLst/>
        </p:spPr>
        <p:txBody>
          <a:bodyPr wrap="square" anchor="ctr">
            <a:spAutoFit/>
          </a:bodyPr>
          <a:lstStyle/>
          <a:p>
            <a:pPr eaLnBrk="0" latinLnBrk="0" hangingPunct="0">
              <a:lnSpc>
                <a:spcPts val="2760"/>
              </a:lnSpc>
              <a:buFontTx/>
              <a:buNone/>
              <a:defRPr/>
            </a:pPr>
            <a:r>
              <a:rPr lang="zh-CN" altLang="en-US" sz="1600" dirty="0" smtClean="0">
                <a:latin typeface="微软雅黑" panose="020B0503020204020204" pitchFamily="34" charset="-122"/>
                <a:ea typeface="微软雅黑" panose="020B0503020204020204" pitchFamily="34" charset="-122"/>
              </a:rPr>
              <a:t>切实</a:t>
            </a:r>
            <a:r>
              <a:rPr lang="zh-CN" altLang="en-US" sz="1600" dirty="0">
                <a:latin typeface="微软雅黑" panose="020B0503020204020204" pitchFamily="34" charset="-122"/>
                <a:ea typeface="微软雅黑" panose="020B0503020204020204" pitchFamily="34" charset="-122"/>
              </a:rPr>
              <a:t>把思想政治建设摆在首位，牢固树立“四个意识</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，始终</a:t>
            </a:r>
            <a:r>
              <a:rPr lang="zh-CN" altLang="en-US" sz="1600" dirty="0" smtClean="0">
                <a:latin typeface="微软雅黑" panose="020B0503020204020204" pitchFamily="34" charset="-122"/>
                <a:ea typeface="微软雅黑" panose="020B0503020204020204" pitchFamily="34" charset="-122"/>
              </a:rPr>
              <a:t>把学习</a:t>
            </a:r>
            <a:r>
              <a:rPr lang="zh-CN" altLang="en-US" sz="1600" dirty="0">
                <a:latin typeface="微软雅黑" panose="020B0503020204020204" pitchFamily="34" charset="-122"/>
                <a:ea typeface="微软雅黑" panose="020B0503020204020204" pitchFamily="34" charset="-122"/>
              </a:rPr>
              <a:t>党章党规、学习习近平总书记系列重要讲话作为党员干部</a:t>
            </a:r>
            <a:r>
              <a:rPr lang="zh-CN" altLang="en-US" sz="1600" dirty="0" smtClean="0">
                <a:latin typeface="微软雅黑" panose="020B0503020204020204" pitchFamily="34" charset="-122"/>
                <a:ea typeface="微软雅黑" panose="020B0503020204020204" pitchFamily="34" charset="-122"/>
              </a:rPr>
              <a:t>必修课</a:t>
            </a:r>
            <a:endParaRPr lang="zh-CN" altLang="en-US" sz="1600" dirty="0">
              <a:latin typeface="微软雅黑" panose="020B0503020204020204" pitchFamily="34" charset="-122"/>
              <a:ea typeface="微软雅黑" panose="020B0503020204020204" pitchFamily="34" charset="-122"/>
            </a:endParaRPr>
          </a:p>
        </p:txBody>
      </p:sp>
      <p:sp>
        <p:nvSpPr>
          <p:cNvPr id="22" name="AutoShape 4"/>
          <p:cNvSpPr>
            <a:spLocks noChangeArrowheads="1"/>
          </p:cNvSpPr>
          <p:nvPr/>
        </p:nvSpPr>
        <p:spPr bwMode="auto">
          <a:xfrm>
            <a:off x="609600" y="1579835"/>
            <a:ext cx="7958138" cy="76200"/>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rgbClr val="CC0000"/>
          </a:solidFill>
          <a:ln w="9525">
            <a:solidFill>
              <a:srgbClr val="CC0000"/>
            </a:solidFill>
            <a:round/>
          </a:ln>
        </p:spPr>
        <p:txBody>
          <a:bodyPr/>
          <a:lstStyle/>
          <a:p>
            <a:pPr>
              <a:buFontTx/>
              <a:buNone/>
              <a:defRPr/>
            </a:pPr>
            <a:endParaRPr lang="zh-CN" altLang="zh-CN" sz="2400" kern="0">
              <a:latin typeface="Times New Roman" panose="02020603050405020304" pitchFamily="18" charset="0"/>
            </a:endParaRPr>
          </a:p>
        </p:txBody>
      </p:sp>
      <p:sp>
        <p:nvSpPr>
          <p:cNvPr id="3" name="矩形 2"/>
          <p:cNvSpPr/>
          <p:nvPr/>
        </p:nvSpPr>
        <p:spPr>
          <a:xfrm>
            <a:off x="2670624" y="3906574"/>
            <a:ext cx="5357760" cy="1060450"/>
          </a:xfrm>
          <a:prstGeom prst="rect">
            <a:avLst/>
          </a:prstGeom>
        </p:spPr>
        <p:txBody>
          <a:bodyPr wrap="square">
            <a:spAutoFit/>
          </a:bodyPr>
          <a:lstStyle/>
          <a:p>
            <a:pPr>
              <a:lnSpc>
                <a:spcPct val="150000"/>
              </a:lnSpc>
            </a:pPr>
            <a:r>
              <a:rPr lang="zh-CN" altLang="zh-CN" b="1" dirty="0">
                <a:effectLst>
                  <a:outerShdw blurRad="38100" dist="38100" dir="2700000" algn="tl">
                    <a:srgbClr val="C0C0C0"/>
                  </a:outerShdw>
                </a:effectLst>
                <a:latin typeface="宋体" panose="02010600030101010101" pitchFamily="2" charset="-122"/>
              </a:rPr>
              <a:t>在学习形式上，采取党委中心组集中学习、全体党员集体学习和支部及党小组分散学习相结合的方式，组织专题研讨，开展座谈交流和实践考察，邀请专家讲学，举办主题演讲，力求取得实效。</a:t>
            </a:r>
            <a:endParaRPr lang="zh-CN" altLang="en-US" b="1" dirty="0">
              <a:effectLst>
                <a:outerShdw blurRad="38100" dist="38100" dir="2700000" algn="tl">
                  <a:srgbClr val="C0C0C0"/>
                </a:outerShdw>
              </a:effectLst>
              <a:latin typeface="宋体" panose="0201060003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矩形 4"/>
          <p:cNvSpPr>
            <a:spLocks noChangeArrowheads="1"/>
          </p:cNvSpPr>
          <p:nvPr/>
        </p:nvSpPr>
        <p:spPr bwMode="auto">
          <a:xfrm>
            <a:off x="684213" y="0"/>
            <a:ext cx="5184775" cy="762000"/>
          </a:xfrm>
          <a:prstGeom prst="rect">
            <a:avLst/>
          </a:prstGeom>
          <a:noFill/>
          <a:ln w="12700">
            <a:noFill/>
            <a:miter lim="800000"/>
          </a:ln>
        </p:spPr>
        <p:txBody>
          <a:bodyPr anchor="ctr"/>
          <a:lstStyle/>
          <a:p>
            <a:r>
              <a:rPr lang="zh-CN" altLang="en-US" sz="2800" b="1" dirty="0">
                <a:solidFill>
                  <a:schemeClr val="bg1"/>
                </a:solidFill>
                <a:latin typeface="方正粗宋简体"/>
                <a:ea typeface="方正粗宋简体"/>
                <a:cs typeface="方正粗宋简体"/>
              </a:rPr>
              <a:t> </a:t>
            </a:r>
            <a:endParaRPr lang="zh-CN" altLang="en-US" sz="2800" b="1" dirty="0">
              <a:solidFill>
                <a:schemeClr val="bg1"/>
              </a:solidFill>
              <a:latin typeface="方正粗宋简体"/>
              <a:ea typeface="方正粗宋简体"/>
              <a:cs typeface="方正粗宋简体"/>
            </a:endParaRPr>
          </a:p>
        </p:txBody>
      </p:sp>
      <p:grpSp>
        <p:nvGrpSpPr>
          <p:cNvPr id="9" name="组合 8"/>
          <p:cNvGrpSpPr/>
          <p:nvPr/>
        </p:nvGrpSpPr>
        <p:grpSpPr>
          <a:xfrm>
            <a:off x="183515" y="1035685"/>
            <a:ext cx="8717915" cy="4184650"/>
            <a:chOff x="289" y="1631"/>
            <a:chExt cx="13729" cy="6590"/>
          </a:xfrm>
        </p:grpSpPr>
        <p:grpSp>
          <p:nvGrpSpPr>
            <p:cNvPr id="2" name="组合 58"/>
            <p:cNvGrpSpPr/>
            <p:nvPr/>
          </p:nvGrpSpPr>
          <p:grpSpPr bwMode="auto">
            <a:xfrm>
              <a:off x="4365" y="1815"/>
              <a:ext cx="8638" cy="731"/>
              <a:chOff x="3084518" y="2106967"/>
              <a:chExt cx="5267300" cy="439292"/>
            </a:xfrm>
          </p:grpSpPr>
          <p:sp>
            <p:nvSpPr>
              <p:cNvPr id="29698" name="TextBox 24"/>
              <p:cNvSpPr txBox="1">
                <a:spLocks noChangeArrowheads="1"/>
              </p:cNvSpPr>
              <p:nvPr/>
            </p:nvSpPr>
            <p:spPr bwMode="auto">
              <a:xfrm>
                <a:off x="3084518" y="2106967"/>
                <a:ext cx="695322" cy="375248"/>
              </a:xfrm>
              <a:prstGeom prst="rect">
                <a:avLst/>
              </a:prstGeom>
              <a:noFill/>
              <a:ln w="9525">
                <a:noFill/>
                <a:miter lim="800000"/>
              </a:ln>
            </p:spPr>
            <p:txBody>
              <a:bodyPr>
                <a:spAutoFit/>
              </a:bodyPr>
              <a:lstStyle/>
              <a:p>
                <a:endParaRPr lang="zh-CN" altLang="en-US" sz="2000" b="1" i="1">
                  <a:solidFill>
                    <a:srgbClr val="C00000"/>
                  </a:solidFill>
                  <a:latin typeface="华文细黑" panose="02010600040101010101" pitchFamily="2" charset="-122"/>
                  <a:ea typeface="微软雅黑" panose="020B0503020204020204" pitchFamily="34" charset="-122"/>
                </a:endParaRPr>
              </a:p>
            </p:txBody>
          </p:sp>
          <p:sp>
            <p:nvSpPr>
              <p:cNvPr id="29699" name="TextBox 26"/>
              <p:cNvSpPr txBox="1">
                <a:spLocks noChangeArrowheads="1"/>
              </p:cNvSpPr>
              <p:nvPr/>
            </p:nvSpPr>
            <p:spPr bwMode="auto">
              <a:xfrm>
                <a:off x="3429004" y="2138488"/>
                <a:ext cx="4922814" cy="407771"/>
              </a:xfrm>
              <a:prstGeom prst="rect">
                <a:avLst/>
              </a:prstGeom>
              <a:noFill/>
              <a:ln w="9525">
                <a:noFill/>
                <a:miter lim="800000"/>
              </a:ln>
            </p:spPr>
            <p:txBody>
              <a:bodyPr>
                <a:spAutoFit/>
              </a:bodyPr>
              <a:lstStyle/>
              <a:p>
                <a:pPr marL="342900" indent="-342900"/>
                <a:endParaRPr lang="zh-CN" altLang="en-US" sz="2200" b="1" dirty="0">
                  <a:solidFill>
                    <a:srgbClr val="FF33CC"/>
                  </a:solidFill>
                  <a:latin typeface="微软雅黑" panose="020B0503020204020204" pitchFamily="34" charset="-122"/>
                  <a:ea typeface="微软雅黑" panose="020B0503020204020204" pitchFamily="34" charset="-122"/>
                </a:endParaRPr>
              </a:p>
            </p:txBody>
          </p:sp>
        </p:grpSp>
        <p:pic>
          <p:nvPicPr>
            <p:cNvPr id="15" name="图片 14" descr="IMG_2108.JPG"/>
            <p:cNvPicPr>
              <a:picLocks noChangeAspect="1"/>
            </p:cNvPicPr>
            <p:nvPr/>
          </p:nvPicPr>
          <p:blipFill>
            <a:blip r:embed="rId1" cstate="print"/>
            <a:stretch>
              <a:fillRect/>
            </a:stretch>
          </p:blipFill>
          <p:spPr>
            <a:xfrm>
              <a:off x="314" y="1631"/>
              <a:ext cx="4290" cy="2922"/>
            </a:xfrm>
            <a:prstGeom prst="rect">
              <a:avLst/>
            </a:prstGeom>
          </p:spPr>
        </p:pic>
        <p:pic>
          <p:nvPicPr>
            <p:cNvPr id="44" name="图片 43" descr="重温入党誓词，开展党性教育.JPG"/>
            <p:cNvPicPr>
              <a:picLocks noChangeAspect="1"/>
            </p:cNvPicPr>
            <p:nvPr/>
          </p:nvPicPr>
          <p:blipFill>
            <a:blip r:embed="rId2" cstate="print"/>
            <a:stretch>
              <a:fillRect/>
            </a:stretch>
          </p:blipFill>
          <p:spPr>
            <a:xfrm>
              <a:off x="4981" y="5260"/>
              <a:ext cx="4339" cy="2946"/>
            </a:xfrm>
            <a:prstGeom prst="rect">
              <a:avLst/>
            </a:prstGeom>
          </p:spPr>
        </p:pic>
        <p:pic>
          <p:nvPicPr>
            <p:cNvPr id="3" name="图片 2" descr="建设学习型党小组，落实”三会一课“制度"/>
            <p:cNvPicPr>
              <a:picLocks noChangeAspect="1"/>
            </p:cNvPicPr>
            <p:nvPr/>
          </p:nvPicPr>
          <p:blipFill>
            <a:blip r:embed="rId3"/>
            <a:stretch>
              <a:fillRect/>
            </a:stretch>
          </p:blipFill>
          <p:spPr>
            <a:xfrm>
              <a:off x="4930" y="1632"/>
              <a:ext cx="4396" cy="2931"/>
            </a:xfrm>
            <a:prstGeom prst="rect">
              <a:avLst/>
            </a:prstGeom>
          </p:spPr>
        </p:pic>
        <p:pic>
          <p:nvPicPr>
            <p:cNvPr id="4" name="图片 3" descr="图直党委党务骨干参观兰州战役馆"/>
            <p:cNvPicPr>
              <a:picLocks noChangeAspect="1"/>
            </p:cNvPicPr>
            <p:nvPr/>
          </p:nvPicPr>
          <p:blipFill>
            <a:blip r:embed="rId4"/>
            <a:stretch>
              <a:fillRect/>
            </a:stretch>
          </p:blipFill>
          <p:spPr>
            <a:xfrm>
              <a:off x="9508" y="5261"/>
              <a:ext cx="4397" cy="2961"/>
            </a:xfrm>
            <a:prstGeom prst="rect">
              <a:avLst/>
            </a:prstGeom>
          </p:spPr>
        </p:pic>
        <p:pic>
          <p:nvPicPr>
            <p:cNvPr id="5" name="图片 4" descr="图直党委党务骨干参观兰州非物质文化遗产陈列馆"/>
            <p:cNvPicPr>
              <a:picLocks noChangeAspect="1"/>
            </p:cNvPicPr>
            <p:nvPr/>
          </p:nvPicPr>
          <p:blipFill>
            <a:blip r:embed="rId5"/>
            <a:stretch>
              <a:fillRect/>
            </a:stretch>
          </p:blipFill>
          <p:spPr>
            <a:xfrm>
              <a:off x="289" y="5276"/>
              <a:ext cx="4393" cy="2930"/>
            </a:xfrm>
            <a:prstGeom prst="rect">
              <a:avLst/>
            </a:prstGeom>
          </p:spPr>
        </p:pic>
        <p:pic>
          <p:nvPicPr>
            <p:cNvPr id="6" name="图片 5" descr="两学一做工作推进交流会"/>
            <p:cNvPicPr>
              <a:picLocks noChangeAspect="1"/>
            </p:cNvPicPr>
            <p:nvPr/>
          </p:nvPicPr>
          <p:blipFill>
            <a:blip r:embed="rId6"/>
            <a:stretch>
              <a:fillRect/>
            </a:stretch>
          </p:blipFill>
          <p:spPr>
            <a:xfrm>
              <a:off x="9556" y="1631"/>
              <a:ext cx="4462" cy="2975"/>
            </a:xfrm>
            <a:prstGeom prst="rect">
              <a:avLst/>
            </a:prstGeom>
          </p:spPr>
        </p:pic>
      </p:grpSp>
      <p:sp>
        <p:nvSpPr>
          <p:cNvPr id="8" name="标题 7"/>
          <p:cNvSpPr>
            <a:spLocks noGrp="1"/>
          </p:cNvSpPr>
          <p:nvPr>
            <p:ph type="title"/>
          </p:nvPr>
        </p:nvSpPr>
        <p:spPr>
          <a:xfrm>
            <a:off x="347750" y="71859"/>
            <a:ext cx="5832475" cy="685800"/>
          </a:xfrm>
        </p:spPr>
        <p:txBody>
          <a:bodyPr/>
          <a:p>
            <a:pPr>
              <a:defRPr/>
            </a:pPr>
            <a:r>
              <a:rPr lang="zh-CN" altLang="en-US" sz="2800" kern="0" dirty="0">
                <a:latin typeface="Verdana" panose="020B0604030504040204"/>
                <a:ea typeface="宋体" panose="02010600030101010101" pitchFamily="2" charset="-122"/>
              </a:rPr>
              <a:t>一、强基固本</a:t>
            </a:r>
            <a:endParaRPr lang="zh-CN" altLang="en-US" sz="2800" kern="0" dirty="0">
              <a:latin typeface="Verdana" panose="020B06040305040402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Diagram 3"/>
          <p:cNvGrpSpPr>
            <a:grpSpLocks noChangeAspect="1"/>
          </p:cNvGrpSpPr>
          <p:nvPr/>
        </p:nvGrpSpPr>
        <p:grpSpPr bwMode="auto">
          <a:xfrm>
            <a:off x="649288" y="307975"/>
            <a:ext cx="7955160" cy="3990975"/>
            <a:chOff x="1856" y="861"/>
            <a:chExt cx="2004" cy="2542"/>
          </a:xfrm>
        </p:grpSpPr>
        <p:sp>
          <p:nvSpPr>
            <p:cNvPr id="34818" name="AutoShape 4"/>
            <p:cNvSpPr>
              <a:spLocks noChangeAspect="1" noChangeArrowheads="1" noTextEdit="1"/>
            </p:cNvSpPr>
            <p:nvPr/>
          </p:nvSpPr>
          <p:spPr bwMode="auto">
            <a:xfrm>
              <a:off x="1856" y="861"/>
              <a:ext cx="2004" cy="2542"/>
            </a:xfrm>
            <a:prstGeom prst="rect">
              <a:avLst/>
            </a:prstGeom>
            <a:noFill/>
            <a:ln w="9525">
              <a:noFill/>
              <a:miter lim="800000"/>
            </a:ln>
          </p:spPr>
          <p:txBody>
            <a:bodyPr/>
            <a:lstStyle/>
            <a:p>
              <a:endParaRPr lang="zh-CN" altLang="en-US"/>
            </a:p>
          </p:txBody>
        </p:sp>
      </p:grpSp>
      <p:sp>
        <p:nvSpPr>
          <p:cNvPr id="59397" name="Rectangle 5"/>
          <p:cNvSpPr>
            <a:spLocks noChangeArrowheads="1"/>
          </p:cNvSpPr>
          <p:nvPr/>
        </p:nvSpPr>
        <p:spPr bwMode="auto">
          <a:xfrm>
            <a:off x="538798" y="889476"/>
            <a:ext cx="7977187" cy="368300"/>
          </a:xfrm>
          <a:prstGeom prst="rect">
            <a:avLst/>
          </a:prstGeom>
          <a:noFill/>
          <a:ln w="9525" cap="flat" cmpd="sng" algn="ctr">
            <a:noFill/>
            <a:prstDash val="solid"/>
            <a:miter lim="800000"/>
          </a:ln>
          <a:effectLst/>
        </p:spPr>
        <p:txBody>
          <a:bodyPr anchor="ctr">
            <a:spAutoFit/>
          </a:bodyPr>
          <a:lstStyle/>
          <a:p>
            <a:pPr eaLnBrk="0" hangingPunct="0">
              <a:buFontTx/>
              <a:buNone/>
              <a:defRPr/>
            </a:pPr>
            <a:r>
              <a:rPr lang="zh-CN" altLang="zh-CN" sz="1800" kern="100" dirty="0">
                <a:latin typeface="微软雅黑" panose="020B0503020204020204" pitchFamily="34" charset="-122"/>
                <a:ea typeface="微软雅黑" panose="020B0503020204020204" pitchFamily="34" charset="-122"/>
                <a:cs typeface="仿宋_GB2312"/>
              </a:rPr>
              <a:t>在学做结合中，突出重点，强化对党员干部的监督管理</a:t>
            </a:r>
            <a:endParaRPr lang="zh-CN" altLang="en-US" sz="1800" dirty="0">
              <a:latin typeface="微软雅黑" panose="020B0503020204020204" pitchFamily="34" charset="-122"/>
              <a:ea typeface="微软雅黑" panose="020B0503020204020204" pitchFamily="34" charset="-122"/>
            </a:endParaRPr>
          </a:p>
        </p:txBody>
      </p:sp>
      <p:sp>
        <p:nvSpPr>
          <p:cNvPr id="68" name="AutoShape 4"/>
          <p:cNvSpPr>
            <a:spLocks noChangeArrowheads="1"/>
          </p:cNvSpPr>
          <p:nvPr/>
        </p:nvSpPr>
        <p:spPr bwMode="auto">
          <a:xfrm>
            <a:off x="609600" y="1352233"/>
            <a:ext cx="7958138" cy="76200"/>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rgbClr val="CC0000"/>
          </a:solidFill>
          <a:ln w="9525">
            <a:solidFill>
              <a:srgbClr val="CC0000"/>
            </a:solidFill>
            <a:round/>
          </a:ln>
        </p:spPr>
        <p:txBody>
          <a:bodyPr/>
          <a:lstStyle/>
          <a:p>
            <a:pPr>
              <a:buFontTx/>
              <a:buNone/>
              <a:defRPr/>
            </a:pPr>
            <a:endParaRPr lang="zh-CN" altLang="zh-CN" sz="2400" kern="0">
              <a:latin typeface="Times New Roman" panose="02020603050405020304" pitchFamily="18" charset="0"/>
            </a:endParaRPr>
          </a:p>
        </p:txBody>
      </p:sp>
      <p:sp>
        <p:nvSpPr>
          <p:cNvPr id="63" name="Rectangle 10"/>
          <p:cNvSpPr>
            <a:spLocks noChangeArrowheads="1"/>
          </p:cNvSpPr>
          <p:nvPr/>
        </p:nvSpPr>
        <p:spPr bwMode="auto">
          <a:xfrm>
            <a:off x="611188" y="1584325"/>
            <a:ext cx="8064500" cy="647700"/>
          </a:xfrm>
          <a:prstGeom prst="rect">
            <a:avLst/>
          </a:prstGeom>
          <a:noFill/>
          <a:ln w="12700">
            <a:solidFill>
              <a:srgbClr val="92D050"/>
            </a:solidFill>
            <a:miter lim="800000"/>
          </a:ln>
        </p:spPr>
        <p:txBody>
          <a:bodyPr/>
          <a:lstStyle/>
          <a:p>
            <a:pPr marL="469900" lvl="1" algn="just">
              <a:lnSpc>
                <a:spcPct val="150000"/>
              </a:lnSpc>
              <a:spcBef>
                <a:spcPct val="20000"/>
              </a:spcBef>
              <a:buClr>
                <a:srgbClr val="EA9B0C"/>
              </a:buClr>
            </a:pPr>
            <a:endParaRPr lang="en-US" altLang="zh-CN" sz="2000">
              <a:latin typeface="宋体" panose="02010600030101010101" pitchFamily="2" charset="-122"/>
            </a:endParaRPr>
          </a:p>
        </p:txBody>
      </p:sp>
      <p:sp>
        <p:nvSpPr>
          <p:cNvPr id="64" name="Rectangle 10"/>
          <p:cNvSpPr>
            <a:spLocks noChangeArrowheads="1"/>
          </p:cNvSpPr>
          <p:nvPr/>
        </p:nvSpPr>
        <p:spPr bwMode="auto">
          <a:xfrm>
            <a:off x="611188" y="2303463"/>
            <a:ext cx="8064500" cy="936748"/>
          </a:xfrm>
          <a:prstGeom prst="rect">
            <a:avLst/>
          </a:prstGeom>
          <a:noFill/>
          <a:ln w="12700">
            <a:solidFill>
              <a:srgbClr val="92D050"/>
            </a:solidFill>
            <a:miter lim="800000"/>
          </a:ln>
        </p:spPr>
        <p:txBody>
          <a:bodyPr/>
          <a:lstStyle/>
          <a:p>
            <a:pPr marL="469900" lvl="1" algn="just">
              <a:lnSpc>
                <a:spcPct val="150000"/>
              </a:lnSpc>
              <a:spcBef>
                <a:spcPct val="20000"/>
              </a:spcBef>
              <a:buClr>
                <a:srgbClr val="EA9B0C"/>
              </a:buClr>
            </a:pPr>
            <a:endParaRPr lang="en-US" altLang="zh-CN" sz="2000">
              <a:latin typeface="宋体" panose="02010600030101010101" pitchFamily="2" charset="-122"/>
            </a:endParaRPr>
          </a:p>
        </p:txBody>
      </p:sp>
      <p:sp>
        <p:nvSpPr>
          <p:cNvPr id="65" name="TextBox 26"/>
          <p:cNvSpPr txBox="1">
            <a:spLocks noChangeArrowheads="1"/>
          </p:cNvSpPr>
          <p:nvPr/>
        </p:nvSpPr>
        <p:spPr bwMode="auto">
          <a:xfrm>
            <a:off x="467544" y="1512570"/>
            <a:ext cx="8208144" cy="706755"/>
          </a:xfrm>
          <a:prstGeom prst="rect">
            <a:avLst/>
          </a:prstGeom>
          <a:noFill/>
          <a:ln w="9525">
            <a:noFill/>
            <a:miter lim="800000"/>
          </a:ln>
        </p:spPr>
        <p:txBody>
          <a:bodyPr wrap="square">
            <a:spAutoFit/>
          </a:bodyPr>
          <a:lstStyle/>
          <a:p>
            <a:pPr marL="342900" indent="-342900" eaLnBrk="0" hangingPunct="0">
              <a:lnSpc>
                <a:spcPts val="2400"/>
              </a:lnSpc>
              <a:buFontTx/>
              <a:buNone/>
              <a:defRPr/>
            </a:pPr>
            <a:r>
              <a:rPr lang="en-US" altLang="zh-CN" dirty="0">
                <a:latin typeface="宋体" panose="02010600030101010101" pitchFamily="2" charset="-122"/>
                <a:ea typeface="宋体" panose="02010600030101010101" pitchFamily="2" charset="-122"/>
              </a:rPr>
              <a:t>  </a:t>
            </a:r>
            <a:r>
              <a:rPr lang="en-US" altLang="zh-CN" dirty="0" smtClean="0">
                <a:solidFill>
                  <a:srgbClr val="0070C0"/>
                </a:solidFill>
                <a:latin typeface="微软雅黑" panose="020B0503020204020204" pitchFamily="34" charset="-122"/>
                <a:ea typeface="微软雅黑" panose="020B0503020204020204" pitchFamily="34" charset="-122"/>
              </a:rPr>
              <a:t>★</a:t>
            </a:r>
            <a:r>
              <a:rPr lang="zh-CN" altLang="zh-CN" b="1" dirty="0">
                <a:solidFill>
                  <a:srgbClr val="0070C0"/>
                </a:solidFill>
                <a:sym typeface="+mn-ea"/>
              </a:rPr>
              <a:t>完善政治理论学习常态化的工作机制</a:t>
            </a:r>
            <a:r>
              <a:rPr lang="en-US" altLang="zh-CN" b="1" dirty="0">
                <a:solidFill>
                  <a:srgbClr val="0070C0"/>
                </a:solidFill>
                <a:sym typeface="+mn-ea"/>
              </a:rPr>
              <a:t>——</a:t>
            </a:r>
            <a:r>
              <a:rPr lang="zh-CN" altLang="zh-CN" b="1" dirty="0">
                <a:solidFill>
                  <a:srgbClr val="0070C0"/>
                </a:solidFill>
              </a:rPr>
              <a:t>思想先导，理论武装。</a:t>
            </a:r>
            <a:r>
              <a:rPr lang="zh-CN" altLang="zh-CN" dirty="0">
                <a:solidFill>
                  <a:srgbClr val="0070C0"/>
                </a:solidFill>
              </a:rPr>
              <a:t>方式包括党委中心组学习、党支部书记例会、支委会学习、党员集体学习等，学习内容严格按照年度政治理论学习计划实施。</a:t>
            </a:r>
            <a:endParaRPr lang="zh-CN" altLang="en-US" dirty="0">
              <a:solidFill>
                <a:srgbClr val="0070C0"/>
              </a:solidFill>
            </a:endParaRPr>
          </a:p>
        </p:txBody>
      </p:sp>
      <p:sp>
        <p:nvSpPr>
          <p:cNvPr id="34825" name="矩形 12"/>
          <p:cNvSpPr>
            <a:spLocks noChangeArrowheads="1"/>
          </p:cNvSpPr>
          <p:nvPr/>
        </p:nvSpPr>
        <p:spPr bwMode="auto">
          <a:xfrm>
            <a:off x="467544" y="2304107"/>
            <a:ext cx="8136904" cy="1626235"/>
          </a:xfrm>
          <a:prstGeom prst="rect">
            <a:avLst/>
          </a:prstGeom>
          <a:noFill/>
          <a:ln w="9525">
            <a:noFill/>
            <a:miter lim="800000"/>
          </a:ln>
        </p:spPr>
        <p:txBody>
          <a:bodyPr wrap="square">
            <a:spAutoFit/>
          </a:bodyPr>
          <a:lstStyle/>
          <a:p>
            <a:pPr marL="342900" indent="-342900">
              <a:lnSpc>
                <a:spcPts val="2200"/>
              </a:lnSpc>
            </a:pPr>
            <a:r>
              <a:rPr lang="en-US" altLang="zh-CN" dirty="0">
                <a:solidFill>
                  <a:srgbClr val="0070C0"/>
                </a:solidFill>
                <a:latin typeface="宋体" panose="02010600030101010101" pitchFamily="2" charset="-122"/>
              </a:rPr>
              <a:t>  </a:t>
            </a:r>
            <a:r>
              <a:rPr lang="en-US" altLang="zh-CN" dirty="0" smtClean="0">
                <a:solidFill>
                  <a:srgbClr val="0070C0"/>
                </a:solidFill>
                <a:latin typeface="微软雅黑" panose="020B0503020204020204" pitchFamily="34" charset="-122"/>
                <a:ea typeface="微软雅黑" panose="020B0503020204020204" pitchFamily="34" charset="-122"/>
              </a:rPr>
              <a:t>★</a:t>
            </a:r>
            <a:r>
              <a:rPr lang="zh-CN" altLang="zh-CN" b="1" dirty="0">
                <a:solidFill>
                  <a:srgbClr val="0070C0"/>
                </a:solidFill>
              </a:rPr>
              <a:t>重点抓党风廉政教育，时时敲廉洁从政的警钟</a:t>
            </a:r>
            <a:r>
              <a:rPr lang="zh-CN" altLang="zh-CN" b="1" dirty="0" smtClean="0">
                <a:solidFill>
                  <a:srgbClr val="0070C0"/>
                </a:solidFill>
              </a:rPr>
              <a:t>。</a:t>
            </a:r>
            <a:r>
              <a:rPr lang="zh-CN" altLang="zh-CN" dirty="0" smtClean="0">
                <a:solidFill>
                  <a:srgbClr val="0070C0"/>
                </a:solidFill>
              </a:rPr>
              <a:t>监督</a:t>
            </a:r>
            <a:r>
              <a:rPr lang="zh-CN" altLang="zh-CN" dirty="0">
                <a:solidFill>
                  <a:srgbClr val="0070C0"/>
                </a:solidFill>
              </a:rPr>
              <a:t>党员干部及家庭成员的工作生活情况；以党风廉政建设倒逼的方式，促使党员干部自觉学习掌握党纪党规，加强自身党风廉政建设的意识，自觉构筑拒腐防变的思想防线</a:t>
            </a:r>
            <a:r>
              <a:rPr lang="zh-CN" altLang="zh-CN" dirty="0" smtClean="0">
                <a:solidFill>
                  <a:srgbClr val="0070C0"/>
                </a:solidFill>
              </a:rPr>
              <a:t>。</a:t>
            </a:r>
            <a:endParaRPr lang="zh-CN" altLang="en-US" dirty="0">
              <a:solidFill>
                <a:srgbClr val="0070C0"/>
              </a:solidFill>
            </a:endParaRPr>
          </a:p>
          <a:p>
            <a:pPr marL="342900" indent="-342900">
              <a:lnSpc>
                <a:spcPct val="140000"/>
              </a:lnSpc>
            </a:pPr>
            <a:endParaRPr lang="zh-CN" altLang="en-US" sz="1600" b="1" dirty="0">
              <a:latin typeface="楷体_GB2312" pitchFamily="49" charset="-122"/>
              <a:ea typeface="楷体_GB2312" pitchFamily="49" charset="-122"/>
            </a:endParaRPr>
          </a:p>
          <a:p>
            <a:pPr marL="342900" indent="-342900">
              <a:lnSpc>
                <a:spcPct val="140000"/>
              </a:lnSpc>
            </a:pPr>
            <a:endParaRPr lang="zh-CN" altLang="en-US" sz="1600" b="1" dirty="0">
              <a:latin typeface="楷体_GB2312" pitchFamily="49" charset="-122"/>
              <a:ea typeface="楷体_GB2312" pitchFamily="49" charset="-122"/>
            </a:endParaRPr>
          </a:p>
        </p:txBody>
      </p:sp>
      <p:sp>
        <p:nvSpPr>
          <p:cNvPr id="11" name="Rectangle 10"/>
          <p:cNvSpPr>
            <a:spLocks noChangeArrowheads="1"/>
          </p:cNvSpPr>
          <p:nvPr/>
        </p:nvSpPr>
        <p:spPr bwMode="auto">
          <a:xfrm>
            <a:off x="611188" y="3312219"/>
            <a:ext cx="8064500" cy="647700"/>
          </a:xfrm>
          <a:prstGeom prst="rect">
            <a:avLst/>
          </a:prstGeom>
          <a:noFill/>
          <a:ln w="12700">
            <a:solidFill>
              <a:srgbClr val="92D050"/>
            </a:solidFill>
            <a:miter lim="800000"/>
          </a:ln>
        </p:spPr>
        <p:txBody>
          <a:bodyPr/>
          <a:lstStyle/>
          <a:p>
            <a:pPr marL="469900" lvl="1" algn="just">
              <a:lnSpc>
                <a:spcPct val="150000"/>
              </a:lnSpc>
              <a:spcBef>
                <a:spcPct val="20000"/>
              </a:spcBef>
              <a:buClr>
                <a:srgbClr val="EA9B0C"/>
              </a:buClr>
            </a:pPr>
            <a:endParaRPr lang="en-US" altLang="zh-CN" sz="2000">
              <a:latin typeface="宋体" panose="02010600030101010101" pitchFamily="2" charset="-122"/>
            </a:endParaRPr>
          </a:p>
        </p:txBody>
      </p:sp>
      <p:sp>
        <p:nvSpPr>
          <p:cNvPr id="13" name="Rectangle 10"/>
          <p:cNvSpPr>
            <a:spLocks noChangeArrowheads="1"/>
          </p:cNvSpPr>
          <p:nvPr/>
        </p:nvSpPr>
        <p:spPr bwMode="auto">
          <a:xfrm>
            <a:off x="611188" y="4032299"/>
            <a:ext cx="8064500" cy="610013"/>
          </a:xfrm>
          <a:prstGeom prst="rect">
            <a:avLst/>
          </a:prstGeom>
          <a:noFill/>
          <a:ln w="12700">
            <a:solidFill>
              <a:srgbClr val="92D050"/>
            </a:solidFill>
            <a:miter lim="800000"/>
          </a:ln>
        </p:spPr>
        <p:txBody>
          <a:bodyPr/>
          <a:lstStyle/>
          <a:p>
            <a:pPr marL="469900" lvl="1" algn="just">
              <a:lnSpc>
                <a:spcPct val="150000"/>
              </a:lnSpc>
              <a:spcBef>
                <a:spcPct val="20000"/>
              </a:spcBef>
              <a:buClr>
                <a:srgbClr val="EA9B0C"/>
              </a:buClr>
            </a:pPr>
            <a:endParaRPr lang="en-US" altLang="zh-CN" sz="2000">
              <a:latin typeface="宋体" panose="02010600030101010101" pitchFamily="2" charset="-122"/>
            </a:endParaRPr>
          </a:p>
        </p:txBody>
      </p:sp>
      <p:sp>
        <p:nvSpPr>
          <p:cNvPr id="14" name="Rectangle 10"/>
          <p:cNvSpPr>
            <a:spLocks noChangeArrowheads="1"/>
          </p:cNvSpPr>
          <p:nvPr/>
        </p:nvSpPr>
        <p:spPr bwMode="auto">
          <a:xfrm>
            <a:off x="611188" y="4752751"/>
            <a:ext cx="8064500" cy="575692"/>
          </a:xfrm>
          <a:prstGeom prst="rect">
            <a:avLst/>
          </a:prstGeom>
          <a:noFill/>
          <a:ln w="12700">
            <a:solidFill>
              <a:srgbClr val="92D050"/>
            </a:solidFill>
            <a:miter lim="800000"/>
          </a:ln>
        </p:spPr>
        <p:txBody>
          <a:bodyPr/>
          <a:lstStyle/>
          <a:p>
            <a:pPr marL="469900" lvl="1" algn="just">
              <a:lnSpc>
                <a:spcPct val="150000"/>
              </a:lnSpc>
              <a:spcBef>
                <a:spcPct val="20000"/>
              </a:spcBef>
              <a:buClr>
                <a:srgbClr val="EA9B0C"/>
              </a:buClr>
            </a:pPr>
            <a:endParaRPr lang="en-US" altLang="zh-CN" sz="2000">
              <a:latin typeface="宋体" panose="02010600030101010101" pitchFamily="2" charset="-122"/>
            </a:endParaRPr>
          </a:p>
        </p:txBody>
      </p:sp>
      <p:sp>
        <p:nvSpPr>
          <p:cNvPr id="34830" name="矩形 12"/>
          <p:cNvSpPr>
            <a:spLocks noChangeArrowheads="1"/>
          </p:cNvSpPr>
          <p:nvPr/>
        </p:nvSpPr>
        <p:spPr bwMode="auto">
          <a:xfrm>
            <a:off x="649288" y="3240211"/>
            <a:ext cx="8026400" cy="1708150"/>
          </a:xfrm>
          <a:prstGeom prst="rect">
            <a:avLst/>
          </a:prstGeom>
          <a:noFill/>
          <a:ln w="9525">
            <a:noFill/>
            <a:miter lim="800000"/>
          </a:ln>
        </p:spPr>
        <p:txBody>
          <a:bodyPr wrap="square">
            <a:spAutoFit/>
          </a:bodyPr>
          <a:lstStyle/>
          <a:p>
            <a:pPr>
              <a:lnSpc>
                <a:spcPct val="150000"/>
              </a:lnSpc>
            </a:pPr>
            <a:r>
              <a:rPr lang="en-US" altLang="zh-CN" dirty="0" smtClean="0">
                <a:solidFill>
                  <a:srgbClr val="0070C0"/>
                </a:solidFill>
              </a:rPr>
              <a:t>★</a:t>
            </a:r>
            <a:r>
              <a:rPr lang="zh-CN" altLang="zh-CN" b="1" dirty="0">
                <a:solidFill>
                  <a:srgbClr val="0070C0"/>
                </a:solidFill>
              </a:rPr>
              <a:t>发挥纪检干部队伍作用</a:t>
            </a:r>
            <a:r>
              <a:rPr lang="zh-CN" altLang="zh-CN" dirty="0">
                <a:solidFill>
                  <a:srgbClr val="0070C0"/>
                </a:solidFill>
              </a:rPr>
              <a:t>。一是加强纪委委员职责教育，切实让纪委委员明确责任，学会工作；</a:t>
            </a:r>
            <a:r>
              <a:rPr lang="zh-CN" altLang="zh-CN" dirty="0" smtClean="0">
                <a:solidFill>
                  <a:srgbClr val="0070C0"/>
                </a:solidFill>
              </a:rPr>
              <a:t>二</a:t>
            </a:r>
            <a:r>
              <a:rPr lang="en-US" altLang="zh-CN" dirty="0" smtClean="0">
                <a:solidFill>
                  <a:srgbClr val="0070C0"/>
                </a:solidFill>
              </a:rPr>
              <a:t>    </a:t>
            </a:r>
            <a:r>
              <a:rPr lang="zh-CN" altLang="zh-CN" dirty="0" smtClean="0">
                <a:solidFill>
                  <a:srgbClr val="0070C0"/>
                </a:solidFill>
              </a:rPr>
              <a:t>是</a:t>
            </a:r>
            <a:r>
              <a:rPr lang="zh-CN" altLang="zh-CN" dirty="0">
                <a:solidFill>
                  <a:srgbClr val="0070C0"/>
                </a:solidFill>
              </a:rPr>
              <a:t>强化党支部对部门的监督作用；三是支部内部，要求纪检委员认真履行监督责任。</a:t>
            </a:r>
            <a:endParaRPr lang="zh-CN" altLang="zh-CN" dirty="0">
              <a:solidFill>
                <a:srgbClr val="0070C0"/>
              </a:solidFill>
            </a:endParaRPr>
          </a:p>
          <a:p>
            <a:pPr marL="342900" indent="-342900">
              <a:lnSpc>
                <a:spcPts val="2200"/>
              </a:lnSpc>
            </a:pPr>
            <a:endParaRPr lang="zh-CN" altLang="en-US" b="1" dirty="0">
              <a:solidFill>
                <a:srgbClr val="0070C0"/>
              </a:solidFill>
              <a:latin typeface="宋体" panose="02010600030101010101" pitchFamily="2" charset="-122"/>
            </a:endParaRPr>
          </a:p>
          <a:p>
            <a:pPr marL="342900" indent="-342900">
              <a:lnSpc>
                <a:spcPct val="140000"/>
              </a:lnSpc>
            </a:pPr>
            <a:endParaRPr lang="zh-CN" altLang="en-US" sz="1600" b="1" dirty="0">
              <a:latin typeface="楷体_GB2312" pitchFamily="49" charset="-122"/>
              <a:ea typeface="楷体_GB2312" pitchFamily="49" charset="-122"/>
            </a:endParaRPr>
          </a:p>
          <a:p>
            <a:pPr marL="342900" indent="-342900">
              <a:lnSpc>
                <a:spcPct val="140000"/>
              </a:lnSpc>
            </a:pPr>
            <a:endParaRPr lang="zh-CN" altLang="en-US" sz="1600" b="1" dirty="0">
              <a:latin typeface="楷体_GB2312" pitchFamily="49" charset="-122"/>
              <a:ea typeface="楷体_GB2312" pitchFamily="49" charset="-122"/>
            </a:endParaRPr>
          </a:p>
        </p:txBody>
      </p:sp>
      <p:sp>
        <p:nvSpPr>
          <p:cNvPr id="34831" name="矩形 12"/>
          <p:cNvSpPr>
            <a:spLocks noChangeArrowheads="1"/>
          </p:cNvSpPr>
          <p:nvPr/>
        </p:nvSpPr>
        <p:spPr bwMode="auto">
          <a:xfrm>
            <a:off x="467544" y="4032299"/>
            <a:ext cx="8063434" cy="999490"/>
          </a:xfrm>
          <a:prstGeom prst="rect">
            <a:avLst/>
          </a:prstGeom>
          <a:noFill/>
          <a:ln w="9525">
            <a:noFill/>
            <a:miter lim="800000"/>
          </a:ln>
        </p:spPr>
        <p:txBody>
          <a:bodyPr wrap="square">
            <a:spAutoFit/>
          </a:bodyPr>
          <a:lstStyle/>
          <a:p>
            <a:pPr marL="342900" indent="-342900">
              <a:lnSpc>
                <a:spcPts val="2200"/>
              </a:lnSpc>
            </a:pPr>
            <a:r>
              <a:rPr lang="en-US" altLang="zh-CN" b="1" dirty="0">
                <a:latin typeface="宋体" panose="02010600030101010101" pitchFamily="2" charset="-122"/>
              </a:rPr>
              <a:t>  </a:t>
            </a:r>
            <a:r>
              <a:rPr lang="en-US" altLang="zh-CN" dirty="0" smtClean="0">
                <a:solidFill>
                  <a:srgbClr val="0070C0"/>
                </a:solidFill>
              </a:rPr>
              <a:t>★</a:t>
            </a:r>
            <a:r>
              <a:rPr lang="zh-CN" altLang="zh-CN" dirty="0">
                <a:solidFill>
                  <a:srgbClr val="0070C0"/>
                </a:solidFill>
              </a:rPr>
              <a:t>党委通过谈心谈话、走访调研、检查指导，深入了解各单位各级干部思想动态、工作状况和生活情况</a:t>
            </a:r>
            <a:r>
              <a:rPr lang="en-US" altLang="zh-CN" dirty="0">
                <a:solidFill>
                  <a:srgbClr val="0070C0"/>
                </a:solidFill>
              </a:rPr>
              <a:t>,</a:t>
            </a:r>
            <a:r>
              <a:rPr lang="zh-CN" altLang="zh-CN" dirty="0">
                <a:solidFill>
                  <a:srgbClr val="0070C0"/>
                </a:solidFill>
              </a:rPr>
              <a:t>关口前置，排除贪腐、慵懒隐患。</a:t>
            </a:r>
            <a:endParaRPr lang="zh-CN" altLang="en-US" dirty="0">
              <a:solidFill>
                <a:srgbClr val="0070C0"/>
              </a:solidFill>
            </a:endParaRPr>
          </a:p>
          <a:p>
            <a:pPr marL="342900" indent="-342900">
              <a:lnSpc>
                <a:spcPct val="140000"/>
              </a:lnSpc>
            </a:pPr>
            <a:r>
              <a:rPr lang="en-US" altLang="zh-CN" sz="1600" b="1" dirty="0" smtClean="0">
                <a:latin typeface="楷体_GB2312" pitchFamily="49" charset="-122"/>
                <a:ea typeface="楷体_GB2312" pitchFamily="49" charset="-122"/>
              </a:rPr>
              <a:t> </a:t>
            </a:r>
            <a:endParaRPr lang="zh-CN" altLang="en-US" sz="1600" b="1" dirty="0">
              <a:latin typeface="楷体_GB2312" pitchFamily="49" charset="-122"/>
              <a:ea typeface="楷体_GB2312" pitchFamily="49" charset="-122"/>
            </a:endParaRPr>
          </a:p>
        </p:txBody>
      </p:sp>
      <p:sp>
        <p:nvSpPr>
          <p:cNvPr id="18" name="矩形 12"/>
          <p:cNvSpPr>
            <a:spLocks noChangeArrowheads="1"/>
          </p:cNvSpPr>
          <p:nvPr/>
        </p:nvSpPr>
        <p:spPr bwMode="auto">
          <a:xfrm>
            <a:off x="541014" y="4743861"/>
            <a:ext cx="8063434" cy="655320"/>
          </a:xfrm>
          <a:prstGeom prst="rect">
            <a:avLst/>
          </a:prstGeom>
          <a:noFill/>
          <a:ln w="9525">
            <a:noFill/>
            <a:miter lim="800000"/>
          </a:ln>
        </p:spPr>
        <p:txBody>
          <a:bodyPr wrap="square">
            <a:spAutoFit/>
          </a:bodyPr>
          <a:lstStyle/>
          <a:p>
            <a:pPr marL="342900" indent="-342900">
              <a:lnSpc>
                <a:spcPts val="2200"/>
              </a:lnSpc>
            </a:pPr>
            <a:r>
              <a:rPr lang="en-US" altLang="zh-CN" dirty="0">
                <a:solidFill>
                  <a:srgbClr val="0070C0"/>
                </a:solidFill>
              </a:rPr>
              <a:t>  </a:t>
            </a:r>
            <a:r>
              <a:rPr lang="en-US" altLang="zh-CN" dirty="0" smtClean="0">
                <a:solidFill>
                  <a:srgbClr val="0070C0"/>
                </a:solidFill>
              </a:rPr>
              <a:t>★</a:t>
            </a:r>
            <a:r>
              <a:rPr lang="zh-CN" altLang="zh-CN" b="1" dirty="0">
                <a:solidFill>
                  <a:srgbClr val="0070C0"/>
                </a:solidFill>
              </a:rPr>
              <a:t>抓示范单位，抓示范工作。</a:t>
            </a:r>
            <a:r>
              <a:rPr lang="zh-CN" altLang="zh-CN" dirty="0">
                <a:solidFill>
                  <a:srgbClr val="0070C0"/>
                </a:solidFill>
              </a:rPr>
              <a:t>以点带面，全面促进干部作风建设、基层党组织建设工作，服务学校校风、学风、师风建设。</a:t>
            </a:r>
            <a:endParaRPr lang="zh-CN" altLang="en-US" dirty="0">
              <a:solidFill>
                <a:srgbClr val="0070C0"/>
              </a:solidFill>
            </a:endParaRPr>
          </a:p>
        </p:txBody>
      </p:sp>
      <p:sp>
        <p:nvSpPr>
          <p:cNvPr id="2" name="标题 1"/>
          <p:cNvSpPr>
            <a:spLocks noGrp="1"/>
          </p:cNvSpPr>
          <p:nvPr>
            <p:ph type="title"/>
          </p:nvPr>
        </p:nvSpPr>
        <p:spPr>
          <a:xfrm>
            <a:off x="347750" y="71859"/>
            <a:ext cx="5832475" cy="685800"/>
          </a:xfrm>
        </p:spPr>
        <p:txBody>
          <a:bodyPr/>
          <a:lstStyle/>
          <a:p>
            <a:pPr>
              <a:defRPr/>
            </a:pPr>
            <a:r>
              <a:rPr lang="zh-CN" altLang="en-US" sz="2800" kern="0" dirty="0">
                <a:latin typeface="Verdana" panose="020B0604030504040204"/>
                <a:ea typeface="宋体" panose="02010600030101010101" pitchFamily="2" charset="-122"/>
              </a:rPr>
              <a:t>二、抓住重点</a:t>
            </a:r>
            <a:endParaRPr lang="zh-CN" altLang="en-US" sz="2800" kern="0" dirty="0">
              <a:latin typeface="Verdana" panose="020B0604030504040204"/>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nodePh="1">
                                  <p:stCondLst>
                                    <p:cond delay="0"/>
                                  </p:stCondLst>
                                  <p:endCondLst>
                                    <p:cond delay="0"/>
                                  </p:end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checkerboard(across)">
                                      <p:cBhvr>
                                        <p:cTn id="7" dur="500"/>
                                        <p:tgtEl>
                                          <p:spTgt spid="63">
                                            <p:txEl>
                                              <p:pRg st="0" end="0"/>
                                            </p:txEl>
                                          </p:spTgt>
                                        </p:tgtEl>
                                      </p:cBhvr>
                                    </p:animEffect>
                                  </p:childTnLst>
                                </p:cTn>
                              </p:par>
                              <p:par>
                                <p:cTn id="8" presetID="5" presetClass="entr" presetSubtype="10" fill="hold" nodeType="withEffect" nodePh="1">
                                  <p:stCondLst>
                                    <p:cond delay="0"/>
                                  </p:stCondLst>
                                  <p:endCondLst>
                                    <p:cond delay="0"/>
                                  </p:endCondLst>
                                  <p:childTnLst>
                                    <p:set>
                                      <p:cBhvr>
                                        <p:cTn id="9" dur="1" fill="hold">
                                          <p:stCondLst>
                                            <p:cond delay="0"/>
                                          </p:stCondLst>
                                        </p:cTn>
                                        <p:tgtEl>
                                          <p:spTgt spid="64">
                                            <p:txEl>
                                              <p:pRg st="0" end="0"/>
                                            </p:txEl>
                                          </p:spTgt>
                                        </p:tgtEl>
                                        <p:attrNameLst>
                                          <p:attrName>style.visibility</p:attrName>
                                        </p:attrNameLst>
                                      </p:cBhvr>
                                      <p:to>
                                        <p:strVal val="visible"/>
                                      </p:to>
                                    </p:set>
                                    <p:animEffect transition="in" filter="checkerboard(across)">
                                      <p:cBhvr>
                                        <p:cTn id="10" dur="500"/>
                                        <p:tgtEl>
                                          <p:spTgt spid="64">
                                            <p:txEl>
                                              <p:pRg st="0" end="0"/>
                                            </p:txEl>
                                          </p:spTgt>
                                        </p:tgtEl>
                                      </p:cBhvr>
                                    </p:animEffect>
                                  </p:childTnLst>
                                </p:cTn>
                              </p:par>
                              <p:par>
                                <p:cTn id="11" presetID="5" presetClass="entr" presetSubtype="10" fill="hold" nodeType="withEffect" nodePh="1">
                                  <p:stCondLst>
                                    <p:cond delay="0"/>
                                  </p:stCondLst>
                                  <p:endCondLst>
                                    <p:cond delay="0"/>
                                  </p:end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3" dur="500"/>
                                        <p:tgtEl>
                                          <p:spTgt spid="11">
                                            <p:txEl>
                                              <p:pRg st="0" end="0"/>
                                            </p:txEl>
                                          </p:spTgt>
                                        </p:tgtEl>
                                      </p:cBhvr>
                                    </p:animEffect>
                                  </p:childTnLst>
                                </p:cTn>
                              </p:par>
                              <p:par>
                                <p:cTn id="14" presetID="5" presetClass="entr" presetSubtype="10" fill="hold" nodeType="withEffect" nodePh="1">
                                  <p:stCondLst>
                                    <p:cond delay="0"/>
                                  </p:stCondLst>
                                  <p:endCondLst>
                                    <p:cond delay="0"/>
                                  </p:end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6" dur="500"/>
                                        <p:tgtEl>
                                          <p:spTgt spid="13">
                                            <p:txEl>
                                              <p:pRg st="0" end="0"/>
                                            </p:txEl>
                                          </p:spTgt>
                                        </p:tgtEl>
                                      </p:cBhvr>
                                    </p:animEffect>
                                  </p:childTnLst>
                                </p:cTn>
                              </p:par>
                              <p:par>
                                <p:cTn id="17" presetID="5" presetClass="entr" presetSubtype="10" fill="hold" nodeType="withEffect" nodePh="1">
                                  <p:stCondLst>
                                    <p:cond delay="0"/>
                                  </p:stCondLst>
                                  <p:endCondLst>
                                    <p:cond delay="0"/>
                                  </p:end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7175" y="822960"/>
            <a:ext cx="8667750" cy="2413000"/>
            <a:chOff x="405" y="1296"/>
            <a:chExt cx="13650" cy="3800"/>
          </a:xfrm>
        </p:grpSpPr>
        <p:pic>
          <p:nvPicPr>
            <p:cNvPr id="31" name="图片 30" descr="图书馆第三党支部联合读者俱乐部，承办图书馆“风速对话”读书分享等阅读推广活动.jpg"/>
            <p:cNvPicPr>
              <a:picLocks noChangeAspect="1"/>
            </p:cNvPicPr>
            <p:nvPr/>
          </p:nvPicPr>
          <p:blipFill>
            <a:blip r:embed="rId1" cstate="print"/>
            <a:stretch>
              <a:fillRect/>
            </a:stretch>
          </p:blipFill>
          <p:spPr>
            <a:xfrm>
              <a:off x="405" y="1778"/>
              <a:ext cx="3557" cy="2050"/>
            </a:xfrm>
            <a:prstGeom prst="rect">
              <a:avLst/>
            </a:prstGeom>
          </p:spPr>
        </p:pic>
        <p:pic>
          <p:nvPicPr>
            <p:cNvPr id="37" name="图片 6" descr="C:\Users\Administrator\Desktop\展品_1~1.JPG展品_1~1"/>
            <p:cNvPicPr>
              <a:picLocks noChangeAspect="1" noChangeArrowheads="1"/>
            </p:cNvPicPr>
            <p:nvPr/>
          </p:nvPicPr>
          <p:blipFill>
            <a:blip r:embed="rId2" cstate="print"/>
            <a:srcRect/>
            <a:stretch>
              <a:fillRect/>
            </a:stretch>
          </p:blipFill>
          <p:spPr bwMode="auto">
            <a:xfrm>
              <a:off x="4053" y="1443"/>
              <a:ext cx="4093" cy="2486"/>
            </a:xfrm>
            <a:prstGeom prst="rect">
              <a:avLst/>
            </a:prstGeom>
            <a:noFill/>
            <a:ln w="9525">
              <a:noFill/>
              <a:miter lim="800000"/>
              <a:headEnd/>
              <a:tailEnd/>
            </a:ln>
          </p:spPr>
        </p:pic>
        <p:pic>
          <p:nvPicPr>
            <p:cNvPr id="3" name="图片 2" descr="档案馆党支部开展珍贵档案固定展览活动，拓展思想政治教育途径"/>
            <p:cNvPicPr>
              <a:picLocks noChangeAspect="1"/>
            </p:cNvPicPr>
            <p:nvPr/>
          </p:nvPicPr>
          <p:blipFill>
            <a:blip r:embed="rId3"/>
            <a:stretch>
              <a:fillRect/>
            </a:stretch>
          </p:blipFill>
          <p:spPr>
            <a:xfrm>
              <a:off x="8316" y="1443"/>
              <a:ext cx="3068" cy="2821"/>
            </a:xfrm>
            <a:prstGeom prst="rect">
              <a:avLst/>
            </a:prstGeom>
          </p:spPr>
        </p:pic>
        <p:pic>
          <p:nvPicPr>
            <p:cNvPr id="4" name="图片 3" descr="档案馆“指尖上的党支部”学习柴生芳事迹"/>
            <p:cNvPicPr>
              <a:picLocks noChangeAspect="1"/>
            </p:cNvPicPr>
            <p:nvPr/>
          </p:nvPicPr>
          <p:blipFill>
            <a:blip r:embed="rId4"/>
            <a:stretch>
              <a:fillRect/>
            </a:stretch>
          </p:blipFill>
          <p:spPr>
            <a:xfrm>
              <a:off x="11469" y="1296"/>
              <a:ext cx="2586" cy="3800"/>
            </a:xfrm>
            <a:prstGeom prst="rect">
              <a:avLst/>
            </a:prstGeom>
          </p:spPr>
        </p:pic>
      </p:grpSp>
      <p:grpSp>
        <p:nvGrpSpPr>
          <p:cNvPr id="6" name="组合 5"/>
          <p:cNvGrpSpPr/>
          <p:nvPr/>
        </p:nvGrpSpPr>
        <p:grpSpPr>
          <a:xfrm>
            <a:off x="184150" y="2559050"/>
            <a:ext cx="8740140" cy="3101340"/>
            <a:chOff x="290" y="4030"/>
            <a:chExt cx="13764" cy="4884"/>
          </a:xfrm>
        </p:grpSpPr>
        <p:pic>
          <p:nvPicPr>
            <p:cNvPr id="9" name="图片 8" descr="007"/>
            <p:cNvPicPr>
              <a:picLocks noChangeAspect="1"/>
            </p:cNvPicPr>
            <p:nvPr/>
          </p:nvPicPr>
          <p:blipFill>
            <a:blip r:embed="rId5"/>
            <a:stretch>
              <a:fillRect/>
            </a:stretch>
          </p:blipFill>
          <p:spPr>
            <a:xfrm>
              <a:off x="290" y="4030"/>
              <a:ext cx="3479" cy="4787"/>
            </a:xfrm>
            <a:prstGeom prst="rect">
              <a:avLst/>
            </a:prstGeom>
          </p:spPr>
        </p:pic>
        <p:grpSp>
          <p:nvGrpSpPr>
            <p:cNvPr id="5" name="组合 4"/>
            <p:cNvGrpSpPr/>
            <p:nvPr/>
          </p:nvGrpSpPr>
          <p:grpSpPr>
            <a:xfrm>
              <a:off x="4938" y="4178"/>
              <a:ext cx="9117" cy="4736"/>
              <a:chOff x="4938" y="4178"/>
              <a:chExt cx="9117" cy="4736"/>
            </a:xfrm>
          </p:grpSpPr>
          <p:pic>
            <p:nvPicPr>
              <p:cNvPr id="8" name="图片 7" descr="封面 拷贝"/>
              <p:cNvPicPr>
                <a:picLocks noChangeAspect="1"/>
              </p:cNvPicPr>
              <p:nvPr/>
            </p:nvPicPr>
            <p:blipFill>
              <a:blip r:embed="rId6"/>
              <a:stretch>
                <a:fillRect/>
              </a:stretch>
            </p:blipFill>
            <p:spPr>
              <a:xfrm>
                <a:off x="8615" y="4828"/>
                <a:ext cx="5440" cy="3777"/>
              </a:xfrm>
              <a:prstGeom prst="rect">
                <a:avLst/>
              </a:prstGeom>
            </p:spPr>
          </p:pic>
          <p:pic>
            <p:nvPicPr>
              <p:cNvPr id="10" name="图片 9" descr="005"/>
              <p:cNvPicPr>
                <a:picLocks noChangeAspect="1"/>
              </p:cNvPicPr>
              <p:nvPr/>
            </p:nvPicPr>
            <p:blipFill>
              <a:blip r:embed="rId7"/>
              <a:stretch>
                <a:fillRect/>
              </a:stretch>
            </p:blipFill>
            <p:spPr>
              <a:xfrm>
                <a:off x="4938" y="4178"/>
                <a:ext cx="3378" cy="4736"/>
              </a:xfrm>
              <a:prstGeom prst="rect">
                <a:avLst/>
              </a:prstGeom>
            </p:spPr>
          </p:pic>
        </p:grpSp>
        <p:pic>
          <p:nvPicPr>
            <p:cNvPr id="11" name="图片 10" descr="002"/>
            <p:cNvPicPr>
              <a:picLocks noChangeAspect="1"/>
            </p:cNvPicPr>
            <p:nvPr/>
          </p:nvPicPr>
          <p:blipFill>
            <a:blip r:embed="rId8"/>
            <a:stretch>
              <a:fillRect/>
            </a:stretch>
          </p:blipFill>
          <p:spPr>
            <a:xfrm>
              <a:off x="1433" y="4086"/>
              <a:ext cx="3505" cy="4823"/>
            </a:xfrm>
            <a:prstGeom prst="rect">
              <a:avLst/>
            </a:prstGeom>
          </p:spPr>
        </p:pic>
        <p:pic>
          <p:nvPicPr>
            <p:cNvPr id="12" name="图片 11" descr="003"/>
            <p:cNvPicPr>
              <a:picLocks noChangeAspect="1"/>
            </p:cNvPicPr>
            <p:nvPr/>
          </p:nvPicPr>
          <p:blipFill>
            <a:blip r:embed="rId9"/>
            <a:stretch>
              <a:fillRect/>
            </a:stretch>
          </p:blipFill>
          <p:spPr>
            <a:xfrm>
              <a:off x="2787" y="4178"/>
              <a:ext cx="3372" cy="4639"/>
            </a:xfrm>
            <a:prstGeom prst="rect">
              <a:avLst/>
            </a:prstGeom>
          </p:spPr>
        </p:pic>
      </p:grpSp>
      <p:sp>
        <p:nvSpPr>
          <p:cNvPr id="13" name="标题 12"/>
          <p:cNvSpPr>
            <a:spLocks noGrp="1"/>
          </p:cNvSpPr>
          <p:nvPr>
            <p:ph type="title"/>
          </p:nvPr>
        </p:nvSpPr>
        <p:spPr>
          <a:xfrm>
            <a:off x="347750" y="71859"/>
            <a:ext cx="5832475" cy="685800"/>
          </a:xfrm>
        </p:spPr>
        <p:txBody>
          <a:bodyPr/>
          <a:lstStyle/>
          <a:p>
            <a:pPr>
              <a:defRPr/>
            </a:pPr>
            <a:r>
              <a:rPr lang="zh-CN" altLang="en-US" sz="2800" kern="0" dirty="0">
                <a:latin typeface="Verdana" panose="020B0604030504040204"/>
                <a:ea typeface="宋体" panose="02010600030101010101" pitchFamily="2" charset="-122"/>
              </a:rPr>
              <a:t>二、抓住重点</a:t>
            </a:r>
            <a:endParaRPr lang="zh-CN" altLang="en-US" sz="2800" kern="0" dirty="0">
              <a:latin typeface="Verdana" panose="020B06040305040402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500"/>
                                        <p:tgtEl>
                                          <p:spTgt spid="2"/>
                                        </p:tgtEl>
                                      </p:cBhvr>
                                    </p:animEffect>
                                  </p:childTnLst>
                                </p:cTn>
                              </p:par>
                              <p:par>
                                <p:cTn id="8" presetID="8" presetClass="entr" presetSubtype="3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ou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014C83"/>
      </a:dk2>
      <a:lt2>
        <a:srgbClr val="EEECE1"/>
      </a:lt2>
      <a:accent1>
        <a:srgbClr val="014C8D"/>
      </a:accent1>
      <a:accent2>
        <a:srgbClr val="012E57"/>
      </a:accent2>
      <a:accent3>
        <a:srgbClr val="24673E"/>
      </a:accent3>
      <a:accent4>
        <a:srgbClr val="3371A4"/>
      </a:accent4>
      <a:accent5>
        <a:srgbClr val="4BACC6"/>
      </a:accent5>
      <a:accent6>
        <a:srgbClr val="7FA6C7"/>
      </a:accent6>
      <a:hlink>
        <a:srgbClr val="0000FF"/>
      </a:hlink>
      <a:folHlink>
        <a:srgbClr val="CDDBE8"/>
      </a:folHlink>
    </a:clrScheme>
    <a:fontScheme name="穿越">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E9E065"/>
        </a:solidFill>
        <a:ln w="9525">
          <a:noFill/>
          <a:round/>
        </a:ln>
      </a:spPr>
      <a:bodyPr wrap="none" anchor="ctr"/>
      <a:lstStyle>
        <a:defPPr>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2074</Words>
  <Application>WPS 演示</Application>
  <PresentationFormat>自定义</PresentationFormat>
  <Paragraphs>156</Paragraphs>
  <Slides>14</Slides>
  <Notes>9</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14</vt:i4>
      </vt:variant>
    </vt:vector>
  </HeadingPairs>
  <TitlesOfParts>
    <vt:vector size="36" baseType="lpstr">
      <vt:lpstr>Arial</vt:lpstr>
      <vt:lpstr>宋体</vt:lpstr>
      <vt:lpstr>Wingdings</vt:lpstr>
      <vt:lpstr>Corbel</vt:lpstr>
      <vt:lpstr>Consolas</vt:lpstr>
      <vt:lpstr>华文楷体</vt:lpstr>
      <vt:lpstr>Franklin Gothic Medium</vt:lpstr>
      <vt:lpstr>微软雅黑</vt:lpstr>
      <vt:lpstr>Times New Roman</vt:lpstr>
      <vt:lpstr>Calibri</vt:lpstr>
      <vt:lpstr>华文细黑</vt:lpstr>
      <vt:lpstr>方正粗宋简体</vt:lpstr>
      <vt:lpstr>Verdana</vt:lpstr>
      <vt:lpstr>楷体_GB2312</vt:lpstr>
      <vt:lpstr>仿宋_GB2312</vt:lpstr>
      <vt:lpstr>Tahoma</vt:lpstr>
      <vt:lpstr>Times New Roman</vt:lpstr>
      <vt:lpstr>方正大标宋_GBK</vt:lpstr>
      <vt:lpstr>Arial Unicode MS</vt:lpstr>
      <vt:lpstr>新宋体</vt:lpstr>
      <vt:lpstr>仿宋</vt:lpstr>
      <vt:lpstr>Office 主题​​</vt:lpstr>
      <vt:lpstr>PowerPoint 演示文稿</vt:lpstr>
      <vt:lpstr>PowerPoint 演示文稿</vt:lpstr>
      <vt:lpstr>工作思路  </vt:lpstr>
      <vt:lpstr>  工作思路</vt:lpstr>
      <vt:lpstr>PowerPoint 演示文稿</vt:lpstr>
      <vt:lpstr>一、强基固本</vt:lpstr>
      <vt:lpstr>一、强基固本</vt:lpstr>
      <vt:lpstr>二、抓住重点</vt:lpstr>
      <vt:lpstr>二、抓住重点</vt:lpstr>
      <vt:lpstr>三、补齐短板</vt:lpstr>
      <vt:lpstr>PowerPoint 演示文稿</vt:lpstr>
      <vt:lpstr>下一步推进计划</vt:lpstr>
      <vt:lpstr>下一步推进计划</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wangjing</dc:creator>
  <cp:lastModifiedBy>lenovo</cp:lastModifiedBy>
  <cp:revision>851</cp:revision>
  <dcterms:created xsi:type="dcterms:W3CDTF">2011-06-03T14:53:00Z</dcterms:created>
  <dcterms:modified xsi:type="dcterms:W3CDTF">2017-07-05T05:28:09Z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