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omments/comment1.xml" ContentType="application/vnd.openxmlformats-officedocument.presentationml.comment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3"/>
  </p:notesMasterIdLst>
  <p:sldIdLst>
    <p:sldId id="256" r:id="rId2"/>
    <p:sldId id="280" r:id="rId3"/>
    <p:sldId id="257" r:id="rId4"/>
    <p:sldId id="279" r:id="rId5"/>
    <p:sldId id="277" r:id="rId6"/>
    <p:sldId id="278" r:id="rId7"/>
    <p:sldId id="283" r:id="rId8"/>
    <p:sldId id="281" r:id="rId9"/>
    <p:sldId id="284" r:id="rId10"/>
    <p:sldId id="286" r:id="rId11"/>
    <p:sldId id="287" r:id="rId12"/>
    <p:sldId id="285" r:id="rId13"/>
    <p:sldId id="282" r:id="rId14"/>
    <p:sldId id="288" r:id="rId15"/>
    <p:sldId id="289" r:id="rId16"/>
    <p:sldId id="290" r:id="rId17"/>
    <p:sldId id="291" r:id="rId18"/>
    <p:sldId id="292" r:id="rId19"/>
    <p:sldId id="293" r:id="rId20"/>
    <p:sldId id="294" r:id="rId21"/>
    <p:sldId id="295" r:id="rId22"/>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iwanli" initials="l" lastIdx="1" clrIdx="0">
    <p:extLst>
      <p:ext uri="{19B8F6BF-5375-455C-9EA6-DF929625EA0E}">
        <p15:presenceInfo xmlns:p15="http://schemas.microsoft.com/office/powerpoint/2012/main" userId="liwanli"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7" autoAdjust="0"/>
    <p:restoredTop sz="94620" autoAdjust="0"/>
  </p:normalViewPr>
  <p:slideViewPr>
    <p:cSldViewPr>
      <p:cViewPr varScale="1">
        <p:scale>
          <a:sx n="104" d="100"/>
          <a:sy n="104" d="100"/>
        </p:scale>
        <p:origin x="1338" y="10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7-07-18T09:57:42.957" idx="1">
    <p:pos x="10" y="10"/>
    <p:text/>
    <p:extLst>
      <p:ext uri="{C676402C-5697-4E1C-873F-D02D1690AC5C}">
        <p15:threadingInfo xmlns:p15="http://schemas.microsoft.com/office/powerpoint/2012/main" timeZoneBias="-48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34BDFEF-F99A-4268-8041-53495A565481}" type="datetimeFigureOut">
              <a:rPr lang="zh-CN" altLang="en-US" smtClean="0"/>
              <a:t>2017/7/20</a:t>
            </a:fld>
            <a:endParaRPr lang="zh-CN" altLang="en-US"/>
          </a:p>
        </p:txBody>
      </p:sp>
      <p:sp>
        <p:nvSpPr>
          <p:cNvPr id="4" name="幻灯片图像占位符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5C6A2C1-6A66-4CDA-9F98-63E20157BE31}" type="slidenum">
              <a:rPr lang="zh-CN" altLang="en-US" smtClean="0"/>
              <a:t>‹#›</a:t>
            </a:fld>
            <a:endParaRPr lang="zh-CN" altLang="en-US"/>
          </a:p>
        </p:txBody>
      </p:sp>
    </p:spTree>
    <p:extLst>
      <p:ext uri="{BB962C8B-B14F-4D97-AF65-F5344CB8AC3E}">
        <p14:creationId xmlns:p14="http://schemas.microsoft.com/office/powerpoint/2010/main" val="12370432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5C6A2C1-6A66-4CDA-9F98-63E20157BE31}" type="slidenum">
              <a:rPr lang="zh-CN" altLang="en-US" smtClean="0"/>
              <a:t>3</a:t>
            </a:fld>
            <a:endParaRPr lang="zh-CN" altLang="en-US"/>
          </a:p>
        </p:txBody>
      </p:sp>
    </p:spTree>
    <p:extLst>
      <p:ext uri="{BB962C8B-B14F-4D97-AF65-F5344CB8AC3E}">
        <p14:creationId xmlns:p14="http://schemas.microsoft.com/office/powerpoint/2010/main" val="17091828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C5C6A2C1-6A66-4CDA-9F98-63E20157BE31}" type="slidenum">
              <a:rPr lang="zh-CN" altLang="en-US" smtClean="0"/>
              <a:t>5</a:t>
            </a:fld>
            <a:endParaRPr lang="zh-CN" altLang="en-US"/>
          </a:p>
        </p:txBody>
      </p:sp>
    </p:spTree>
    <p:extLst>
      <p:ext uri="{BB962C8B-B14F-4D97-AF65-F5344CB8AC3E}">
        <p14:creationId xmlns:p14="http://schemas.microsoft.com/office/powerpoint/2010/main" val="38848766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2130425"/>
            <a:ext cx="7772400" cy="1470025"/>
          </a:xfrm>
        </p:spPr>
        <p:txBody>
          <a:bodyPr/>
          <a:lstStyle/>
          <a:p>
            <a:r>
              <a:rPr lang="zh-CN" altLang="en-US"/>
              <a:t>单击此处编辑母版标题样式</a:t>
            </a:r>
          </a:p>
        </p:txBody>
      </p:sp>
      <p:sp>
        <p:nvSpPr>
          <p:cNvPr id="3" name="副标题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p:txBody>
          <a:bodyPr/>
          <a:lstStyle/>
          <a:p>
            <a:fld id="{8B635D61-FD70-4718-BC7C-234115E74AC3}" type="datetimeFigureOut">
              <a:rPr lang="zh-CN" altLang="en-US" smtClean="0"/>
              <a:t>2017/7/20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E81F495-5CD6-4205-AEC9-9A0C35505BF0}"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B635D61-FD70-4718-BC7C-234115E74AC3}" type="datetimeFigureOut">
              <a:rPr lang="zh-CN" altLang="en-US" smtClean="0"/>
              <a:t>2017/7/20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E81F495-5CD6-4205-AEC9-9A0C35505BF0}" type="slidenum">
              <a:rPr lang="zh-CN" altLang="en-US" smtClean="0"/>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74638"/>
            <a:ext cx="2057400" cy="5851525"/>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457200" y="274638"/>
            <a:ext cx="6019800" cy="5851525"/>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8B635D61-FD70-4718-BC7C-234115E74AC3}" type="datetimeFigureOut">
              <a:rPr lang="zh-CN" altLang="en-US" smtClean="0"/>
              <a:t>2017/7/20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E81F495-5CD6-4205-AEC9-9A0C35505BF0}"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764704"/>
            <a:ext cx="7067128" cy="720080"/>
          </a:xfrm>
        </p:spPr>
        <p:txBody>
          <a:bodyPr>
            <a:normAutofit/>
          </a:bodyPr>
          <a:lstStyle>
            <a:lvl1pPr algn="l">
              <a:defRPr sz="3600" b="1">
                <a:solidFill>
                  <a:srgbClr val="0000FF"/>
                </a:solidFill>
                <a:latin typeface="微软雅黑" panose="020B0503020204020204" pitchFamily="34" charset="-122"/>
                <a:ea typeface="微软雅黑" panose="020B0503020204020204" pitchFamily="34" charset="-122"/>
              </a:defRPr>
            </a:lvl1pPr>
          </a:lstStyle>
          <a:p>
            <a:r>
              <a:rPr lang="zh-CN" altLang="en-US" dirty="0"/>
              <a:t>单击此处编辑母版标题样式</a:t>
            </a:r>
          </a:p>
        </p:txBody>
      </p:sp>
      <p:sp>
        <p:nvSpPr>
          <p:cNvPr id="3" name="内容占位符 2"/>
          <p:cNvSpPr>
            <a:spLocks noGrp="1"/>
          </p:cNvSpPr>
          <p:nvPr>
            <p:ph idx="1"/>
          </p:nvPr>
        </p:nvSpPr>
        <p:spPr>
          <a:xfrm>
            <a:off x="457200" y="1600200"/>
            <a:ext cx="8435280" cy="4525963"/>
          </a:xfrm>
        </p:spPr>
        <p:txBody>
          <a:bodyPr/>
          <a:lstStyle>
            <a:lvl1pPr>
              <a:defRPr b="1">
                <a:solidFill>
                  <a:srgbClr val="7030A0"/>
                </a:solidFill>
                <a:latin typeface="微软雅黑" panose="020B0503020204020204" pitchFamily="34" charset="-122"/>
                <a:ea typeface="微软雅黑" panose="020B0503020204020204" pitchFamily="34" charset="-122"/>
              </a:defRPr>
            </a:lvl1pPr>
            <a:lvl2pPr>
              <a:defRPr b="1">
                <a:solidFill>
                  <a:srgbClr val="7030A0"/>
                </a:solidFill>
                <a:latin typeface="微软雅黑" panose="020B0503020204020204" pitchFamily="34" charset="-122"/>
                <a:ea typeface="微软雅黑" panose="020B0503020204020204" pitchFamily="34" charset="-122"/>
              </a:defRPr>
            </a:lvl2pPr>
            <a:lvl3pPr>
              <a:defRPr b="1">
                <a:solidFill>
                  <a:srgbClr val="7030A0"/>
                </a:solidFill>
                <a:latin typeface="微软雅黑" panose="020B0503020204020204" pitchFamily="34" charset="-122"/>
                <a:ea typeface="微软雅黑" panose="020B0503020204020204" pitchFamily="34" charset="-122"/>
              </a:defRPr>
            </a:lvl3pPr>
            <a:lvl4pPr>
              <a:defRPr b="1">
                <a:solidFill>
                  <a:srgbClr val="7030A0"/>
                </a:solidFill>
                <a:latin typeface="微软雅黑" panose="020B0503020204020204" pitchFamily="34" charset="-122"/>
                <a:ea typeface="微软雅黑" panose="020B0503020204020204" pitchFamily="34" charset="-122"/>
              </a:defRPr>
            </a:lvl4pPr>
            <a:lvl5pPr>
              <a:defRPr b="1">
                <a:solidFill>
                  <a:srgbClr val="7030A0"/>
                </a:solidFill>
                <a:latin typeface="微软雅黑" panose="020B0503020204020204" pitchFamily="34" charset="-122"/>
                <a:ea typeface="微软雅黑" panose="020B0503020204020204" pitchFamily="34" charset="-122"/>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nvPr>
        </p:nvSpPr>
        <p:spPr/>
        <p:txBody>
          <a:bodyPr/>
          <a:lstStyle/>
          <a:p>
            <a:fld id="{8B635D61-FD70-4718-BC7C-234115E74AC3}" type="datetimeFigureOut">
              <a:rPr lang="zh-CN" altLang="en-US" smtClean="0"/>
              <a:t>2017/7/20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E81F495-5CD6-4205-AEC9-9A0C35505BF0}"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p:txBody>
          <a:bodyPr/>
          <a:lstStyle/>
          <a:p>
            <a:fld id="{8B635D61-FD70-4718-BC7C-234115E74AC3}" type="datetimeFigureOut">
              <a:rPr lang="zh-CN" altLang="en-US" smtClean="0"/>
              <a:t>2017/7/20</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DE81F495-5CD6-4205-AEC9-9A0C35505BF0}"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solidFill>
                  <a:srgbClr val="0000FF"/>
                </a:solidFill>
              </a:defRPr>
            </a:lvl1pPr>
          </a:lstStyle>
          <a:p>
            <a:r>
              <a:rPr lang="zh-CN" altLang="en-US" dirty="0"/>
              <a:t>单击此处编辑母版标题样式</a:t>
            </a:r>
          </a:p>
        </p:txBody>
      </p:sp>
      <p:sp>
        <p:nvSpPr>
          <p:cNvPr id="3" name="内容占位符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内容占位符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8B635D61-FD70-4718-BC7C-234115E74AC3}" type="datetimeFigureOut">
              <a:rPr lang="zh-CN" altLang="en-US" smtClean="0"/>
              <a:t>2017/7/20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E81F495-5CD6-4205-AEC9-9A0C35505BF0}"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8B635D61-FD70-4718-BC7C-234115E74AC3}" type="datetimeFigureOut">
              <a:rPr lang="zh-CN" altLang="en-US" smtClean="0"/>
              <a:t>2017/7/20</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DE81F495-5CD6-4205-AEC9-9A0C35505BF0}"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8B635D61-FD70-4718-BC7C-234115E74AC3}" type="datetimeFigureOut">
              <a:rPr lang="zh-CN" altLang="en-US" smtClean="0"/>
              <a:t>2017/7/20</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DE81F495-5CD6-4205-AEC9-9A0C35505BF0}"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B635D61-FD70-4718-BC7C-234115E74AC3}" type="datetimeFigureOut">
              <a:rPr lang="zh-CN" altLang="en-US" smtClean="0"/>
              <a:t>2017/7/20</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DE81F495-5CD6-4205-AEC9-9A0C35505BF0}"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8B635D61-FD70-4718-BC7C-234115E74AC3}" type="datetimeFigureOut">
              <a:rPr lang="zh-CN" altLang="en-US" smtClean="0"/>
              <a:t>2017/7/20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E81F495-5CD6-4205-AEC9-9A0C35505BF0}"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日期占位符 4"/>
          <p:cNvSpPr>
            <a:spLocks noGrp="1"/>
          </p:cNvSpPr>
          <p:nvPr>
            <p:ph type="dt" sz="half" idx="10"/>
          </p:nvPr>
        </p:nvSpPr>
        <p:spPr/>
        <p:txBody>
          <a:bodyPr/>
          <a:lstStyle/>
          <a:p>
            <a:fld id="{8B635D61-FD70-4718-BC7C-234115E74AC3}" type="datetimeFigureOut">
              <a:rPr lang="zh-CN" altLang="en-US" smtClean="0"/>
              <a:t>2017/7/20</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DE81F495-5CD6-4205-AEC9-9A0C35505BF0}"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457200" y="908720"/>
            <a:ext cx="7139136" cy="576064"/>
          </a:xfrm>
          <a:prstGeom prst="rect">
            <a:avLst/>
          </a:prstGeom>
        </p:spPr>
        <p:txBody>
          <a:bodyPr vert="horz" lIns="91440" tIns="45720" rIns="91440" bIns="45720" rtlCol="0" anchor="ctr">
            <a:noAutofit/>
          </a:bodyPr>
          <a:lstStyle/>
          <a:p>
            <a:r>
              <a:rPr lang="zh-CN" altLang="en-US" dirty="0"/>
              <a:t>单击此处编辑母版标题样式</a:t>
            </a:r>
          </a:p>
        </p:txBody>
      </p:sp>
      <p:sp>
        <p:nvSpPr>
          <p:cNvPr id="3" name="文本占位符 2"/>
          <p:cNvSpPr>
            <a:spLocks noGrp="1"/>
          </p:cNvSpPr>
          <p:nvPr>
            <p:ph type="body" idx="1"/>
          </p:nvPr>
        </p:nvSpPr>
        <p:spPr>
          <a:xfrm>
            <a:off x="430594" y="1700808"/>
            <a:ext cx="8229600" cy="4281339"/>
          </a:xfrm>
          <a:prstGeom prst="rect">
            <a:avLst/>
          </a:prstGeom>
        </p:spPr>
        <p:txBody>
          <a:bodyPr vert="horz" lIns="91440" tIns="45720" rIns="91440" bIns="4572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B635D61-FD70-4718-BC7C-234115E74AC3}" type="datetimeFigureOut">
              <a:rPr lang="zh-CN" altLang="en-US" smtClean="0"/>
              <a:t>2017/7/20</a:t>
            </a:fld>
            <a:endParaRPr lang="zh-CN" altLang="en-US"/>
          </a:p>
        </p:txBody>
      </p:sp>
      <p:sp>
        <p:nvSpPr>
          <p:cNvPr id="5" name="页脚占位符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81F495-5CD6-4205-AEC9-9A0C35505BF0}"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spcBef>
          <a:spcPct val="0"/>
        </a:spcBef>
        <a:buNone/>
        <a:defRPr sz="4000" b="1" kern="1200">
          <a:solidFill>
            <a:schemeClr val="tx2"/>
          </a:solidFill>
          <a:latin typeface="微软雅黑" panose="020B0503020204020204" pitchFamily="34" charset="-122"/>
          <a:ea typeface="微软雅黑" panose="020B0503020204020204" pitchFamily="34" charset="-122"/>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b="1" kern="1200">
          <a:solidFill>
            <a:srgbClr val="7030A0"/>
          </a:solidFill>
          <a:latin typeface="微软雅黑" panose="020B0503020204020204" pitchFamily="34" charset="-122"/>
          <a:ea typeface="微软雅黑" panose="020B0503020204020204" pitchFamily="34" charset="-122"/>
          <a:cs typeface="+mn-cs"/>
        </a:defRPr>
      </a:lvl1pPr>
      <a:lvl2pPr marL="742950" indent="-285750" algn="l" defTabSz="914400" rtl="0" eaLnBrk="1" latinLnBrk="0" hangingPunct="1">
        <a:spcBef>
          <a:spcPct val="20000"/>
        </a:spcBef>
        <a:buFont typeface="Arial" panose="020B0604020202020204" pitchFamily="34" charset="0"/>
        <a:buChar char="–"/>
        <a:defRPr sz="2800" b="1" kern="1200">
          <a:solidFill>
            <a:srgbClr val="7030A0"/>
          </a:solidFill>
          <a:latin typeface="微软雅黑" panose="020B0503020204020204" pitchFamily="34" charset="-122"/>
          <a:ea typeface="微软雅黑" panose="020B0503020204020204" pitchFamily="34" charset="-122"/>
          <a:cs typeface="+mn-cs"/>
        </a:defRPr>
      </a:lvl2pPr>
      <a:lvl3pPr marL="1143000" indent="-228600" algn="l" defTabSz="914400" rtl="0" eaLnBrk="1" latinLnBrk="0" hangingPunct="1">
        <a:spcBef>
          <a:spcPct val="20000"/>
        </a:spcBef>
        <a:buFont typeface="Arial" panose="020B0604020202020204" pitchFamily="34" charset="0"/>
        <a:buChar char="•"/>
        <a:defRPr sz="2400" b="1" kern="1200">
          <a:solidFill>
            <a:srgbClr val="7030A0"/>
          </a:solidFill>
          <a:latin typeface="微软雅黑" panose="020B0503020204020204" pitchFamily="34" charset="-122"/>
          <a:ea typeface="微软雅黑" panose="020B0503020204020204" pitchFamily="34" charset="-122"/>
          <a:cs typeface="+mn-cs"/>
        </a:defRPr>
      </a:lvl3pPr>
      <a:lvl4pPr marL="1600200" indent="-228600" algn="l" defTabSz="914400" rtl="0" eaLnBrk="1" latinLnBrk="0" hangingPunct="1">
        <a:spcBef>
          <a:spcPct val="20000"/>
        </a:spcBef>
        <a:buFont typeface="Arial" panose="020B0604020202020204" pitchFamily="34" charset="0"/>
        <a:buChar char="–"/>
        <a:defRPr sz="2000" b="1" kern="1200">
          <a:solidFill>
            <a:srgbClr val="7030A0"/>
          </a:solidFill>
          <a:latin typeface="微软雅黑" panose="020B0503020204020204" pitchFamily="34" charset="-122"/>
          <a:ea typeface="微软雅黑" panose="020B0503020204020204" pitchFamily="34" charset="-122"/>
          <a:cs typeface="+mn-cs"/>
        </a:defRPr>
      </a:lvl4pPr>
      <a:lvl5pPr marL="2057400" indent="-228600" algn="l" defTabSz="914400" rtl="0" eaLnBrk="1" latinLnBrk="0" hangingPunct="1">
        <a:spcBef>
          <a:spcPct val="20000"/>
        </a:spcBef>
        <a:buFont typeface="Arial" panose="020B0604020202020204" pitchFamily="34" charset="0"/>
        <a:buChar char="»"/>
        <a:defRPr sz="2000" b="1" kern="1200">
          <a:solidFill>
            <a:srgbClr val="7030A0"/>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comments" Target="../comments/comment1.xml"/><Relationship Id="rId4" Type="http://schemas.openxmlformats.org/officeDocument/2006/relationships/image" Target="../media/image6.jpg"/></Relationships>
</file>

<file path=ppt/slides/_rels/slide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descr="图形2"/>
          <p:cNvPicPr>
            <a:picLocks noChangeAspect="1"/>
          </p:cNvPicPr>
          <p:nvPr/>
        </p:nvPicPr>
        <p:blipFill>
          <a:blip r:embed="rId2"/>
          <a:stretch>
            <a:fillRect/>
          </a:stretch>
        </p:blipFill>
        <p:spPr>
          <a:xfrm>
            <a:off x="0" y="0"/>
            <a:ext cx="9144000" cy="6858000"/>
          </a:xfrm>
          <a:prstGeom prst="rect">
            <a:avLst/>
          </a:prstGeom>
        </p:spPr>
      </p:pic>
      <p:sp>
        <p:nvSpPr>
          <p:cNvPr id="3" name="副标题 2"/>
          <p:cNvSpPr>
            <a:spLocks noGrp="1"/>
          </p:cNvSpPr>
          <p:nvPr>
            <p:ph type="subTitle" idx="1"/>
          </p:nvPr>
        </p:nvSpPr>
        <p:spPr>
          <a:xfrm>
            <a:off x="1281539" y="4653136"/>
            <a:ext cx="6400800" cy="694928"/>
          </a:xfrm>
        </p:spPr>
        <p:txBody>
          <a:bodyPr>
            <a:normAutofit/>
          </a:bodyPr>
          <a:lstStyle/>
          <a:p>
            <a:r>
              <a:rPr lang="en-US" altLang="zh-CN" sz="2800" b="1" dirty="0">
                <a:solidFill>
                  <a:schemeClr val="bg1">
                    <a:lumMod val="95000"/>
                  </a:schemeClr>
                </a:solidFill>
                <a:effectLst>
                  <a:outerShdw blurRad="38100" dist="38100" dir="2700000" algn="tl">
                    <a:srgbClr val="000000">
                      <a:alpha val="43137"/>
                    </a:srgbClr>
                  </a:outerShdw>
                </a:effectLst>
                <a:latin typeface="方正综艺简体" panose="03000509000000000000" pitchFamily="65" charset="-122"/>
                <a:ea typeface="方正综艺简体" panose="03000509000000000000" pitchFamily="65" charset="-122"/>
              </a:rPr>
              <a:t>2017</a:t>
            </a:r>
            <a:r>
              <a:rPr lang="zh-CN" altLang="en-US" sz="2800" b="1" dirty="0">
                <a:solidFill>
                  <a:schemeClr val="bg1">
                    <a:lumMod val="95000"/>
                  </a:schemeClr>
                </a:solidFill>
                <a:effectLst>
                  <a:outerShdw blurRad="38100" dist="38100" dir="2700000" algn="tl">
                    <a:srgbClr val="000000">
                      <a:alpha val="43137"/>
                    </a:srgbClr>
                  </a:outerShdw>
                </a:effectLst>
                <a:latin typeface="方正综艺简体" panose="03000509000000000000" pitchFamily="65" charset="-122"/>
                <a:ea typeface="方正综艺简体" panose="03000509000000000000" pitchFamily="65" charset="-122"/>
              </a:rPr>
              <a:t>年</a:t>
            </a:r>
            <a:r>
              <a:rPr lang="en-US" altLang="zh-CN" sz="2800" b="1" dirty="0">
                <a:solidFill>
                  <a:schemeClr val="bg1">
                    <a:lumMod val="95000"/>
                  </a:schemeClr>
                </a:solidFill>
                <a:effectLst>
                  <a:outerShdw blurRad="38100" dist="38100" dir="2700000" algn="tl">
                    <a:srgbClr val="000000">
                      <a:alpha val="43137"/>
                    </a:srgbClr>
                  </a:outerShdw>
                </a:effectLst>
                <a:latin typeface="方正综艺简体" panose="03000509000000000000" pitchFamily="65" charset="-122"/>
                <a:ea typeface="方正综艺简体" panose="03000509000000000000" pitchFamily="65" charset="-122"/>
              </a:rPr>
              <a:t>5</a:t>
            </a:r>
            <a:r>
              <a:rPr lang="zh-CN" altLang="en-US" sz="2800" b="1" dirty="0">
                <a:solidFill>
                  <a:schemeClr val="bg1">
                    <a:lumMod val="95000"/>
                  </a:schemeClr>
                </a:solidFill>
                <a:effectLst>
                  <a:outerShdw blurRad="38100" dist="38100" dir="2700000" algn="tl">
                    <a:srgbClr val="000000">
                      <a:alpha val="43137"/>
                    </a:srgbClr>
                  </a:outerShdw>
                </a:effectLst>
                <a:latin typeface="方正综艺简体" panose="03000509000000000000" pitchFamily="65" charset="-122"/>
                <a:ea typeface="方正综艺简体" panose="03000509000000000000" pitchFamily="65" charset="-122"/>
              </a:rPr>
              <a:t>月</a:t>
            </a:r>
            <a:r>
              <a:rPr lang="en-US" altLang="zh-CN" sz="2800" b="1" dirty="0">
                <a:solidFill>
                  <a:schemeClr val="bg1">
                    <a:lumMod val="95000"/>
                  </a:schemeClr>
                </a:solidFill>
                <a:effectLst>
                  <a:outerShdw blurRad="38100" dist="38100" dir="2700000" algn="tl">
                    <a:srgbClr val="000000">
                      <a:alpha val="43137"/>
                    </a:srgbClr>
                  </a:outerShdw>
                </a:effectLst>
                <a:latin typeface="方正综艺简体" panose="03000509000000000000" pitchFamily="65" charset="-122"/>
                <a:ea typeface="方正综艺简体" panose="03000509000000000000" pitchFamily="65" charset="-122"/>
              </a:rPr>
              <a:t>27</a:t>
            </a:r>
            <a:r>
              <a:rPr lang="zh-CN" altLang="en-US" sz="2800" b="1" dirty="0">
                <a:solidFill>
                  <a:schemeClr val="bg1">
                    <a:lumMod val="95000"/>
                  </a:schemeClr>
                </a:solidFill>
                <a:effectLst>
                  <a:outerShdw blurRad="38100" dist="38100" dir="2700000" algn="tl">
                    <a:srgbClr val="000000">
                      <a:alpha val="43137"/>
                    </a:srgbClr>
                  </a:outerShdw>
                </a:effectLst>
                <a:latin typeface="方正综艺简体" panose="03000509000000000000" pitchFamily="65" charset="-122"/>
                <a:ea typeface="方正综艺简体" panose="03000509000000000000" pitchFamily="65" charset="-122"/>
              </a:rPr>
              <a:t>日</a:t>
            </a:r>
          </a:p>
        </p:txBody>
      </p:sp>
      <p:sp>
        <p:nvSpPr>
          <p:cNvPr id="6" name="矩形 5"/>
          <p:cNvSpPr/>
          <p:nvPr/>
        </p:nvSpPr>
        <p:spPr>
          <a:xfrm>
            <a:off x="323528" y="1737099"/>
            <a:ext cx="8424936" cy="825098"/>
          </a:xfrm>
          <a:prstGeom prst="rect">
            <a:avLst/>
          </a:prstGeom>
          <a:noFill/>
        </p:spPr>
        <p:txBody>
          <a:bodyPr wrap="square" lIns="91440" tIns="45720" rIns="91440" bIns="45720">
            <a:spAutoFit/>
          </a:bodyPr>
          <a:lstStyle/>
          <a:p>
            <a:pPr algn="ctr">
              <a:lnSpc>
                <a:spcPct val="150000"/>
              </a:lnSpc>
            </a:pPr>
            <a:r>
              <a:rPr lang="zh-CN" altLang="zh-CN" sz="36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ea typeface="方正综艺简体" panose="03000509000000000000" pitchFamily="65" charset="-122"/>
              </a:rPr>
              <a:t>坚守好兰大精神，履行好我们的使命</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B5141EC0-AA59-484F-AC1E-7B1FF872CAAD}"/>
              </a:ext>
            </a:extLst>
          </p:cNvPr>
          <p:cNvSpPr>
            <a:spLocks noGrp="1"/>
          </p:cNvSpPr>
          <p:nvPr>
            <p:ph type="title"/>
          </p:nvPr>
        </p:nvSpPr>
        <p:spPr>
          <a:xfrm>
            <a:off x="457200" y="764704"/>
            <a:ext cx="8435280" cy="835496"/>
          </a:xfrm>
        </p:spPr>
        <p:txBody>
          <a:bodyPr>
            <a:normAutofit/>
          </a:bodyPr>
          <a:lstStyle/>
          <a:p>
            <a:r>
              <a:rPr lang="zh-CN" altLang="zh-CN" dirty="0"/>
              <a:t>江隆基</a:t>
            </a:r>
            <a:r>
              <a:rPr lang="zh-CN" altLang="en-US" dirty="0"/>
              <a:t>校长</a:t>
            </a:r>
          </a:p>
        </p:txBody>
      </p:sp>
      <p:sp>
        <p:nvSpPr>
          <p:cNvPr id="3" name="内容占位符 2">
            <a:extLst>
              <a:ext uri="{FF2B5EF4-FFF2-40B4-BE49-F238E27FC236}">
                <a16:creationId xmlns:a16="http://schemas.microsoft.com/office/drawing/2014/main" id="{0A0ABAD7-7CD3-4889-9CE0-6E68788B6276}"/>
              </a:ext>
            </a:extLst>
          </p:cNvPr>
          <p:cNvSpPr>
            <a:spLocks noGrp="1"/>
          </p:cNvSpPr>
          <p:nvPr>
            <p:ph idx="1"/>
          </p:nvPr>
        </p:nvSpPr>
        <p:spPr>
          <a:xfrm>
            <a:off x="457200" y="1600201"/>
            <a:ext cx="8435280" cy="1036712"/>
          </a:xfrm>
        </p:spPr>
        <p:txBody>
          <a:bodyPr>
            <a:normAutofit fontScale="92500" lnSpcReduction="10000"/>
          </a:bodyPr>
          <a:lstStyle/>
          <a:p>
            <a:r>
              <a:rPr lang="en-US" altLang="zh-CN" dirty="0"/>
              <a:t>1959.1-1966.6</a:t>
            </a:r>
            <a:r>
              <a:rPr lang="zh-CN" altLang="zh-CN" dirty="0"/>
              <a:t>任兰大党委书记兼校长</a:t>
            </a:r>
            <a:endParaRPr lang="en-US" altLang="zh-CN" dirty="0"/>
          </a:p>
          <a:p>
            <a:r>
              <a:rPr lang="zh-CN" altLang="zh-CN" dirty="0"/>
              <a:t>提出整顿教学秩序，提高教学质量</a:t>
            </a:r>
            <a:endParaRPr lang="zh-CN" altLang="en-US" dirty="0"/>
          </a:p>
        </p:txBody>
      </p:sp>
      <p:pic>
        <p:nvPicPr>
          <p:cNvPr id="4" name="图片 2">
            <a:extLst>
              <a:ext uri="{FF2B5EF4-FFF2-40B4-BE49-F238E27FC236}">
                <a16:creationId xmlns:a16="http://schemas.microsoft.com/office/drawing/2014/main" id="{705139FB-6C7E-4D51-8087-8E4C29FB0A18}"/>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34713" y="3776389"/>
            <a:ext cx="2447264" cy="18722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图片 5">
            <a:extLst>
              <a:ext uri="{FF2B5EF4-FFF2-40B4-BE49-F238E27FC236}">
                <a16:creationId xmlns:a16="http://schemas.microsoft.com/office/drawing/2014/main" id="{9304C592-7D9F-4A45-87C2-215C1B2AFF2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90318" y="3415839"/>
            <a:ext cx="1651015" cy="2340992"/>
          </a:xfrm>
          <a:prstGeom prst="rect">
            <a:avLst/>
          </a:prstGeom>
        </p:spPr>
      </p:pic>
      <p:pic>
        <p:nvPicPr>
          <p:cNvPr id="8" name="图片 7">
            <a:extLst>
              <a:ext uri="{FF2B5EF4-FFF2-40B4-BE49-F238E27FC236}">
                <a16:creationId xmlns:a16="http://schemas.microsoft.com/office/drawing/2014/main" id="{BF7F7DDD-A362-4B8C-9B0F-09472BFD2E3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46697" y="3622731"/>
            <a:ext cx="3046415" cy="2025866"/>
          </a:xfrm>
          <a:prstGeom prst="rect">
            <a:avLst/>
          </a:prstGeom>
        </p:spPr>
      </p:pic>
      <p:sp>
        <p:nvSpPr>
          <p:cNvPr id="9" name="文本框 8">
            <a:extLst>
              <a:ext uri="{FF2B5EF4-FFF2-40B4-BE49-F238E27FC236}">
                <a16:creationId xmlns:a16="http://schemas.microsoft.com/office/drawing/2014/main" id="{E3E9EE1F-ABBF-4451-A865-1C62D2858D17}"/>
              </a:ext>
            </a:extLst>
          </p:cNvPr>
          <p:cNvSpPr txBox="1"/>
          <p:nvPr/>
        </p:nvSpPr>
        <p:spPr>
          <a:xfrm>
            <a:off x="1403648" y="5834977"/>
            <a:ext cx="877163" cy="369332"/>
          </a:xfrm>
          <a:prstGeom prst="rect">
            <a:avLst/>
          </a:prstGeom>
          <a:noFill/>
        </p:spPr>
        <p:txBody>
          <a:bodyPr wrap="none" rtlCol="0">
            <a:spAutoFit/>
          </a:bodyPr>
          <a:lstStyle/>
          <a:p>
            <a:r>
              <a:rPr lang="zh-CN" altLang="en-US" b="1" dirty="0"/>
              <a:t>郑国锠</a:t>
            </a:r>
          </a:p>
        </p:txBody>
      </p:sp>
      <p:sp>
        <p:nvSpPr>
          <p:cNvPr id="10" name="矩形 9">
            <a:extLst>
              <a:ext uri="{FF2B5EF4-FFF2-40B4-BE49-F238E27FC236}">
                <a16:creationId xmlns:a16="http://schemas.microsoft.com/office/drawing/2014/main" id="{C7CC58C0-97E1-4175-803B-FBB5DC673688}"/>
              </a:ext>
            </a:extLst>
          </p:cNvPr>
          <p:cNvSpPr/>
          <p:nvPr/>
        </p:nvSpPr>
        <p:spPr>
          <a:xfrm>
            <a:off x="4674840" y="5756831"/>
            <a:ext cx="881973" cy="369332"/>
          </a:xfrm>
          <a:prstGeom prst="rect">
            <a:avLst/>
          </a:prstGeom>
        </p:spPr>
        <p:txBody>
          <a:bodyPr wrap="none">
            <a:spAutoFit/>
          </a:bodyPr>
          <a:lstStyle/>
          <a:p>
            <a:r>
              <a:rPr lang="zh-CN" altLang="zh-CN" b="1" kern="0" dirty="0">
                <a:solidFill>
                  <a:srgbClr val="000000"/>
                </a:solidFill>
                <a:cs typeface="宋体" panose="02010600030101010101" pitchFamily="2" charset="-122"/>
              </a:rPr>
              <a:t>赵俪生</a:t>
            </a:r>
            <a:endParaRPr lang="zh-CN" altLang="en-US" dirty="0"/>
          </a:p>
        </p:txBody>
      </p:sp>
      <p:sp>
        <p:nvSpPr>
          <p:cNvPr id="11" name="文本框 10">
            <a:extLst>
              <a:ext uri="{FF2B5EF4-FFF2-40B4-BE49-F238E27FC236}">
                <a16:creationId xmlns:a16="http://schemas.microsoft.com/office/drawing/2014/main" id="{6AFAB396-47FD-4905-B979-CD439D4FE3D3}"/>
              </a:ext>
            </a:extLst>
          </p:cNvPr>
          <p:cNvSpPr txBox="1"/>
          <p:nvPr/>
        </p:nvSpPr>
        <p:spPr>
          <a:xfrm>
            <a:off x="7512260" y="5808845"/>
            <a:ext cx="877163" cy="369332"/>
          </a:xfrm>
          <a:prstGeom prst="rect">
            <a:avLst/>
          </a:prstGeom>
          <a:noFill/>
        </p:spPr>
        <p:txBody>
          <a:bodyPr wrap="none" rtlCol="0">
            <a:spAutoFit/>
          </a:bodyPr>
          <a:lstStyle/>
          <a:p>
            <a:r>
              <a:rPr lang="zh-CN" altLang="en-US" b="1" dirty="0"/>
              <a:t>段一士</a:t>
            </a:r>
          </a:p>
        </p:txBody>
      </p:sp>
      <p:sp>
        <p:nvSpPr>
          <p:cNvPr id="5" name="矩形 4">
            <a:extLst>
              <a:ext uri="{FF2B5EF4-FFF2-40B4-BE49-F238E27FC236}">
                <a16:creationId xmlns:a16="http://schemas.microsoft.com/office/drawing/2014/main" id="{204CC34D-38C1-4C52-A295-2CC082F0A7BF}"/>
              </a:ext>
            </a:extLst>
          </p:cNvPr>
          <p:cNvSpPr/>
          <p:nvPr/>
        </p:nvSpPr>
        <p:spPr>
          <a:xfrm>
            <a:off x="2280811" y="2945156"/>
            <a:ext cx="5089855" cy="369332"/>
          </a:xfrm>
          <a:prstGeom prst="rect">
            <a:avLst/>
          </a:prstGeom>
          <a:gradFill flip="none" rotWithShape="1">
            <a:gsLst>
              <a:gs pos="0">
                <a:schemeClr val="accent6">
                  <a:lumMod val="67000"/>
                </a:schemeClr>
              </a:gs>
              <a:gs pos="48000">
                <a:schemeClr val="accent6">
                  <a:lumMod val="97000"/>
                  <a:lumOff val="3000"/>
                </a:schemeClr>
              </a:gs>
              <a:gs pos="100000">
                <a:schemeClr val="accent6">
                  <a:lumMod val="60000"/>
                  <a:lumOff val="40000"/>
                </a:schemeClr>
              </a:gs>
            </a:gsLst>
            <a:lin ang="16200000" scaled="1"/>
            <a:tileRect/>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0">
            <a:scrgbClr r="0" g="0" b="0"/>
          </a:lnRef>
          <a:fillRef idx="0">
            <a:scrgbClr r="0" g="0" b="0"/>
          </a:fillRef>
          <a:effectRef idx="0">
            <a:scrgbClr r="0" g="0" b="0"/>
          </a:effectRef>
          <a:fontRef idx="minor">
            <a:schemeClr val="lt1"/>
          </a:fontRef>
        </p:style>
        <p:txBody>
          <a:bodyPr wrap="none">
            <a:spAutoFit/>
          </a:bodyPr>
          <a:lstStyle/>
          <a:p>
            <a:r>
              <a:rPr lang="zh-CN" altLang="en-US" dirty="0"/>
              <a:t> 江校长与郑国锠、赵俪生、段一士等老师的故事</a:t>
            </a:r>
          </a:p>
        </p:txBody>
      </p:sp>
    </p:spTree>
    <p:extLst>
      <p:ext uri="{BB962C8B-B14F-4D97-AF65-F5344CB8AC3E}">
        <p14:creationId xmlns:p14="http://schemas.microsoft.com/office/powerpoint/2010/main" val="403278131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E9A0CF2-0F1C-4CD6-96B8-7895F3EFB949}"/>
              </a:ext>
            </a:extLst>
          </p:cNvPr>
          <p:cNvSpPr>
            <a:spLocks noGrp="1"/>
          </p:cNvSpPr>
          <p:nvPr>
            <p:ph type="title"/>
          </p:nvPr>
        </p:nvSpPr>
        <p:spPr>
          <a:xfrm>
            <a:off x="457200" y="764704"/>
            <a:ext cx="7067128" cy="720080"/>
          </a:xfrm>
        </p:spPr>
        <p:txBody>
          <a:bodyPr/>
          <a:lstStyle/>
          <a:p>
            <a:r>
              <a:rPr lang="zh-CN" altLang="en-US" dirty="0"/>
              <a:t>刘冰校长</a:t>
            </a:r>
          </a:p>
        </p:txBody>
      </p:sp>
      <p:sp>
        <p:nvSpPr>
          <p:cNvPr id="3" name="内容占位符 2">
            <a:extLst>
              <a:ext uri="{FF2B5EF4-FFF2-40B4-BE49-F238E27FC236}">
                <a16:creationId xmlns:a16="http://schemas.microsoft.com/office/drawing/2014/main" id="{8DC06ECC-878E-48FE-AB28-6CC4F36049F7}"/>
              </a:ext>
            </a:extLst>
          </p:cNvPr>
          <p:cNvSpPr>
            <a:spLocks noGrp="1"/>
          </p:cNvSpPr>
          <p:nvPr>
            <p:ph idx="1"/>
          </p:nvPr>
        </p:nvSpPr>
        <p:spPr>
          <a:xfrm>
            <a:off x="457200" y="1600200"/>
            <a:ext cx="8435280" cy="4637112"/>
          </a:xfrm>
        </p:spPr>
        <p:txBody>
          <a:bodyPr/>
          <a:lstStyle/>
          <a:p>
            <a:r>
              <a:rPr lang="en-US" altLang="zh-CN" b="0" dirty="0"/>
              <a:t>1978.12-1982.3</a:t>
            </a:r>
            <a:r>
              <a:rPr lang="zh-CN" altLang="en-US" b="0" dirty="0"/>
              <a:t>，</a:t>
            </a:r>
            <a:r>
              <a:rPr lang="zh-CN" altLang="zh-CN" b="0" dirty="0"/>
              <a:t>兰州大学党委书记兼校长</a:t>
            </a:r>
            <a:r>
              <a:rPr lang="zh-CN" altLang="en-US" b="0" dirty="0"/>
              <a:t>：</a:t>
            </a:r>
            <a:endParaRPr lang="en-US" altLang="zh-CN" b="0" dirty="0"/>
          </a:p>
          <a:p>
            <a:r>
              <a:rPr lang="zh-CN" altLang="en-US" b="0" dirty="0"/>
              <a:t>改善教职工生活条件</a:t>
            </a:r>
            <a:endParaRPr lang="en-US" altLang="zh-CN" b="0" dirty="0"/>
          </a:p>
          <a:p>
            <a:pPr lvl="1"/>
            <a:r>
              <a:rPr lang="zh-CN" altLang="zh-CN" b="0" dirty="0"/>
              <a:t>修澡堂子</a:t>
            </a:r>
            <a:endParaRPr lang="en-US" altLang="zh-CN" b="0" dirty="0"/>
          </a:p>
          <a:p>
            <a:pPr lvl="1"/>
            <a:r>
              <a:rPr lang="zh-CN" altLang="en-US" b="0" dirty="0"/>
              <a:t>挖</a:t>
            </a:r>
            <a:r>
              <a:rPr lang="zh-CN" altLang="zh-CN" b="0" dirty="0"/>
              <a:t>人工湖（毓秀湖）</a:t>
            </a:r>
            <a:endParaRPr lang="zh-CN" altLang="en-US" dirty="0"/>
          </a:p>
        </p:txBody>
      </p:sp>
      <p:pic>
        <p:nvPicPr>
          <p:cNvPr id="5" name="图片 4">
            <a:extLst>
              <a:ext uri="{FF2B5EF4-FFF2-40B4-BE49-F238E27FC236}">
                <a16:creationId xmlns:a16="http://schemas.microsoft.com/office/drawing/2014/main" id="{B2849804-C95E-4F8A-982D-022DA0D7D5C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52008" y="3284984"/>
            <a:ext cx="4379551" cy="2759117"/>
          </a:xfrm>
          <a:prstGeom prst="rect">
            <a:avLst/>
          </a:prstGeom>
        </p:spPr>
      </p:pic>
    </p:spTree>
    <p:extLst>
      <p:ext uri="{BB962C8B-B14F-4D97-AF65-F5344CB8AC3E}">
        <p14:creationId xmlns:p14="http://schemas.microsoft.com/office/powerpoint/2010/main" val="10627799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FB18CA1D-7CFA-49C6-BF27-B84A8875F24D}"/>
              </a:ext>
            </a:extLst>
          </p:cNvPr>
          <p:cNvSpPr>
            <a:spLocks noGrp="1"/>
          </p:cNvSpPr>
          <p:nvPr>
            <p:ph type="title"/>
          </p:nvPr>
        </p:nvSpPr>
        <p:spPr/>
        <p:txBody>
          <a:bodyPr/>
          <a:lstStyle/>
          <a:p>
            <a:endParaRPr lang="zh-CN" altLang="en-US"/>
          </a:p>
        </p:txBody>
      </p:sp>
      <p:sp>
        <p:nvSpPr>
          <p:cNvPr id="3" name="内容占位符 2">
            <a:extLst>
              <a:ext uri="{FF2B5EF4-FFF2-40B4-BE49-F238E27FC236}">
                <a16:creationId xmlns:a16="http://schemas.microsoft.com/office/drawing/2014/main" id="{D5783CB1-AD80-4DC9-9096-5B5B230EAAA7}"/>
              </a:ext>
            </a:extLst>
          </p:cNvPr>
          <p:cNvSpPr>
            <a:spLocks noGrp="1"/>
          </p:cNvSpPr>
          <p:nvPr>
            <p:ph idx="1"/>
          </p:nvPr>
        </p:nvSpPr>
        <p:spPr/>
        <p:txBody>
          <a:bodyPr/>
          <a:lstStyle/>
          <a:p>
            <a:r>
              <a:rPr lang="zh-CN" altLang="zh-CN" b="0" dirty="0"/>
              <a:t>江隆基、刘冰两个人，一个来自于北大，一个来自于清华，给兰大带来的也不仅仅是人脉资源，更重要的是观念的革命。</a:t>
            </a:r>
            <a:endParaRPr lang="en-US" altLang="zh-CN" b="0" dirty="0"/>
          </a:p>
          <a:p>
            <a:r>
              <a:rPr lang="zh-CN" altLang="zh-CN" b="0" dirty="0"/>
              <a:t>好大学的背后必然有好校长</a:t>
            </a:r>
            <a:r>
              <a:rPr lang="zh-CN" altLang="en-US" b="0" dirty="0"/>
              <a:t>：</a:t>
            </a:r>
            <a:endParaRPr lang="en-US" altLang="zh-CN" b="0" dirty="0"/>
          </a:p>
          <a:p>
            <a:pPr lvl="1"/>
            <a:r>
              <a:rPr lang="zh-CN" altLang="zh-CN" b="0" dirty="0"/>
              <a:t>北大的蒋梦麟，胡适、马寅初</a:t>
            </a:r>
            <a:endParaRPr lang="en-US" altLang="zh-CN" b="0" dirty="0"/>
          </a:p>
          <a:p>
            <a:pPr lvl="1"/>
            <a:r>
              <a:rPr lang="zh-CN" altLang="zh-CN" b="0" dirty="0"/>
              <a:t>清华的梅贻琦，蒋南翔</a:t>
            </a:r>
            <a:endParaRPr lang="en-US" altLang="zh-CN" b="0" dirty="0"/>
          </a:p>
          <a:p>
            <a:pPr lvl="1"/>
            <a:r>
              <a:rPr lang="zh-CN" altLang="zh-CN" b="0" dirty="0"/>
              <a:t>南开的张伯苓</a:t>
            </a:r>
            <a:endParaRPr lang="en-US" altLang="zh-CN" b="0" dirty="0"/>
          </a:p>
          <a:p>
            <a:pPr lvl="1"/>
            <a:r>
              <a:rPr lang="zh-CN" altLang="zh-CN" b="0" dirty="0"/>
              <a:t>复旦的严复、李登辉</a:t>
            </a:r>
            <a:endParaRPr lang="zh-CN" altLang="en-US" dirty="0"/>
          </a:p>
        </p:txBody>
      </p:sp>
    </p:spTree>
    <p:extLst>
      <p:ext uri="{BB962C8B-B14F-4D97-AF65-F5344CB8AC3E}">
        <p14:creationId xmlns:p14="http://schemas.microsoft.com/office/powerpoint/2010/main" val="65717069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27F0F06-5B7D-4025-BEE7-561B2BAD1820}"/>
              </a:ext>
            </a:extLst>
          </p:cNvPr>
          <p:cNvSpPr>
            <a:spLocks noGrp="1"/>
          </p:cNvSpPr>
          <p:nvPr>
            <p:ph type="title"/>
          </p:nvPr>
        </p:nvSpPr>
        <p:spPr/>
        <p:txBody>
          <a:bodyPr>
            <a:normAutofit/>
          </a:bodyPr>
          <a:lstStyle/>
          <a:p>
            <a:r>
              <a:rPr lang="zh-CN" altLang="en-US" dirty="0"/>
              <a:t>（二）</a:t>
            </a:r>
            <a:r>
              <a:rPr lang="zh-CN" altLang="zh-CN" dirty="0"/>
              <a:t>兰大学生品质</a:t>
            </a:r>
            <a:endParaRPr lang="zh-CN" altLang="en-US" dirty="0"/>
          </a:p>
        </p:txBody>
      </p:sp>
      <p:sp>
        <p:nvSpPr>
          <p:cNvPr id="3" name="内容占位符 2">
            <a:extLst>
              <a:ext uri="{FF2B5EF4-FFF2-40B4-BE49-F238E27FC236}">
                <a16:creationId xmlns:a16="http://schemas.microsoft.com/office/drawing/2014/main" id="{8EA95AC9-C359-4627-8B59-CA1389D3C4A6}"/>
              </a:ext>
            </a:extLst>
          </p:cNvPr>
          <p:cNvSpPr>
            <a:spLocks noGrp="1"/>
          </p:cNvSpPr>
          <p:nvPr>
            <p:ph idx="1"/>
          </p:nvPr>
        </p:nvSpPr>
        <p:spPr>
          <a:xfrm>
            <a:off x="457200" y="1600200"/>
            <a:ext cx="8579296" cy="4781128"/>
          </a:xfrm>
        </p:spPr>
        <p:txBody>
          <a:bodyPr>
            <a:normAutofit fontScale="92500"/>
          </a:bodyPr>
          <a:lstStyle/>
          <a:p>
            <a:r>
              <a:rPr lang="en-US" altLang="zh-CN" b="0" dirty="0"/>
              <a:t>“</a:t>
            </a:r>
            <a:r>
              <a:rPr lang="zh-CN" altLang="zh-CN" b="0" dirty="0"/>
              <a:t>勤奋、求实、进取</a:t>
            </a:r>
            <a:r>
              <a:rPr lang="en-US" altLang="zh-CN" b="0" dirty="0"/>
              <a:t>”</a:t>
            </a:r>
            <a:r>
              <a:rPr lang="zh-CN" altLang="zh-CN" b="0" dirty="0"/>
              <a:t>的良好学风造就了兰大学生的品质是：基础扎实、知识面宽、勤奋实干。</a:t>
            </a:r>
            <a:endParaRPr lang="en-US" altLang="zh-CN" b="0" dirty="0"/>
          </a:p>
          <a:p>
            <a:r>
              <a:rPr lang="zh-CN" altLang="zh-CN" b="0" dirty="0"/>
              <a:t>我校校友“十年砍柴”写过一段关于兰大学风的文章</a:t>
            </a:r>
            <a:endParaRPr lang="en-US" altLang="zh-CN" b="0" dirty="0"/>
          </a:p>
          <a:p>
            <a:pPr lvl="1"/>
            <a:r>
              <a:rPr lang="zh-CN" altLang="zh-CN" b="0" dirty="0"/>
              <a:t>大学，需要大师，需要大楼，但也需要有一种独特的气质。</a:t>
            </a:r>
            <a:endParaRPr lang="en-US" altLang="zh-CN" b="0" dirty="0"/>
          </a:p>
          <a:p>
            <a:pPr lvl="1"/>
            <a:r>
              <a:rPr lang="zh-CN" altLang="zh-CN" b="0" dirty="0"/>
              <a:t>在硬件不如人的条件下，做出成就，更足以傲视他人。</a:t>
            </a:r>
            <a:endParaRPr lang="en-US" altLang="zh-CN" b="0" dirty="0"/>
          </a:p>
          <a:p>
            <a:pPr lvl="1"/>
            <a:r>
              <a:rPr lang="zh-CN" altLang="zh-CN" b="0" dirty="0"/>
              <a:t>只要兰大的精神气质尚在，自然会形成一种不断弥补缺陷不断培育新人的机制和文化</a:t>
            </a:r>
            <a:endParaRPr lang="zh-CN" altLang="en-US" b="0" dirty="0"/>
          </a:p>
        </p:txBody>
      </p:sp>
    </p:spTree>
    <p:extLst>
      <p:ext uri="{BB962C8B-B14F-4D97-AF65-F5344CB8AC3E}">
        <p14:creationId xmlns:p14="http://schemas.microsoft.com/office/powerpoint/2010/main" val="29437664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27584" y="1268760"/>
            <a:ext cx="7067128" cy="720080"/>
          </a:xfrm>
        </p:spPr>
        <p:txBody>
          <a:bodyPr/>
          <a:lstStyle/>
          <a:p>
            <a:r>
              <a:rPr lang="zh-CN" altLang="en-US" dirty="0"/>
              <a:t>提纲：</a:t>
            </a:r>
          </a:p>
        </p:txBody>
      </p:sp>
      <p:sp>
        <p:nvSpPr>
          <p:cNvPr id="3" name="内容占位符 2"/>
          <p:cNvSpPr>
            <a:spLocks noGrp="1"/>
          </p:cNvSpPr>
          <p:nvPr>
            <p:ph idx="1"/>
          </p:nvPr>
        </p:nvSpPr>
        <p:spPr>
          <a:xfrm>
            <a:off x="1331640" y="2276873"/>
            <a:ext cx="5472608" cy="3528392"/>
          </a:xfrm>
        </p:spPr>
        <p:txBody>
          <a:bodyPr/>
          <a:lstStyle/>
          <a:p>
            <a:pPr marL="0" indent="0">
              <a:lnSpc>
                <a:spcPct val="150000"/>
              </a:lnSpc>
              <a:buNone/>
            </a:pPr>
            <a:r>
              <a:rPr lang="zh-CN" altLang="zh-CN" dirty="0"/>
              <a:t>一、兰大历史与使命</a:t>
            </a:r>
          </a:p>
          <a:p>
            <a:pPr marL="0" indent="0">
              <a:lnSpc>
                <a:spcPct val="150000"/>
              </a:lnSpc>
              <a:buNone/>
            </a:pPr>
            <a:r>
              <a:rPr lang="zh-CN" altLang="zh-CN" dirty="0"/>
              <a:t>二、兰大精神</a:t>
            </a:r>
            <a:endParaRPr lang="en-US" altLang="zh-CN" dirty="0"/>
          </a:p>
          <a:p>
            <a:pPr marL="0" indent="0">
              <a:lnSpc>
                <a:spcPct val="150000"/>
              </a:lnSpc>
              <a:buNone/>
            </a:pPr>
            <a:r>
              <a:rPr lang="zh-CN" altLang="en-US" dirty="0"/>
              <a:t>三、</a:t>
            </a:r>
            <a:r>
              <a:rPr lang="zh-CN" altLang="zh-CN" dirty="0"/>
              <a:t>同学</a:t>
            </a:r>
            <a:r>
              <a:rPr lang="zh-CN" altLang="en-US" dirty="0"/>
              <a:t>们</a:t>
            </a:r>
            <a:r>
              <a:rPr lang="zh-CN" altLang="zh-CN" dirty="0"/>
              <a:t>的责任与追求</a:t>
            </a:r>
            <a:endParaRPr lang="zh-CN" altLang="en-US" dirty="0"/>
          </a:p>
        </p:txBody>
      </p:sp>
    </p:spTree>
    <p:extLst>
      <p:ext uri="{BB962C8B-B14F-4D97-AF65-F5344CB8AC3E}">
        <p14:creationId xmlns:p14="http://schemas.microsoft.com/office/powerpoint/2010/main" val="1467265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withEffect">
                                  <p:stCondLst>
                                    <p:cond delay="0"/>
                                  </p:stCondLst>
                                  <p:childTnLst>
                                    <p:animScale>
                                      <p:cBhvr>
                                        <p:cTn id="6" dur="2000" fill="hold"/>
                                        <p:tgtEl>
                                          <p:spTgt spid="3">
                                            <p:txEl>
                                              <p:pRg st="2" end="2"/>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1B81B35-A77B-4C5C-BE67-5DDCB9A0EF88}"/>
              </a:ext>
            </a:extLst>
          </p:cNvPr>
          <p:cNvSpPr>
            <a:spLocks noGrp="1"/>
          </p:cNvSpPr>
          <p:nvPr>
            <p:ph type="title"/>
          </p:nvPr>
        </p:nvSpPr>
        <p:spPr/>
        <p:txBody>
          <a:bodyPr>
            <a:normAutofit/>
          </a:bodyPr>
          <a:lstStyle/>
          <a:p>
            <a:r>
              <a:rPr lang="zh-CN" altLang="en-US" dirty="0"/>
              <a:t>（一）</a:t>
            </a:r>
            <a:r>
              <a:rPr lang="zh-CN" altLang="zh-CN" dirty="0"/>
              <a:t>大学生的第一责任是学习</a:t>
            </a:r>
            <a:endParaRPr lang="zh-CN" altLang="en-US" dirty="0"/>
          </a:p>
        </p:txBody>
      </p:sp>
      <p:sp>
        <p:nvSpPr>
          <p:cNvPr id="3" name="内容占位符 2">
            <a:extLst>
              <a:ext uri="{FF2B5EF4-FFF2-40B4-BE49-F238E27FC236}">
                <a16:creationId xmlns:a16="http://schemas.microsoft.com/office/drawing/2014/main" id="{B6668BEB-96CA-40BC-B3BE-632AE7F64347}"/>
              </a:ext>
            </a:extLst>
          </p:cNvPr>
          <p:cNvSpPr>
            <a:spLocks noGrp="1"/>
          </p:cNvSpPr>
          <p:nvPr>
            <p:ph idx="1"/>
          </p:nvPr>
        </p:nvSpPr>
        <p:spPr>
          <a:xfrm>
            <a:off x="457200" y="1600200"/>
            <a:ext cx="8435280" cy="4853136"/>
          </a:xfrm>
        </p:spPr>
        <p:txBody>
          <a:bodyPr/>
          <a:lstStyle/>
          <a:p>
            <a:pPr>
              <a:lnSpc>
                <a:spcPct val="110000"/>
              </a:lnSpc>
            </a:pPr>
            <a:r>
              <a:rPr lang="zh-CN" altLang="zh-CN" b="0" dirty="0"/>
              <a:t>香港中文大学的前校长金耀基在一篇题为《大学之功能与大学生的责任》</a:t>
            </a:r>
            <a:r>
              <a:rPr lang="zh-CN" altLang="en-US" b="0" dirty="0"/>
              <a:t>：</a:t>
            </a:r>
            <a:endParaRPr lang="en-US" altLang="zh-CN" b="0" dirty="0"/>
          </a:p>
          <a:p>
            <a:pPr marL="400050" lvl="1" indent="0">
              <a:lnSpc>
                <a:spcPct val="110000"/>
              </a:lnSpc>
              <a:buNone/>
            </a:pPr>
            <a:r>
              <a:rPr lang="zh-CN" altLang="zh-CN" b="0" dirty="0"/>
              <a:t>“当一个青年进入到大学以后，他就被赋予了一种责任，即他应该以充实的学问为责任，他应该沉浸在理性的精神当中，于图书馆、实验室、教室里与教师一起，在知识的大洋中做创造性的航程。”所以学习是学生一进入大学即被赋予的职责。</a:t>
            </a:r>
            <a:endParaRPr lang="en-US" altLang="zh-CN" b="0" dirty="0"/>
          </a:p>
          <a:p>
            <a:pPr marL="400050" lvl="1" indent="0">
              <a:lnSpc>
                <a:spcPct val="110000"/>
              </a:lnSpc>
              <a:buNone/>
            </a:pPr>
            <a:r>
              <a:rPr lang="zh-CN" altLang="zh-CN" dirty="0"/>
              <a:t>德国的大学就非常鄙夷那些“为了谋生而求学”的学生。</a:t>
            </a:r>
            <a:endParaRPr lang="zh-CN" altLang="en-US" b="0" dirty="0"/>
          </a:p>
        </p:txBody>
      </p:sp>
    </p:spTree>
    <p:extLst>
      <p:ext uri="{BB962C8B-B14F-4D97-AF65-F5344CB8AC3E}">
        <p14:creationId xmlns:p14="http://schemas.microsoft.com/office/powerpoint/2010/main" val="39101148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69D9678-040A-4E22-9F2D-00FEE74A47BE}"/>
              </a:ext>
            </a:extLst>
          </p:cNvPr>
          <p:cNvSpPr>
            <a:spLocks noGrp="1"/>
          </p:cNvSpPr>
          <p:nvPr>
            <p:ph type="title"/>
          </p:nvPr>
        </p:nvSpPr>
        <p:spPr/>
        <p:txBody>
          <a:bodyPr>
            <a:normAutofit/>
          </a:bodyPr>
          <a:lstStyle/>
          <a:p>
            <a:r>
              <a:rPr lang="zh-CN" altLang="zh-CN" dirty="0"/>
              <a:t>（二）有理想</a:t>
            </a:r>
            <a:endParaRPr lang="zh-CN" altLang="en-US" dirty="0"/>
          </a:p>
        </p:txBody>
      </p:sp>
      <p:sp>
        <p:nvSpPr>
          <p:cNvPr id="3" name="内容占位符 2">
            <a:extLst>
              <a:ext uri="{FF2B5EF4-FFF2-40B4-BE49-F238E27FC236}">
                <a16:creationId xmlns:a16="http://schemas.microsoft.com/office/drawing/2014/main" id="{C0D2029D-03AA-4686-ADF6-9D940080B0D3}"/>
              </a:ext>
            </a:extLst>
          </p:cNvPr>
          <p:cNvSpPr>
            <a:spLocks noGrp="1"/>
          </p:cNvSpPr>
          <p:nvPr>
            <p:ph idx="1"/>
          </p:nvPr>
        </p:nvSpPr>
        <p:spPr>
          <a:xfrm>
            <a:off x="457200" y="1600200"/>
            <a:ext cx="8507288" cy="4781128"/>
          </a:xfrm>
        </p:spPr>
        <p:txBody>
          <a:bodyPr>
            <a:normAutofit/>
          </a:bodyPr>
          <a:lstStyle/>
          <a:p>
            <a:pPr>
              <a:lnSpc>
                <a:spcPct val="120000"/>
              </a:lnSpc>
            </a:pPr>
            <a:r>
              <a:rPr lang="zh-CN" altLang="zh-CN" sz="2800" b="0" dirty="0"/>
              <a:t>如果你有理想主义的情怀，你才会认真学习，并设法让这个不甚完美的世界变得更加美好，让人类有一个更加光明的未来。</a:t>
            </a:r>
            <a:endParaRPr lang="en-US" altLang="zh-CN" sz="2800" b="0" dirty="0"/>
          </a:p>
          <a:p>
            <a:pPr>
              <a:lnSpc>
                <a:spcPct val="120000"/>
              </a:lnSpc>
            </a:pPr>
            <a:r>
              <a:rPr lang="zh-CN" altLang="zh-CN" sz="2800" b="0" dirty="0"/>
              <a:t>王沪宁</a:t>
            </a:r>
            <a:r>
              <a:rPr lang="zh-CN" altLang="en-US" sz="2800" b="0" dirty="0"/>
              <a:t>：</a:t>
            </a:r>
            <a:r>
              <a:rPr lang="zh-CN" altLang="zh-CN" sz="2800" b="0" dirty="0"/>
              <a:t>“复旦大学的氛围让我立即感受到了理想主义的魅力，这是复旦给我的最宝贵的东西”</a:t>
            </a:r>
            <a:r>
              <a:rPr lang="zh-CN" altLang="en-US" sz="2800" b="0" dirty="0"/>
              <a:t>。</a:t>
            </a:r>
            <a:r>
              <a:rPr lang="zh-CN" altLang="zh-CN" sz="2800" b="0" dirty="0"/>
              <a:t>理想主义对于个人的人品和情操，我相信也是最好的磨石，越是敢于在理想主义磨石上磨砺的人，他的生命就越会放出异彩。</a:t>
            </a:r>
            <a:endParaRPr lang="zh-CN" altLang="en-US" sz="2800" b="0" dirty="0"/>
          </a:p>
        </p:txBody>
      </p:sp>
    </p:spTree>
    <p:extLst>
      <p:ext uri="{BB962C8B-B14F-4D97-AF65-F5344CB8AC3E}">
        <p14:creationId xmlns:p14="http://schemas.microsoft.com/office/powerpoint/2010/main" val="49966057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ACF60B0-FB18-4E44-9FC2-449099B2EBD9}"/>
              </a:ext>
            </a:extLst>
          </p:cNvPr>
          <p:cNvSpPr>
            <a:spLocks noGrp="1"/>
          </p:cNvSpPr>
          <p:nvPr>
            <p:ph type="title"/>
          </p:nvPr>
        </p:nvSpPr>
        <p:spPr/>
        <p:txBody>
          <a:bodyPr/>
          <a:lstStyle/>
          <a:p>
            <a:endParaRPr lang="zh-CN" altLang="en-US"/>
          </a:p>
        </p:txBody>
      </p:sp>
      <p:sp>
        <p:nvSpPr>
          <p:cNvPr id="3" name="内容占位符 2">
            <a:extLst>
              <a:ext uri="{FF2B5EF4-FFF2-40B4-BE49-F238E27FC236}">
                <a16:creationId xmlns:a16="http://schemas.microsoft.com/office/drawing/2014/main" id="{6162278E-B100-49BE-95F9-7536B2809A1B}"/>
              </a:ext>
            </a:extLst>
          </p:cNvPr>
          <p:cNvSpPr>
            <a:spLocks noGrp="1"/>
          </p:cNvSpPr>
          <p:nvPr>
            <p:ph idx="1"/>
          </p:nvPr>
        </p:nvSpPr>
        <p:spPr>
          <a:xfrm>
            <a:off x="457200" y="1600200"/>
            <a:ext cx="8435280" cy="4925144"/>
          </a:xfrm>
        </p:spPr>
        <p:txBody>
          <a:bodyPr>
            <a:normAutofit/>
          </a:bodyPr>
          <a:lstStyle/>
          <a:p>
            <a:r>
              <a:rPr lang="en-US" altLang="zh-CN" b="0" dirty="0"/>
              <a:t>Google</a:t>
            </a:r>
            <a:r>
              <a:rPr lang="zh-CN" altLang="zh-CN" b="0" dirty="0"/>
              <a:t>全球副总裁李开复先生在《做最好的自己》一书中提到了这样一个实例</a:t>
            </a:r>
            <a:r>
              <a:rPr lang="zh-CN" altLang="en-US" b="0" dirty="0"/>
              <a:t>：</a:t>
            </a:r>
            <a:endParaRPr lang="en-US" altLang="zh-CN" b="0" dirty="0"/>
          </a:p>
          <a:p>
            <a:pPr lvl="1"/>
            <a:r>
              <a:rPr lang="en-US" altLang="zh-CN" sz="2600" b="0" dirty="0"/>
              <a:t>1960</a:t>
            </a:r>
            <a:r>
              <a:rPr lang="zh-CN" altLang="zh-CN" sz="2600" b="0" dirty="0"/>
              <a:t>年，有学者对哈佛大学</a:t>
            </a:r>
            <a:r>
              <a:rPr lang="en-US" altLang="zh-CN" sz="2600" b="0" dirty="0"/>
              <a:t>1520</a:t>
            </a:r>
            <a:r>
              <a:rPr lang="zh-CN" altLang="zh-CN" sz="2600" b="0" dirty="0"/>
              <a:t>名学生做了学习的动机的调查，就一个题目：你到哈佛商学院上学就是为了赚钱，还是为了理想？</a:t>
            </a:r>
            <a:endParaRPr lang="en-US" altLang="zh-CN" sz="2600" b="0" dirty="0"/>
          </a:p>
          <a:p>
            <a:pPr lvl="1"/>
            <a:r>
              <a:rPr lang="en-US" altLang="zh-CN" sz="2600" b="0" dirty="0"/>
              <a:t>1245</a:t>
            </a:r>
            <a:r>
              <a:rPr lang="zh-CN" altLang="zh-CN" sz="2600" b="0" dirty="0"/>
              <a:t>个人选择了“为了赚钱”，占到了</a:t>
            </a:r>
            <a:r>
              <a:rPr lang="en-US" altLang="zh-CN" sz="2600" b="0" dirty="0"/>
              <a:t>81.9%</a:t>
            </a:r>
            <a:r>
              <a:rPr lang="zh-CN" altLang="en-US" sz="2600" b="0" dirty="0"/>
              <a:t>；</a:t>
            </a:r>
            <a:r>
              <a:rPr lang="zh-CN" altLang="zh-CN" sz="2600" b="0" dirty="0"/>
              <a:t>有</a:t>
            </a:r>
            <a:r>
              <a:rPr lang="en-US" altLang="zh-CN" sz="2600" b="0" dirty="0"/>
              <a:t>275</a:t>
            </a:r>
            <a:r>
              <a:rPr lang="zh-CN" altLang="zh-CN" sz="2600" b="0" dirty="0"/>
              <a:t>人他们选择了“为了理想”。</a:t>
            </a:r>
            <a:endParaRPr lang="en-US" altLang="zh-CN" sz="2600" b="0" dirty="0"/>
          </a:p>
          <a:p>
            <a:pPr lvl="1"/>
            <a:r>
              <a:rPr lang="en-US" altLang="zh-CN" sz="2600" b="0" dirty="0"/>
              <a:t>20</a:t>
            </a:r>
            <a:r>
              <a:rPr lang="zh-CN" altLang="zh-CN" sz="2600" b="0" dirty="0"/>
              <a:t>年之后，对这</a:t>
            </a:r>
            <a:r>
              <a:rPr lang="en-US" altLang="zh-CN" sz="2600" b="0" dirty="0"/>
              <a:t>1520</a:t>
            </a:r>
            <a:r>
              <a:rPr lang="zh-CN" altLang="zh-CN" sz="2600" b="0" dirty="0"/>
              <a:t>名学生做了跟踪调查，结果让人大吃一惊：受调查的</a:t>
            </a:r>
            <a:r>
              <a:rPr lang="en-US" altLang="zh-CN" sz="2600" b="0" dirty="0"/>
              <a:t>1520</a:t>
            </a:r>
            <a:r>
              <a:rPr lang="zh-CN" altLang="zh-CN" sz="2600" b="0" dirty="0"/>
              <a:t>名学生中有</a:t>
            </a:r>
            <a:r>
              <a:rPr lang="en-US" altLang="zh-CN" sz="2600" b="0" dirty="0"/>
              <a:t>101</a:t>
            </a:r>
            <a:r>
              <a:rPr lang="zh-CN" altLang="zh-CN" sz="2600" b="0" dirty="0"/>
              <a:t>名成了百万富翁，而其中</a:t>
            </a:r>
            <a:r>
              <a:rPr lang="en-US" altLang="zh-CN" sz="2600" b="0" dirty="0"/>
              <a:t>100</a:t>
            </a:r>
            <a:r>
              <a:rPr lang="zh-CN" altLang="zh-CN" sz="2600" b="0" dirty="0"/>
              <a:t>名当时他选择的是“为了理想”。</a:t>
            </a:r>
            <a:endParaRPr lang="zh-CN" altLang="en-US" sz="2600" b="0" dirty="0"/>
          </a:p>
        </p:txBody>
      </p:sp>
    </p:spTree>
    <p:extLst>
      <p:ext uri="{BB962C8B-B14F-4D97-AF65-F5344CB8AC3E}">
        <p14:creationId xmlns:p14="http://schemas.microsoft.com/office/powerpoint/2010/main" val="173453222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8EBC9622-E246-4B27-A58E-FA5BCB35490E}"/>
              </a:ext>
            </a:extLst>
          </p:cNvPr>
          <p:cNvSpPr>
            <a:spLocks noGrp="1"/>
          </p:cNvSpPr>
          <p:nvPr>
            <p:ph type="title"/>
          </p:nvPr>
        </p:nvSpPr>
        <p:spPr/>
        <p:txBody>
          <a:bodyPr/>
          <a:lstStyle/>
          <a:p>
            <a:r>
              <a:rPr lang="zh-CN" altLang="zh-CN" dirty="0"/>
              <a:t>（三）社会责任</a:t>
            </a:r>
            <a:endParaRPr lang="zh-CN" altLang="en-US" dirty="0"/>
          </a:p>
        </p:txBody>
      </p:sp>
      <p:sp>
        <p:nvSpPr>
          <p:cNvPr id="3" name="内容占位符 2">
            <a:extLst>
              <a:ext uri="{FF2B5EF4-FFF2-40B4-BE49-F238E27FC236}">
                <a16:creationId xmlns:a16="http://schemas.microsoft.com/office/drawing/2014/main" id="{1CE58819-0B7A-4030-B7FA-9AB6CC8A2BEC}"/>
              </a:ext>
            </a:extLst>
          </p:cNvPr>
          <p:cNvSpPr>
            <a:spLocks noGrp="1"/>
          </p:cNvSpPr>
          <p:nvPr>
            <p:ph idx="1"/>
          </p:nvPr>
        </p:nvSpPr>
        <p:spPr>
          <a:xfrm>
            <a:off x="457200" y="1600200"/>
            <a:ext cx="8507288" cy="4781128"/>
          </a:xfrm>
        </p:spPr>
        <p:txBody>
          <a:bodyPr>
            <a:normAutofit/>
          </a:bodyPr>
          <a:lstStyle/>
          <a:p>
            <a:pPr>
              <a:lnSpc>
                <a:spcPct val="130000"/>
              </a:lnSpc>
            </a:pPr>
            <a:r>
              <a:rPr lang="zh-CN" altLang="zh-CN" sz="2800" b="0" dirty="0"/>
              <a:t>“铁肩担道义，妙手著文章”</a:t>
            </a:r>
            <a:r>
              <a:rPr lang="zh-CN" altLang="en-US" sz="2800" b="0" dirty="0"/>
              <a:t>；</a:t>
            </a:r>
            <a:r>
              <a:rPr lang="zh-CN" altLang="zh-CN" sz="2800" b="0" dirty="0"/>
              <a:t>“国家兴亡，匹夫有责”，大学生当然也不能例外。</a:t>
            </a:r>
          </a:p>
          <a:p>
            <a:pPr lvl="1">
              <a:lnSpc>
                <a:spcPct val="130000"/>
              </a:lnSpc>
            </a:pPr>
            <a:r>
              <a:rPr lang="zh-CN" altLang="zh-CN" sz="2400" b="0" dirty="0"/>
              <a:t>非国难时期，我们的学生是不能用的，是无谓的。</a:t>
            </a:r>
          </a:p>
          <a:p>
            <a:pPr lvl="1">
              <a:lnSpc>
                <a:spcPct val="130000"/>
              </a:lnSpc>
            </a:pPr>
            <a:r>
              <a:rPr lang="zh-CN" altLang="zh-CN" sz="2400" b="0" dirty="0"/>
              <a:t>金耀基先生说：“如果不是‘非常’时期，非常局面，如果社会的现实问题必须要靠大学生去鸣不平，去纠正，去解决，则是社会的大讽刺，是学生的大不幸；大学生如果过早而无准备地掉进险污的陷阱而成为牺牲品，则更是个人的悲剧，社会的悲剧。”</a:t>
            </a:r>
            <a:endParaRPr lang="zh-CN" altLang="en-US" sz="2400" b="0" dirty="0"/>
          </a:p>
        </p:txBody>
      </p:sp>
    </p:spTree>
    <p:extLst>
      <p:ext uri="{BB962C8B-B14F-4D97-AF65-F5344CB8AC3E}">
        <p14:creationId xmlns:p14="http://schemas.microsoft.com/office/powerpoint/2010/main" val="6328847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7F810C4B-8949-40E1-BB3A-81295115661B}"/>
              </a:ext>
            </a:extLst>
          </p:cNvPr>
          <p:cNvSpPr>
            <a:spLocks noGrp="1"/>
          </p:cNvSpPr>
          <p:nvPr>
            <p:ph type="title"/>
          </p:nvPr>
        </p:nvSpPr>
        <p:spPr/>
        <p:txBody>
          <a:bodyPr/>
          <a:lstStyle/>
          <a:p>
            <a:endParaRPr lang="zh-CN" altLang="en-US" dirty="0"/>
          </a:p>
        </p:txBody>
      </p:sp>
      <p:sp>
        <p:nvSpPr>
          <p:cNvPr id="3" name="内容占位符 2">
            <a:extLst>
              <a:ext uri="{FF2B5EF4-FFF2-40B4-BE49-F238E27FC236}">
                <a16:creationId xmlns:a16="http://schemas.microsoft.com/office/drawing/2014/main" id="{DAFE1D1E-5E3C-49DD-B514-5287509F1201}"/>
              </a:ext>
            </a:extLst>
          </p:cNvPr>
          <p:cNvSpPr>
            <a:spLocks noGrp="1"/>
          </p:cNvSpPr>
          <p:nvPr>
            <p:ph idx="1"/>
          </p:nvPr>
        </p:nvSpPr>
        <p:spPr/>
        <p:txBody>
          <a:bodyPr>
            <a:normAutofit/>
          </a:bodyPr>
          <a:lstStyle/>
          <a:p>
            <a:pPr marL="0" indent="0">
              <a:lnSpc>
                <a:spcPct val="200000"/>
              </a:lnSpc>
              <a:buNone/>
            </a:pPr>
            <a:r>
              <a:rPr lang="zh-CN" altLang="zh-CN" sz="3600" dirty="0">
                <a:solidFill>
                  <a:srgbClr val="0000FF"/>
                </a:solidFill>
                <a:cs typeface="+mj-cs"/>
              </a:rPr>
              <a:t>（四）服务意识</a:t>
            </a:r>
            <a:r>
              <a:rPr lang="zh-CN" altLang="en-US" sz="3600" dirty="0">
                <a:solidFill>
                  <a:srgbClr val="0000FF"/>
                </a:solidFill>
                <a:cs typeface="+mj-cs"/>
              </a:rPr>
              <a:t>；</a:t>
            </a:r>
            <a:endParaRPr lang="en-US" altLang="zh-CN" sz="3600" dirty="0">
              <a:solidFill>
                <a:srgbClr val="0000FF"/>
              </a:solidFill>
              <a:cs typeface="+mj-cs"/>
            </a:endParaRPr>
          </a:p>
          <a:p>
            <a:pPr marL="0" indent="0">
              <a:lnSpc>
                <a:spcPct val="200000"/>
              </a:lnSpc>
              <a:buNone/>
            </a:pPr>
            <a:r>
              <a:rPr lang="zh-CN" altLang="zh-CN" sz="3600" dirty="0">
                <a:solidFill>
                  <a:srgbClr val="0000FF"/>
                </a:solidFill>
                <a:cs typeface="+mj-cs"/>
              </a:rPr>
              <a:t>（五）集体意识</a:t>
            </a:r>
            <a:r>
              <a:rPr lang="zh-CN" altLang="en-US" sz="3600" dirty="0">
                <a:solidFill>
                  <a:srgbClr val="0000FF"/>
                </a:solidFill>
                <a:cs typeface="+mj-cs"/>
              </a:rPr>
              <a:t>；</a:t>
            </a:r>
            <a:endParaRPr lang="zh-CN" altLang="zh-CN" sz="3600" dirty="0">
              <a:solidFill>
                <a:srgbClr val="0000FF"/>
              </a:solidFill>
              <a:cs typeface="+mj-cs"/>
            </a:endParaRPr>
          </a:p>
          <a:p>
            <a:pPr marL="0" indent="0">
              <a:lnSpc>
                <a:spcPct val="200000"/>
              </a:lnSpc>
              <a:buNone/>
            </a:pPr>
            <a:r>
              <a:rPr lang="zh-CN" altLang="zh-CN" sz="3600" dirty="0">
                <a:solidFill>
                  <a:srgbClr val="0000FF"/>
                </a:solidFill>
                <a:cs typeface="+mj-cs"/>
              </a:rPr>
              <a:t>（六）要求进步</a:t>
            </a:r>
            <a:r>
              <a:rPr lang="zh-CN" altLang="en-US" sz="3600" dirty="0">
                <a:solidFill>
                  <a:srgbClr val="0000FF"/>
                </a:solidFill>
                <a:cs typeface="+mj-cs"/>
              </a:rPr>
              <a:t>；</a:t>
            </a:r>
          </a:p>
        </p:txBody>
      </p:sp>
    </p:spTree>
    <p:extLst>
      <p:ext uri="{BB962C8B-B14F-4D97-AF65-F5344CB8AC3E}">
        <p14:creationId xmlns:p14="http://schemas.microsoft.com/office/powerpoint/2010/main" val="188126771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idx="1"/>
          </p:nvPr>
        </p:nvSpPr>
        <p:spPr>
          <a:xfrm>
            <a:off x="1331640" y="2276873"/>
            <a:ext cx="5472608" cy="3528392"/>
          </a:xfrm>
        </p:spPr>
        <p:txBody>
          <a:bodyPr/>
          <a:lstStyle/>
          <a:p>
            <a:pPr marL="0" indent="0">
              <a:lnSpc>
                <a:spcPct val="150000"/>
              </a:lnSpc>
              <a:buNone/>
            </a:pPr>
            <a:r>
              <a:rPr lang="zh-CN" altLang="zh-CN" dirty="0"/>
              <a:t>一、兰大历史与使命</a:t>
            </a:r>
          </a:p>
          <a:p>
            <a:pPr marL="0" indent="0">
              <a:lnSpc>
                <a:spcPct val="150000"/>
              </a:lnSpc>
              <a:buNone/>
            </a:pPr>
            <a:r>
              <a:rPr lang="zh-CN" altLang="zh-CN" dirty="0"/>
              <a:t>二、兰大精神</a:t>
            </a:r>
            <a:endParaRPr lang="en-US" altLang="zh-CN" dirty="0"/>
          </a:p>
          <a:p>
            <a:pPr marL="0" indent="0">
              <a:lnSpc>
                <a:spcPct val="150000"/>
              </a:lnSpc>
              <a:buNone/>
            </a:pPr>
            <a:r>
              <a:rPr lang="zh-CN" altLang="en-US" dirty="0"/>
              <a:t>三、</a:t>
            </a:r>
            <a:r>
              <a:rPr lang="zh-CN" altLang="zh-CN" dirty="0"/>
              <a:t>同学</a:t>
            </a:r>
            <a:r>
              <a:rPr lang="zh-CN" altLang="en-US" dirty="0"/>
              <a:t>们</a:t>
            </a:r>
            <a:r>
              <a:rPr lang="zh-CN" altLang="zh-CN" dirty="0"/>
              <a:t>的责任与追求</a:t>
            </a:r>
            <a:endParaRPr lang="zh-CN" altLang="en-US" dirty="0"/>
          </a:p>
        </p:txBody>
      </p:sp>
      <p:sp>
        <p:nvSpPr>
          <p:cNvPr id="5" name="标题 4">
            <a:extLst>
              <a:ext uri="{FF2B5EF4-FFF2-40B4-BE49-F238E27FC236}">
                <a16:creationId xmlns:a16="http://schemas.microsoft.com/office/drawing/2014/main" id="{36F40536-318A-431C-B50F-60DEAC29D943}"/>
              </a:ext>
            </a:extLst>
          </p:cNvPr>
          <p:cNvSpPr>
            <a:spLocks noGrp="1"/>
          </p:cNvSpPr>
          <p:nvPr>
            <p:ph type="title"/>
          </p:nvPr>
        </p:nvSpPr>
        <p:spPr/>
        <p:txBody>
          <a:bodyPr/>
          <a:lstStyle/>
          <a:p>
            <a:endParaRPr lang="zh-CN" altLang="en-US" dirty="0"/>
          </a:p>
        </p:txBody>
      </p:sp>
      <p:sp>
        <p:nvSpPr>
          <p:cNvPr id="6" name="标题 1">
            <a:extLst>
              <a:ext uri="{FF2B5EF4-FFF2-40B4-BE49-F238E27FC236}">
                <a16:creationId xmlns:a16="http://schemas.microsoft.com/office/drawing/2014/main" id="{299785F6-8CBF-4A1C-8FEB-0B4F6582A7ED}"/>
              </a:ext>
            </a:extLst>
          </p:cNvPr>
          <p:cNvSpPr txBox="1">
            <a:spLocks/>
          </p:cNvSpPr>
          <p:nvPr/>
        </p:nvSpPr>
        <p:spPr>
          <a:xfrm>
            <a:off x="827584" y="1268760"/>
            <a:ext cx="7067128" cy="720080"/>
          </a:xfrm>
          <a:prstGeom prst="rect">
            <a:avLst/>
          </a:prstGeom>
        </p:spPr>
        <p:txBody>
          <a:bodyPr vert="horz" lIns="91440" tIns="45720" rIns="91440" bIns="45720" rtlCol="0" anchor="ctr">
            <a:normAutofit/>
          </a:bodyPr>
          <a:lstStyle>
            <a:lvl1pPr algn="l" defTabSz="914400" rtl="0" eaLnBrk="1" latinLnBrk="0" hangingPunct="1">
              <a:spcBef>
                <a:spcPct val="0"/>
              </a:spcBef>
              <a:buNone/>
              <a:defRPr sz="3600" b="1" kern="1200">
                <a:solidFill>
                  <a:srgbClr val="0000FF"/>
                </a:solidFill>
                <a:latin typeface="微软雅黑" panose="020B0503020204020204" pitchFamily="34" charset="-122"/>
                <a:ea typeface="微软雅黑" panose="020B0503020204020204" pitchFamily="34" charset="-122"/>
                <a:cs typeface="+mj-cs"/>
              </a:defRPr>
            </a:lvl1pPr>
          </a:lstStyle>
          <a:p>
            <a:r>
              <a:rPr lang="zh-CN" altLang="en-US"/>
              <a:t>提纲：</a:t>
            </a:r>
            <a:endParaRPr lang="zh-CN" altLang="en-US" dirty="0"/>
          </a:p>
        </p:txBody>
      </p:sp>
    </p:spTree>
    <p:extLst>
      <p:ext uri="{BB962C8B-B14F-4D97-AF65-F5344CB8AC3E}">
        <p14:creationId xmlns:p14="http://schemas.microsoft.com/office/powerpoint/2010/main" val="2787819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1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6" presetClass="emph" presetSubtype="0" fill="hold" nodeType="clickEffect">
                                  <p:stCondLst>
                                    <p:cond delay="0"/>
                                  </p:stCondLst>
                                  <p:childTnLst>
                                    <p:animScale>
                                      <p:cBhvr>
                                        <p:cTn id="13" dur="2000" fill="hold"/>
                                        <p:tgtEl>
                                          <p:spTgt spid="3">
                                            <p:txEl>
                                              <p:pRg st="0" end="0"/>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CE5C21DD-76DE-410E-85BE-CD674DDE5198}"/>
              </a:ext>
            </a:extLst>
          </p:cNvPr>
          <p:cNvSpPr>
            <a:spLocks noGrp="1"/>
          </p:cNvSpPr>
          <p:nvPr>
            <p:ph type="title"/>
          </p:nvPr>
        </p:nvSpPr>
        <p:spPr/>
        <p:txBody>
          <a:bodyPr/>
          <a:lstStyle/>
          <a:p>
            <a:r>
              <a:rPr lang="zh-CN" altLang="en-US" dirty="0"/>
              <a:t>结束语：如何做</a:t>
            </a:r>
          </a:p>
        </p:txBody>
      </p:sp>
      <p:sp>
        <p:nvSpPr>
          <p:cNvPr id="3" name="内容占位符 2">
            <a:extLst>
              <a:ext uri="{FF2B5EF4-FFF2-40B4-BE49-F238E27FC236}">
                <a16:creationId xmlns:a16="http://schemas.microsoft.com/office/drawing/2014/main" id="{C09F97E5-FB93-494C-AB81-AEAE6025C57E}"/>
              </a:ext>
            </a:extLst>
          </p:cNvPr>
          <p:cNvSpPr>
            <a:spLocks noGrp="1"/>
          </p:cNvSpPr>
          <p:nvPr>
            <p:ph idx="1"/>
          </p:nvPr>
        </p:nvSpPr>
        <p:spPr/>
        <p:txBody>
          <a:bodyPr>
            <a:normAutofit fontScale="85000" lnSpcReduction="10000"/>
          </a:bodyPr>
          <a:lstStyle/>
          <a:p>
            <a:pPr>
              <a:lnSpc>
                <a:spcPct val="150000"/>
              </a:lnSpc>
              <a:buFont typeface="Wingdings" panose="05000000000000000000" pitchFamily="2" charset="2"/>
              <a:buChar char="Ø"/>
            </a:pPr>
            <a:r>
              <a:rPr lang="zh-CN" altLang="zh-CN" b="0" dirty="0"/>
              <a:t>志存高远</a:t>
            </a:r>
            <a:r>
              <a:rPr lang="zh-CN" altLang="en-US" b="0" dirty="0"/>
              <a:t>：</a:t>
            </a:r>
            <a:r>
              <a:rPr lang="zh-CN" altLang="zh-CN" b="0" dirty="0"/>
              <a:t>确定理想，目标，为之追求，为之奋斗。</a:t>
            </a:r>
          </a:p>
          <a:p>
            <a:pPr>
              <a:lnSpc>
                <a:spcPct val="150000"/>
              </a:lnSpc>
              <a:buFont typeface="Wingdings" panose="05000000000000000000" pitchFamily="2" charset="2"/>
              <a:buChar char="Ø"/>
            </a:pPr>
            <a:r>
              <a:rPr lang="zh-CN" altLang="zh-CN" b="0" dirty="0"/>
              <a:t>勤奋努力</a:t>
            </a:r>
            <a:r>
              <a:rPr lang="zh-CN" altLang="en-US" b="0" dirty="0"/>
              <a:t>：</a:t>
            </a:r>
            <a:r>
              <a:rPr lang="zh-CN" altLang="zh-CN" b="0" dirty="0"/>
              <a:t>奋斗不是豪言壮语，而是每一天的日常生活，行动，一个小小的行动远远超过一揽子计划，无数件小事积累</a:t>
            </a:r>
            <a:r>
              <a:rPr lang="zh-CN" altLang="en-US" b="0" dirty="0"/>
              <a:t>。</a:t>
            </a:r>
            <a:endParaRPr lang="en-US" altLang="zh-CN" b="0" dirty="0"/>
          </a:p>
          <a:p>
            <a:pPr>
              <a:lnSpc>
                <a:spcPct val="150000"/>
              </a:lnSpc>
              <a:buFont typeface="Wingdings" panose="05000000000000000000" pitchFamily="2" charset="2"/>
              <a:buChar char="Ø"/>
            </a:pPr>
            <a:r>
              <a:rPr lang="zh-CN" altLang="zh-CN" b="0" dirty="0"/>
              <a:t>诚实守信</a:t>
            </a:r>
            <a:r>
              <a:rPr lang="zh-CN" altLang="en-US" b="0" dirty="0"/>
              <a:t>：</a:t>
            </a:r>
            <a:r>
              <a:rPr lang="zh-CN" altLang="zh-CN" b="0" dirty="0"/>
              <a:t>言行一致</a:t>
            </a:r>
            <a:r>
              <a:rPr lang="zh-CN" altLang="en-US" b="0" dirty="0"/>
              <a:t>；</a:t>
            </a:r>
            <a:r>
              <a:rPr lang="zh-CN" altLang="zh-CN" b="0" dirty="0"/>
              <a:t>与其抱怨黑暗</a:t>
            </a:r>
            <a:r>
              <a:rPr lang="zh-CN" altLang="en-US" b="0" dirty="0"/>
              <a:t>，</a:t>
            </a:r>
            <a:r>
              <a:rPr lang="zh-CN" altLang="zh-CN" b="0" dirty="0"/>
              <a:t>不如点亮蜡烛。</a:t>
            </a:r>
            <a:endParaRPr lang="en-US" altLang="zh-CN" b="0" dirty="0"/>
          </a:p>
          <a:p>
            <a:pPr>
              <a:lnSpc>
                <a:spcPct val="150000"/>
              </a:lnSpc>
              <a:buFont typeface="Wingdings" panose="05000000000000000000" pitchFamily="2" charset="2"/>
              <a:buChar char="Ø"/>
            </a:pPr>
            <a:r>
              <a:rPr lang="zh-CN" altLang="zh-CN" b="0" dirty="0"/>
              <a:t>把握机会</a:t>
            </a:r>
            <a:r>
              <a:rPr lang="zh-CN" altLang="en-US" b="0" dirty="0"/>
              <a:t>：</a:t>
            </a:r>
            <a:r>
              <a:rPr lang="zh-CN" altLang="zh-CN" b="0" dirty="0"/>
              <a:t>机会是留给有准备的人的。</a:t>
            </a:r>
            <a:endParaRPr lang="en-US" altLang="zh-CN" b="0" dirty="0"/>
          </a:p>
        </p:txBody>
      </p:sp>
    </p:spTree>
    <p:extLst>
      <p:ext uri="{BB962C8B-B14F-4D97-AF65-F5344CB8AC3E}">
        <p14:creationId xmlns:p14="http://schemas.microsoft.com/office/powerpoint/2010/main" val="120672150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F672F65-8FDC-41FE-AE8B-24FE1CE95841}"/>
              </a:ext>
            </a:extLst>
          </p:cNvPr>
          <p:cNvSpPr>
            <a:spLocks noGrp="1"/>
          </p:cNvSpPr>
          <p:nvPr>
            <p:ph type="title"/>
          </p:nvPr>
        </p:nvSpPr>
        <p:spPr/>
        <p:txBody>
          <a:bodyPr/>
          <a:lstStyle/>
          <a:p>
            <a:endParaRPr lang="zh-CN" altLang="en-US"/>
          </a:p>
        </p:txBody>
      </p:sp>
      <p:sp>
        <p:nvSpPr>
          <p:cNvPr id="3" name="内容占位符 2">
            <a:extLst>
              <a:ext uri="{FF2B5EF4-FFF2-40B4-BE49-F238E27FC236}">
                <a16:creationId xmlns:a16="http://schemas.microsoft.com/office/drawing/2014/main" id="{8E6FC4F1-3C7F-46D1-98B0-EA32D5AF7AEE}"/>
              </a:ext>
            </a:extLst>
          </p:cNvPr>
          <p:cNvSpPr>
            <a:spLocks noGrp="1"/>
          </p:cNvSpPr>
          <p:nvPr>
            <p:ph idx="1"/>
          </p:nvPr>
        </p:nvSpPr>
        <p:spPr>
          <a:xfrm>
            <a:off x="457200" y="2420888"/>
            <a:ext cx="8435280" cy="3705275"/>
          </a:xfrm>
        </p:spPr>
        <p:txBody>
          <a:bodyPr/>
          <a:lstStyle/>
          <a:p>
            <a:pPr marL="0" indent="0">
              <a:buNone/>
            </a:pPr>
            <a:r>
              <a:rPr lang="zh-CN" altLang="en-US" sz="6000" b="0" dirty="0"/>
              <a:t>兰大是什么？</a:t>
            </a:r>
            <a:endParaRPr lang="en-US" altLang="zh-CN" sz="6000" b="0" dirty="0"/>
          </a:p>
          <a:p>
            <a:pPr marL="0" indent="0">
              <a:buNone/>
            </a:pPr>
            <a:r>
              <a:rPr lang="en-US" altLang="zh-CN" sz="6000" dirty="0"/>
              <a:t>       </a:t>
            </a:r>
            <a:r>
              <a:rPr lang="zh-CN" altLang="en-US" sz="6000" dirty="0"/>
              <a:t>在座的就是兰大</a:t>
            </a:r>
          </a:p>
          <a:p>
            <a:endParaRPr lang="zh-CN" altLang="en-US" dirty="0"/>
          </a:p>
        </p:txBody>
      </p:sp>
    </p:spTree>
    <p:extLst>
      <p:ext uri="{BB962C8B-B14F-4D97-AF65-F5344CB8AC3E}">
        <p14:creationId xmlns:p14="http://schemas.microsoft.com/office/powerpoint/2010/main" val="10755709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836712"/>
            <a:ext cx="8229600" cy="648072"/>
          </a:xfrm>
        </p:spPr>
        <p:txBody>
          <a:bodyPr>
            <a:normAutofit/>
          </a:bodyPr>
          <a:lstStyle/>
          <a:p>
            <a:r>
              <a:rPr lang="zh-CN" altLang="zh-CN" dirty="0"/>
              <a:t>（一）兰大的历史</a:t>
            </a:r>
            <a:endParaRPr lang="zh-CN" altLang="en-US" dirty="0"/>
          </a:p>
        </p:txBody>
      </p:sp>
      <p:sp>
        <p:nvSpPr>
          <p:cNvPr id="3" name="内容占位符 2"/>
          <p:cNvSpPr>
            <a:spLocks noGrp="1"/>
          </p:cNvSpPr>
          <p:nvPr>
            <p:ph idx="1"/>
          </p:nvPr>
        </p:nvSpPr>
        <p:spPr>
          <a:xfrm>
            <a:off x="457200" y="1844824"/>
            <a:ext cx="8435280" cy="4608512"/>
          </a:xfrm>
        </p:spPr>
        <p:txBody>
          <a:bodyPr>
            <a:noAutofit/>
          </a:bodyPr>
          <a:lstStyle/>
          <a:p>
            <a:pPr marL="0" indent="0">
              <a:lnSpc>
                <a:spcPct val="150000"/>
              </a:lnSpc>
              <a:buNone/>
            </a:pPr>
            <a:r>
              <a:rPr lang="zh-CN" altLang="zh-CN" b="0" dirty="0"/>
              <a:t>第一个阶段：</a:t>
            </a:r>
            <a:r>
              <a:rPr lang="en-US" altLang="zh-CN" b="0" dirty="0"/>
              <a:t>1909-1949</a:t>
            </a:r>
            <a:r>
              <a:rPr lang="zh-CN" altLang="zh-CN" b="0" dirty="0"/>
              <a:t>年的</a:t>
            </a:r>
            <a:r>
              <a:rPr lang="en-US" altLang="zh-CN" b="0" dirty="0"/>
              <a:t>40</a:t>
            </a:r>
            <a:r>
              <a:rPr lang="zh-CN" altLang="zh-CN" b="0" dirty="0"/>
              <a:t>年</a:t>
            </a:r>
            <a:r>
              <a:rPr lang="zh-CN" altLang="en-US" b="0" dirty="0"/>
              <a:t>，</a:t>
            </a:r>
            <a:r>
              <a:rPr lang="zh-CN" altLang="zh-CN" b="0" dirty="0"/>
              <a:t>艰难维持。</a:t>
            </a:r>
          </a:p>
          <a:p>
            <a:pPr marL="0" lvl="0" indent="0">
              <a:lnSpc>
                <a:spcPct val="150000"/>
              </a:lnSpc>
              <a:buNone/>
            </a:pPr>
            <a:r>
              <a:rPr lang="zh-CN" altLang="en-US" b="0" dirty="0"/>
              <a:t>第</a:t>
            </a:r>
            <a:r>
              <a:rPr lang="zh-CN" altLang="zh-CN" b="0" dirty="0"/>
              <a:t>二个阶段：</a:t>
            </a:r>
            <a:r>
              <a:rPr lang="en-US" altLang="zh-CN" b="0" dirty="0"/>
              <a:t>1949</a:t>
            </a:r>
            <a:r>
              <a:rPr lang="zh-CN" altLang="zh-CN" b="0" dirty="0"/>
              <a:t>年—</a:t>
            </a:r>
            <a:r>
              <a:rPr lang="en-US" altLang="zh-CN" b="0" dirty="0"/>
              <a:t>1978</a:t>
            </a:r>
            <a:r>
              <a:rPr lang="zh-CN" altLang="zh-CN" b="0" dirty="0"/>
              <a:t>年，大概</a:t>
            </a:r>
            <a:r>
              <a:rPr lang="en-US" altLang="zh-CN" b="0" dirty="0"/>
              <a:t>30</a:t>
            </a:r>
            <a:r>
              <a:rPr lang="zh-CN" altLang="zh-CN" b="0" dirty="0"/>
              <a:t>年。</a:t>
            </a:r>
            <a:endParaRPr lang="en-US" altLang="zh-CN" b="0" dirty="0"/>
          </a:p>
          <a:p>
            <a:pPr marL="0" indent="0">
              <a:lnSpc>
                <a:spcPct val="150000"/>
              </a:lnSpc>
              <a:buNone/>
            </a:pPr>
            <a:r>
              <a:rPr lang="zh-CN" altLang="zh-CN" b="0" dirty="0"/>
              <a:t>第三个阶段</a:t>
            </a:r>
            <a:r>
              <a:rPr lang="zh-CN" altLang="en-US" b="0" dirty="0"/>
              <a:t>：</a:t>
            </a:r>
            <a:r>
              <a:rPr lang="zh-CN" altLang="zh-CN" b="0" dirty="0"/>
              <a:t>改革开放以来，</a:t>
            </a:r>
            <a:r>
              <a:rPr lang="en-US" altLang="zh-CN" b="0" dirty="0"/>
              <a:t>39</a:t>
            </a:r>
            <a:r>
              <a:rPr lang="zh-CN" altLang="zh-CN" b="0" dirty="0"/>
              <a:t>年。</a:t>
            </a:r>
            <a:endParaRPr lang="zh-CN" altLang="en-US" sz="2400" b="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57200" y="764704"/>
            <a:ext cx="8686800" cy="835496"/>
          </a:xfrm>
        </p:spPr>
        <p:txBody>
          <a:bodyPr>
            <a:normAutofit/>
          </a:bodyPr>
          <a:lstStyle/>
          <a:p>
            <a:r>
              <a:rPr lang="zh-CN" altLang="zh-CN" dirty="0"/>
              <a:t>（二）大学的使命，中国大学共性的东西</a:t>
            </a:r>
            <a:endParaRPr lang="zh-CN" altLang="en-US" dirty="0"/>
          </a:p>
        </p:txBody>
      </p:sp>
      <p:sp>
        <p:nvSpPr>
          <p:cNvPr id="3" name="内容占位符 2"/>
          <p:cNvSpPr>
            <a:spLocks noGrp="1"/>
          </p:cNvSpPr>
          <p:nvPr>
            <p:ph idx="1"/>
          </p:nvPr>
        </p:nvSpPr>
        <p:spPr/>
        <p:txBody>
          <a:bodyPr>
            <a:normAutofit/>
          </a:bodyPr>
          <a:lstStyle/>
          <a:p>
            <a:pPr marL="400050" lvl="1" indent="0">
              <a:buNone/>
            </a:pPr>
            <a:r>
              <a:rPr lang="zh-CN" altLang="zh-CN" dirty="0"/>
              <a:t>杨玉良院士曾说：</a:t>
            </a:r>
            <a:endParaRPr lang="en-US" altLang="zh-CN" dirty="0"/>
          </a:p>
          <a:p>
            <a:pPr marL="857250" lvl="1" indent="-457200">
              <a:buFont typeface="Wingdings" panose="05000000000000000000" pitchFamily="2" charset="2"/>
              <a:buChar char="Ø"/>
            </a:pPr>
            <a:r>
              <a:rPr lang="zh-CN" altLang="zh-CN" b="0" dirty="0"/>
              <a:t>大学是一个民族性极其强的教育和学术型机构。</a:t>
            </a:r>
            <a:endParaRPr lang="en-US" altLang="zh-CN" b="0" dirty="0"/>
          </a:p>
          <a:p>
            <a:pPr marL="857250" lvl="1" indent="-457200">
              <a:buFont typeface="Wingdings" panose="05000000000000000000" pitchFamily="2" charset="2"/>
              <a:buChar char="Ø"/>
            </a:pPr>
            <a:r>
              <a:rPr lang="zh-CN" altLang="zh-CN" b="0" dirty="0"/>
              <a:t>我们绝对不能把国外的一流大学简单地当做我们办学的模板。这样就忽视了大学的民族性特征。</a:t>
            </a:r>
            <a:endParaRPr lang="en-US" altLang="zh-CN" b="0" dirty="0"/>
          </a:p>
          <a:p>
            <a:pPr marL="857250" lvl="1" indent="-457200">
              <a:buFont typeface="Wingdings" panose="05000000000000000000" pitchFamily="2" charset="2"/>
              <a:buChar char="Ø"/>
            </a:pPr>
            <a:r>
              <a:rPr lang="zh-CN" altLang="zh-CN" b="0" dirty="0"/>
              <a:t>一个大学在这个民族的文化以及在这个国家的转型过程中所起到的重要作用，全世界没有一所大学能起到像北大和复旦等国内的一流大学起到的这么重要的作用。</a:t>
            </a:r>
            <a:endParaRPr lang="zh-CN" altLang="en-US" b="0" dirty="0"/>
          </a:p>
        </p:txBody>
      </p:sp>
    </p:spTree>
    <p:extLst>
      <p:ext uri="{BB962C8B-B14F-4D97-AF65-F5344CB8AC3E}">
        <p14:creationId xmlns:p14="http://schemas.microsoft.com/office/powerpoint/2010/main" val="37981271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dirty="0"/>
          </a:p>
        </p:txBody>
      </p:sp>
      <p:sp>
        <p:nvSpPr>
          <p:cNvPr id="3" name="内容占位符 2"/>
          <p:cNvSpPr>
            <a:spLocks noGrp="1"/>
          </p:cNvSpPr>
          <p:nvPr>
            <p:ph idx="1"/>
          </p:nvPr>
        </p:nvSpPr>
        <p:spPr/>
        <p:txBody>
          <a:bodyPr>
            <a:normAutofit lnSpcReduction="10000"/>
          </a:bodyPr>
          <a:lstStyle/>
          <a:p>
            <a:pPr>
              <a:lnSpc>
                <a:spcPct val="150000"/>
              </a:lnSpc>
              <a:buFont typeface="Wingdings" panose="05000000000000000000" pitchFamily="2" charset="2"/>
              <a:buChar char="Ø"/>
            </a:pPr>
            <a:r>
              <a:rPr lang="zh-CN" altLang="zh-CN" b="0" dirty="0"/>
              <a:t>如果大学没有“精神围墙”，就无法满足大众对大学的高尚性和纯洁性的期盼，从而也就丧失了大学存在的价值。</a:t>
            </a:r>
            <a:endParaRPr lang="en-US" altLang="zh-CN" b="0" dirty="0"/>
          </a:p>
          <a:p>
            <a:pPr>
              <a:lnSpc>
                <a:spcPct val="150000"/>
              </a:lnSpc>
              <a:buFont typeface="Wingdings" panose="05000000000000000000" pitchFamily="2" charset="2"/>
              <a:buChar char="Ø"/>
            </a:pPr>
            <a:r>
              <a:rPr lang="zh-CN" altLang="zh-CN" b="0" dirty="0"/>
              <a:t>大学应该是社会思想的中流砥柱，尤其在民族危难和社会失范的时候，大学对精神的坚守显得尤为重要。</a:t>
            </a:r>
            <a:endParaRPr lang="zh-CN" altLang="en-US" sz="2400" b="0" dirty="0"/>
          </a:p>
        </p:txBody>
      </p:sp>
    </p:spTree>
    <p:extLst>
      <p:ext uri="{BB962C8B-B14F-4D97-AF65-F5344CB8AC3E}">
        <p14:creationId xmlns:p14="http://schemas.microsoft.com/office/powerpoint/2010/main" val="7283503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normAutofit fontScale="90000"/>
          </a:bodyPr>
          <a:lstStyle/>
          <a:p>
            <a:r>
              <a:rPr lang="zh-CN" altLang="en-US" dirty="0"/>
              <a:t>（三）</a:t>
            </a:r>
            <a:r>
              <a:rPr lang="zh-CN" altLang="zh-CN" dirty="0"/>
              <a:t>兰大承担的使命，个性的内容</a:t>
            </a:r>
            <a:endParaRPr lang="zh-CN" altLang="en-US" dirty="0"/>
          </a:p>
        </p:txBody>
      </p:sp>
      <p:sp>
        <p:nvSpPr>
          <p:cNvPr id="3" name="内容占位符 2"/>
          <p:cNvSpPr>
            <a:spLocks noGrp="1"/>
          </p:cNvSpPr>
          <p:nvPr>
            <p:ph idx="1"/>
          </p:nvPr>
        </p:nvSpPr>
        <p:spPr/>
        <p:txBody>
          <a:bodyPr>
            <a:normAutofit/>
          </a:bodyPr>
          <a:lstStyle/>
          <a:p>
            <a:r>
              <a:rPr lang="zh-CN" altLang="zh-CN" sz="2800" b="0" dirty="0"/>
              <a:t>以</a:t>
            </a:r>
            <a:r>
              <a:rPr lang="en-US" altLang="zh-CN" sz="2800" b="0" dirty="0"/>
              <a:t>1946</a:t>
            </a:r>
            <a:r>
              <a:rPr lang="zh-CN" altLang="zh-CN" sz="2800" b="0" dirty="0"/>
              <a:t>年</a:t>
            </a:r>
            <a:r>
              <a:rPr lang="en-US" altLang="zh-CN" sz="2800" b="0" dirty="0"/>
              <a:t>8</a:t>
            </a:r>
            <a:r>
              <a:rPr lang="zh-CN" altLang="zh-CN" sz="2800" b="0" dirty="0"/>
              <a:t>月，国立兰州大学的成立为标记。作为学校百年历史前后两个时期的分界线：</a:t>
            </a:r>
            <a:endParaRPr lang="en-US" altLang="zh-CN" sz="2800" b="0" dirty="0"/>
          </a:p>
          <a:p>
            <a:pPr lvl="1"/>
            <a:r>
              <a:rPr lang="zh-CN" altLang="zh-CN" sz="2400" b="0" dirty="0"/>
              <a:t>前期，学校只能是为了生存而奋斗；</a:t>
            </a:r>
            <a:endParaRPr lang="en-US" altLang="zh-CN" sz="2400" b="0" dirty="0"/>
          </a:p>
          <a:p>
            <a:pPr lvl="1"/>
            <a:r>
              <a:rPr lang="zh-CN" altLang="zh-CN" sz="2400" b="0" dirty="0"/>
              <a:t>后期，却是为了实现自身作为一所重点大学的目标，努力探索、自觉奋进的过程。</a:t>
            </a:r>
          </a:p>
          <a:p>
            <a:r>
              <a:rPr lang="zh-CN" altLang="zh-CN" sz="2800" b="0" dirty="0"/>
              <a:t>老校长李发伸：兰州大学是中国高等教育在西部的桥头堡，至少它阻止了文化沙漠东侵的步伐。</a:t>
            </a:r>
            <a:endParaRPr lang="en-US" altLang="zh-CN" sz="2800" b="0" dirty="0"/>
          </a:p>
          <a:p>
            <a:r>
              <a:rPr lang="zh-CN" altLang="zh-CN" sz="2800" b="0" dirty="0"/>
              <a:t>迎难而上，独树一帜，勇于创新，走自己的特色发展之路。</a:t>
            </a:r>
            <a:endParaRPr lang="zh-CN" altLang="en-US" sz="2800" b="0" dirty="0"/>
          </a:p>
        </p:txBody>
      </p:sp>
    </p:spTree>
    <p:extLst>
      <p:ext uri="{BB962C8B-B14F-4D97-AF65-F5344CB8AC3E}">
        <p14:creationId xmlns:p14="http://schemas.microsoft.com/office/powerpoint/2010/main" val="26624879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827584" y="1268760"/>
            <a:ext cx="7067128" cy="720080"/>
          </a:xfrm>
        </p:spPr>
        <p:txBody>
          <a:bodyPr/>
          <a:lstStyle/>
          <a:p>
            <a:r>
              <a:rPr lang="zh-CN" altLang="en-US" dirty="0"/>
              <a:t>提纲：</a:t>
            </a:r>
          </a:p>
        </p:txBody>
      </p:sp>
      <p:sp>
        <p:nvSpPr>
          <p:cNvPr id="3" name="内容占位符 2"/>
          <p:cNvSpPr>
            <a:spLocks noGrp="1"/>
          </p:cNvSpPr>
          <p:nvPr>
            <p:ph idx="1"/>
          </p:nvPr>
        </p:nvSpPr>
        <p:spPr>
          <a:xfrm>
            <a:off x="1331640" y="2276873"/>
            <a:ext cx="5472608" cy="3528392"/>
          </a:xfrm>
        </p:spPr>
        <p:txBody>
          <a:bodyPr/>
          <a:lstStyle/>
          <a:p>
            <a:pPr marL="0" indent="0">
              <a:lnSpc>
                <a:spcPct val="150000"/>
              </a:lnSpc>
              <a:buNone/>
            </a:pPr>
            <a:r>
              <a:rPr lang="zh-CN" altLang="zh-CN" dirty="0"/>
              <a:t>一、兰大历史与使命</a:t>
            </a:r>
          </a:p>
          <a:p>
            <a:pPr marL="0" indent="0">
              <a:lnSpc>
                <a:spcPct val="150000"/>
              </a:lnSpc>
              <a:buNone/>
            </a:pPr>
            <a:r>
              <a:rPr lang="zh-CN" altLang="zh-CN" dirty="0"/>
              <a:t>二、兰大精神</a:t>
            </a:r>
            <a:endParaRPr lang="en-US" altLang="zh-CN" dirty="0"/>
          </a:p>
          <a:p>
            <a:pPr marL="0" indent="0">
              <a:lnSpc>
                <a:spcPct val="150000"/>
              </a:lnSpc>
              <a:buNone/>
            </a:pPr>
            <a:r>
              <a:rPr lang="zh-CN" altLang="en-US" dirty="0"/>
              <a:t>三、</a:t>
            </a:r>
            <a:r>
              <a:rPr lang="zh-CN" altLang="zh-CN" dirty="0"/>
              <a:t>同学</a:t>
            </a:r>
            <a:r>
              <a:rPr lang="zh-CN" altLang="en-US" dirty="0"/>
              <a:t>们</a:t>
            </a:r>
            <a:r>
              <a:rPr lang="zh-CN" altLang="zh-CN" dirty="0"/>
              <a:t>的责任与追求</a:t>
            </a:r>
            <a:endParaRPr lang="zh-CN" altLang="en-US" dirty="0"/>
          </a:p>
        </p:txBody>
      </p:sp>
    </p:spTree>
    <p:extLst>
      <p:ext uri="{BB962C8B-B14F-4D97-AF65-F5344CB8AC3E}">
        <p14:creationId xmlns:p14="http://schemas.microsoft.com/office/powerpoint/2010/main" val="926926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withEffect">
                                  <p:stCondLst>
                                    <p:cond delay="0"/>
                                  </p:stCondLst>
                                  <p:childTnLst>
                                    <p:animScale>
                                      <p:cBhvr>
                                        <p:cTn id="6" dur="2000" fill="hold"/>
                                        <p:tgtEl>
                                          <p:spTgt spid="3">
                                            <p:txEl>
                                              <p:pRg st="1" end="1"/>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808A664-F32D-41BD-8F99-A0EB268441E0}"/>
              </a:ext>
            </a:extLst>
          </p:cNvPr>
          <p:cNvSpPr>
            <a:spLocks noGrp="1"/>
          </p:cNvSpPr>
          <p:nvPr>
            <p:ph type="title"/>
          </p:nvPr>
        </p:nvSpPr>
        <p:spPr/>
        <p:txBody>
          <a:bodyPr>
            <a:normAutofit/>
          </a:bodyPr>
          <a:lstStyle/>
          <a:p>
            <a:r>
              <a:rPr lang="zh-CN" altLang="en-US" dirty="0"/>
              <a:t>（一）</a:t>
            </a:r>
            <a:r>
              <a:rPr lang="zh-CN" altLang="zh-CN" dirty="0"/>
              <a:t>兰大精神</a:t>
            </a:r>
            <a:r>
              <a:rPr lang="zh-CN" altLang="en-US" dirty="0"/>
              <a:t>内涵</a:t>
            </a:r>
          </a:p>
        </p:txBody>
      </p:sp>
      <p:sp>
        <p:nvSpPr>
          <p:cNvPr id="3" name="内容占位符 2">
            <a:extLst>
              <a:ext uri="{FF2B5EF4-FFF2-40B4-BE49-F238E27FC236}">
                <a16:creationId xmlns:a16="http://schemas.microsoft.com/office/drawing/2014/main" id="{12730502-C892-4DBE-9152-9BDEF5ED6328}"/>
              </a:ext>
            </a:extLst>
          </p:cNvPr>
          <p:cNvSpPr>
            <a:spLocks noGrp="1"/>
          </p:cNvSpPr>
          <p:nvPr>
            <p:ph idx="1"/>
          </p:nvPr>
        </p:nvSpPr>
        <p:spPr>
          <a:xfrm>
            <a:off x="457200" y="1600200"/>
            <a:ext cx="8435280" cy="4853136"/>
          </a:xfrm>
        </p:spPr>
        <p:txBody>
          <a:bodyPr>
            <a:normAutofit fontScale="92500" lnSpcReduction="10000"/>
          </a:bodyPr>
          <a:lstStyle/>
          <a:p>
            <a:r>
              <a:rPr lang="zh-CN" altLang="zh-CN" dirty="0"/>
              <a:t>丹青难写是精神</a:t>
            </a:r>
            <a:endParaRPr lang="en-US" altLang="zh-CN" dirty="0"/>
          </a:p>
          <a:p>
            <a:r>
              <a:rPr lang="en-US" altLang="zh-CN" sz="3000" b="0" dirty="0"/>
              <a:t>“</a:t>
            </a:r>
            <a:r>
              <a:rPr lang="zh-CN" altLang="zh-CN" sz="3000" b="0" dirty="0"/>
              <a:t>自强不息、争创一流</a:t>
            </a:r>
            <a:r>
              <a:rPr lang="en-US" altLang="zh-CN" sz="3000" b="0" dirty="0"/>
              <a:t>”</a:t>
            </a:r>
            <a:r>
              <a:rPr lang="zh-CN" altLang="zh-CN" sz="3000" b="0" dirty="0"/>
              <a:t>的奋斗精神；</a:t>
            </a:r>
          </a:p>
          <a:p>
            <a:r>
              <a:rPr lang="en-US" altLang="zh-CN" sz="3000" b="0" dirty="0"/>
              <a:t>“</a:t>
            </a:r>
            <a:r>
              <a:rPr lang="zh-CN" altLang="zh-CN" sz="3000" b="0" dirty="0"/>
              <a:t>崇尚学术、追求真理</a:t>
            </a:r>
            <a:r>
              <a:rPr lang="en-US" altLang="zh-CN" sz="3000" b="0" dirty="0"/>
              <a:t>”</a:t>
            </a:r>
            <a:r>
              <a:rPr lang="zh-CN" altLang="zh-CN" sz="3000" b="0" dirty="0"/>
              <a:t>的治学风范；</a:t>
            </a:r>
          </a:p>
          <a:p>
            <a:r>
              <a:rPr lang="en-US" altLang="zh-CN" sz="3000" b="0" dirty="0"/>
              <a:t>“</a:t>
            </a:r>
            <a:r>
              <a:rPr lang="zh-CN" altLang="zh-CN" sz="3000" b="0" dirty="0"/>
              <a:t>勤奋、求实、进取</a:t>
            </a:r>
            <a:r>
              <a:rPr lang="en-US" altLang="zh-CN" sz="3000" b="0" dirty="0"/>
              <a:t>”</a:t>
            </a:r>
            <a:r>
              <a:rPr lang="zh-CN" altLang="zh-CN" sz="3000" b="0" dirty="0"/>
              <a:t>的优良学风；</a:t>
            </a:r>
          </a:p>
          <a:p>
            <a:r>
              <a:rPr lang="en-US" altLang="zh-CN" sz="3000" b="0" dirty="0"/>
              <a:t>“</a:t>
            </a:r>
            <a:r>
              <a:rPr lang="zh-CN" altLang="zh-CN" sz="3000" b="0" dirty="0"/>
              <a:t>海纳百川、兼容并蓄</a:t>
            </a:r>
            <a:r>
              <a:rPr lang="en-US" altLang="zh-CN" sz="3000" b="0" dirty="0"/>
              <a:t>”</a:t>
            </a:r>
            <a:r>
              <a:rPr lang="zh-CN" altLang="zh-CN" sz="3000" b="0" dirty="0"/>
              <a:t>的博大胸怀；</a:t>
            </a:r>
          </a:p>
          <a:p>
            <a:r>
              <a:rPr lang="en-US" altLang="zh-CN" sz="3000" b="0" dirty="0"/>
              <a:t>“</a:t>
            </a:r>
            <a:r>
              <a:rPr lang="zh-CN" altLang="zh-CN" sz="3000" b="0" dirty="0"/>
              <a:t>直面清贫、乐于奉献、淡泊名利、严谨治学</a:t>
            </a:r>
            <a:r>
              <a:rPr lang="en-US" altLang="zh-CN" sz="3000" b="0" dirty="0"/>
              <a:t>”</a:t>
            </a:r>
            <a:r>
              <a:rPr lang="zh-CN" altLang="zh-CN" sz="3000" b="0" dirty="0"/>
              <a:t>的人格风范；</a:t>
            </a:r>
          </a:p>
          <a:p>
            <a:r>
              <a:rPr lang="en-US" altLang="zh-CN" sz="3000" b="0" dirty="0"/>
              <a:t>“</a:t>
            </a:r>
            <a:r>
              <a:rPr lang="zh-CN" altLang="zh-CN" sz="3000" b="0" dirty="0"/>
              <a:t>勇于创新，独树一帜</a:t>
            </a:r>
            <a:r>
              <a:rPr lang="en-US" altLang="zh-CN" sz="3000" b="0" dirty="0"/>
              <a:t>”</a:t>
            </a:r>
            <a:r>
              <a:rPr lang="zh-CN" altLang="zh-CN" sz="3000" b="0" dirty="0"/>
              <a:t>的时代精神；</a:t>
            </a:r>
          </a:p>
          <a:p>
            <a:r>
              <a:rPr lang="en-US" altLang="zh-CN" sz="3000" b="0" dirty="0"/>
              <a:t>“</a:t>
            </a:r>
            <a:r>
              <a:rPr lang="zh-CN" altLang="zh-CN" sz="3000" b="0" dirty="0"/>
              <a:t>扎根西部、心忧天下</a:t>
            </a:r>
            <a:r>
              <a:rPr lang="en-US" altLang="zh-CN" sz="3000" b="0" dirty="0"/>
              <a:t>”</a:t>
            </a:r>
            <a:r>
              <a:rPr lang="zh-CN" altLang="zh-CN" sz="3000" b="0" dirty="0"/>
              <a:t>的社会抱负；</a:t>
            </a:r>
          </a:p>
          <a:p>
            <a:r>
              <a:rPr lang="en-US" altLang="zh-CN" sz="3000" b="0" dirty="0"/>
              <a:t>“</a:t>
            </a:r>
            <a:r>
              <a:rPr lang="zh-CN" altLang="zh-CN" sz="3000" b="0" dirty="0"/>
              <a:t>知行合一，服务社会</a:t>
            </a:r>
            <a:r>
              <a:rPr lang="en-US" altLang="zh-CN" sz="3000" b="0" dirty="0"/>
              <a:t>”</a:t>
            </a:r>
            <a:r>
              <a:rPr lang="zh-CN" altLang="zh-CN" sz="3000" b="0" dirty="0"/>
              <a:t>的价值取向。</a:t>
            </a:r>
            <a:endParaRPr lang="zh-CN" altLang="en-US" sz="3000" b="0" dirty="0"/>
          </a:p>
        </p:txBody>
      </p:sp>
    </p:spTree>
    <p:extLst>
      <p:ext uri="{BB962C8B-B14F-4D97-AF65-F5344CB8AC3E}">
        <p14:creationId xmlns:p14="http://schemas.microsoft.com/office/powerpoint/2010/main" val="12158955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56DE7174-F802-4D93-98BD-B562C3E23FD6}"/>
              </a:ext>
            </a:extLst>
          </p:cNvPr>
          <p:cNvSpPr>
            <a:spLocks noGrp="1"/>
          </p:cNvSpPr>
          <p:nvPr>
            <p:ph type="title"/>
          </p:nvPr>
        </p:nvSpPr>
        <p:spPr/>
        <p:txBody>
          <a:bodyPr/>
          <a:lstStyle/>
          <a:p>
            <a:r>
              <a:rPr lang="zh-CN" altLang="zh-CN" dirty="0"/>
              <a:t>辛树帜校长</a:t>
            </a:r>
            <a:endParaRPr lang="zh-CN" altLang="en-US" dirty="0"/>
          </a:p>
        </p:txBody>
      </p:sp>
      <p:sp>
        <p:nvSpPr>
          <p:cNvPr id="3" name="内容占位符 2">
            <a:extLst>
              <a:ext uri="{FF2B5EF4-FFF2-40B4-BE49-F238E27FC236}">
                <a16:creationId xmlns:a16="http://schemas.microsoft.com/office/drawing/2014/main" id="{047D6EA7-4931-499C-AF20-C46B9B172395}"/>
              </a:ext>
            </a:extLst>
          </p:cNvPr>
          <p:cNvSpPr>
            <a:spLocks noGrp="1"/>
          </p:cNvSpPr>
          <p:nvPr>
            <p:ph idx="1"/>
          </p:nvPr>
        </p:nvSpPr>
        <p:spPr>
          <a:xfrm>
            <a:off x="457200" y="1600200"/>
            <a:ext cx="8435280" cy="4853136"/>
          </a:xfrm>
        </p:spPr>
        <p:txBody>
          <a:bodyPr>
            <a:normAutofit lnSpcReduction="10000"/>
          </a:bodyPr>
          <a:lstStyle/>
          <a:p>
            <a:r>
              <a:rPr lang="en-US" altLang="zh-CN" sz="3000" b="0" dirty="0"/>
              <a:t>1946.8-1949.8</a:t>
            </a:r>
            <a:r>
              <a:rPr lang="zh-CN" altLang="zh-CN" sz="3000" b="0" dirty="0"/>
              <a:t>任兰大校长。</a:t>
            </a:r>
            <a:endParaRPr lang="en-US" altLang="zh-CN" sz="3000" b="0" dirty="0"/>
          </a:p>
          <a:p>
            <a:r>
              <a:rPr lang="zh-CN" altLang="zh-CN" sz="3000" b="0" dirty="0"/>
              <a:t>１９５７年辛树帜出席全国政治协商会议期间，应邀参加了毛泽东主席主持的最高国务会议</a:t>
            </a:r>
            <a:r>
              <a:rPr lang="zh-CN" altLang="en-US" sz="3000" b="0" dirty="0"/>
              <a:t>：</a:t>
            </a:r>
            <a:r>
              <a:rPr lang="zh-CN" altLang="zh-CN" sz="3000" b="0" dirty="0"/>
              <a:t>“辛辛苦苦，独树一帜。”</a:t>
            </a:r>
          </a:p>
          <a:p>
            <a:r>
              <a:rPr lang="zh-CN" altLang="zh-CN" sz="3000" b="0" dirty="0"/>
              <a:t>兰大校训</a:t>
            </a:r>
            <a:r>
              <a:rPr lang="zh-CN" altLang="en-US" sz="3000" b="0" dirty="0"/>
              <a:t> </a:t>
            </a:r>
            <a:r>
              <a:rPr lang="zh-CN" altLang="zh-CN" sz="3000" b="0" dirty="0"/>
              <a:t>“独树一帜”即出自于此。全国高校校训中唯一镶嵌了校领导人名的校训。</a:t>
            </a:r>
            <a:endParaRPr lang="en-US" altLang="zh-CN" sz="3000" b="0" dirty="0"/>
          </a:p>
          <a:p>
            <a:r>
              <a:rPr lang="zh-CN" altLang="zh-CN" sz="3000" b="0" dirty="0"/>
              <a:t>辛树帜办学有三宝：图书、仪器、顾颉刚（顾颉老）</a:t>
            </a:r>
            <a:r>
              <a:rPr lang="zh-CN" altLang="en-US" sz="3000" b="0" dirty="0"/>
              <a:t>。</a:t>
            </a:r>
            <a:r>
              <a:rPr lang="zh-CN" altLang="zh-CN" sz="3000" b="0" dirty="0"/>
              <a:t>兰大“积石堂记”</a:t>
            </a:r>
            <a:r>
              <a:rPr lang="zh-CN" altLang="en-US" sz="3000" b="0" dirty="0"/>
              <a:t>：</a:t>
            </a:r>
            <a:r>
              <a:rPr lang="zh-CN" altLang="zh-CN" sz="3000" b="0" dirty="0"/>
              <a:t>辛树帜校长高瞻远瞩，知树人大计，必以师资及图书仪器为先，既慎选师资，广罗仪器，更竭其余力购置图书</a:t>
            </a:r>
            <a:r>
              <a:rPr lang="zh-CN" altLang="zh-CN" dirty="0"/>
              <a:t>。</a:t>
            </a:r>
            <a:endParaRPr lang="zh-CN" altLang="en-US" dirty="0"/>
          </a:p>
        </p:txBody>
      </p:sp>
      <p:pic>
        <p:nvPicPr>
          <p:cNvPr id="5" name="图片 4">
            <a:extLst>
              <a:ext uri="{FF2B5EF4-FFF2-40B4-BE49-F238E27FC236}">
                <a16:creationId xmlns:a16="http://schemas.microsoft.com/office/drawing/2014/main" id="{17A74932-0A44-403C-8AA2-71D131497AB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92180" y="132293"/>
            <a:ext cx="2664296" cy="1984901"/>
          </a:xfrm>
          <a:prstGeom prst="rect">
            <a:avLst/>
          </a:prstGeom>
        </p:spPr>
      </p:pic>
    </p:spTree>
    <p:extLst>
      <p:ext uri="{BB962C8B-B14F-4D97-AF65-F5344CB8AC3E}">
        <p14:creationId xmlns:p14="http://schemas.microsoft.com/office/powerpoint/2010/main" val="1741625582"/>
      </p:ext>
    </p:extLst>
  </p:cSld>
  <p:clrMapOvr>
    <a:masterClrMapping/>
  </p:clrMapOvr>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经典">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188</TotalTime>
  <Words>1380</Words>
  <Application>Microsoft Office PowerPoint</Application>
  <PresentationFormat>全屏显示(4:3)</PresentationFormat>
  <Paragraphs>97</Paragraphs>
  <Slides>21</Slides>
  <Notes>2</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21</vt:i4>
      </vt:variant>
    </vt:vector>
  </HeadingPairs>
  <TitlesOfParts>
    <vt:vector size="29" baseType="lpstr">
      <vt:lpstr>等线</vt:lpstr>
      <vt:lpstr>方正综艺简体</vt:lpstr>
      <vt:lpstr>宋体</vt:lpstr>
      <vt:lpstr>微软雅黑</vt:lpstr>
      <vt:lpstr>Arial</vt:lpstr>
      <vt:lpstr>Times New Roman</vt:lpstr>
      <vt:lpstr>Wingdings</vt:lpstr>
      <vt:lpstr>Office 主题​​</vt:lpstr>
      <vt:lpstr>PowerPoint 演示文稿</vt:lpstr>
      <vt:lpstr>PowerPoint 演示文稿</vt:lpstr>
      <vt:lpstr>（一）兰大的历史</vt:lpstr>
      <vt:lpstr>（二）大学的使命，中国大学共性的东西</vt:lpstr>
      <vt:lpstr>PowerPoint 演示文稿</vt:lpstr>
      <vt:lpstr>（三）兰大承担的使命，个性的内容</vt:lpstr>
      <vt:lpstr>提纲：</vt:lpstr>
      <vt:lpstr>（一）兰大精神内涵</vt:lpstr>
      <vt:lpstr>辛树帜校长</vt:lpstr>
      <vt:lpstr>江隆基校长</vt:lpstr>
      <vt:lpstr>刘冰校长</vt:lpstr>
      <vt:lpstr>PowerPoint 演示文稿</vt:lpstr>
      <vt:lpstr>（二）兰大学生品质</vt:lpstr>
      <vt:lpstr>提纲：</vt:lpstr>
      <vt:lpstr>（一）大学生的第一责任是学习</vt:lpstr>
      <vt:lpstr>（二）有理想</vt:lpstr>
      <vt:lpstr>PowerPoint 演示文稿</vt:lpstr>
      <vt:lpstr>（三）社会责任</vt:lpstr>
      <vt:lpstr>PowerPoint 演示文稿</vt:lpstr>
      <vt:lpstr>结束语：如何做</vt:lpstr>
      <vt:lpstr>PowerPoint 演示文稿</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PC</dc:creator>
  <cp:lastModifiedBy>liwanli</cp:lastModifiedBy>
  <cp:revision>28</cp:revision>
  <dcterms:created xsi:type="dcterms:W3CDTF">2016-11-02T01:47:00Z</dcterms:created>
  <dcterms:modified xsi:type="dcterms:W3CDTF">2017-07-20T01:58:37Z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2052-10.1.0.6065</vt:lpwstr>
  </property>
</Properties>
</file>