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8" r:id="rId3"/>
    <p:sldId id="260" r:id="rId4"/>
    <p:sldId id="416" r:id="rId5"/>
    <p:sldId id="414" r:id="rId6"/>
    <p:sldId id="440" r:id="rId7"/>
    <p:sldId id="441" r:id="rId8"/>
    <p:sldId id="443" r:id="rId9"/>
    <p:sldId id="442" r:id="rId10"/>
    <p:sldId id="445" r:id="rId11"/>
    <p:sldId id="446" r:id="rId12"/>
    <p:sldId id="447" r:id="rId13"/>
    <p:sldId id="449" r:id="rId14"/>
    <p:sldId id="453" r:id="rId15"/>
    <p:sldId id="448" r:id="rId16"/>
    <p:sldId id="451" r:id="rId17"/>
    <p:sldId id="444" r:id="rId18"/>
    <p:sldId id="438" r:id="rId19"/>
    <p:sldId id="41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00000"/>
    <a:srgbClr val="7C4939"/>
    <a:srgbClr val="FFFAF0"/>
    <a:srgbClr val="7D0000"/>
    <a:srgbClr val="960000"/>
    <a:srgbClr val="874600"/>
    <a:srgbClr val="581401"/>
    <a:srgbClr val="895E5D"/>
    <a:srgbClr val="FAF2DF"/>
    <a:srgbClr val="F8F0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3" autoAdjust="0"/>
    <p:restoredTop sz="93908" autoAdjust="0"/>
  </p:normalViewPr>
  <p:slideViewPr>
    <p:cSldViewPr snapToGrid="0">
      <p:cViewPr varScale="1">
        <p:scale>
          <a:sx n="73" d="100"/>
          <a:sy n="73" d="100"/>
        </p:scale>
        <p:origin x="-108" y="-2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A7FDB-4D8B-4EB5-ADAA-90497682C5FA}" type="datetimeFigureOut">
              <a:rPr lang="zh-CN" altLang="en-US" smtClean="0"/>
              <a:pPr/>
              <a:t>2017/7/2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C8D2F-F443-4A9E-8BD0-6284A4D4D4DE}" type="slidenum">
              <a:rPr lang="zh-CN" altLang="en-US" smtClean="0"/>
              <a:pPr/>
              <a:t>‹#›</a:t>
            </a:fld>
            <a:endParaRPr lang="zh-CN" altLang="en-US"/>
          </a:p>
        </p:txBody>
      </p:sp>
    </p:spTree>
    <p:extLst>
      <p:ext uri="{BB962C8B-B14F-4D97-AF65-F5344CB8AC3E}">
        <p14:creationId xmlns:p14="http://schemas.microsoft.com/office/powerpoint/2010/main" xmlns="" val="225646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1</a:t>
            </a:fld>
            <a:endParaRPr lang="zh-CN" altLang="en-US"/>
          </a:p>
        </p:txBody>
      </p:sp>
    </p:spTree>
    <p:extLst>
      <p:ext uri="{BB962C8B-B14F-4D97-AF65-F5344CB8AC3E}">
        <p14:creationId xmlns:p14="http://schemas.microsoft.com/office/powerpoint/2010/main" xmlns="" val="196261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2</a:t>
            </a:fld>
            <a:endParaRPr lang="zh-CN" altLang="en-US"/>
          </a:p>
        </p:txBody>
      </p:sp>
    </p:spTree>
    <p:extLst>
      <p:ext uri="{BB962C8B-B14F-4D97-AF65-F5344CB8AC3E}">
        <p14:creationId xmlns:p14="http://schemas.microsoft.com/office/powerpoint/2010/main" xmlns="" val="26605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3</a:t>
            </a:fld>
            <a:endParaRPr lang="zh-CN" altLang="en-US"/>
          </a:p>
        </p:txBody>
      </p:sp>
    </p:spTree>
    <p:extLst>
      <p:ext uri="{BB962C8B-B14F-4D97-AF65-F5344CB8AC3E}">
        <p14:creationId xmlns:p14="http://schemas.microsoft.com/office/powerpoint/2010/main" xmlns="" val="148767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4</a:t>
            </a:fld>
            <a:endParaRPr lang="zh-CN" altLang="en-US"/>
          </a:p>
        </p:txBody>
      </p:sp>
    </p:spTree>
    <p:extLst>
      <p:ext uri="{BB962C8B-B14F-4D97-AF65-F5344CB8AC3E}">
        <p14:creationId xmlns:p14="http://schemas.microsoft.com/office/powerpoint/2010/main" xmlns="" val="73829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5</a:t>
            </a:fld>
            <a:endParaRPr lang="zh-CN" altLang="en-US"/>
          </a:p>
        </p:txBody>
      </p:sp>
    </p:spTree>
    <p:extLst>
      <p:ext uri="{BB962C8B-B14F-4D97-AF65-F5344CB8AC3E}">
        <p14:creationId xmlns:p14="http://schemas.microsoft.com/office/powerpoint/2010/main" xmlns="" val="151022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7C8D2F-F443-4A9E-8BD0-6284A4D4D4DE}" type="slidenum">
              <a:rPr lang="zh-CN" altLang="en-US" smtClean="0"/>
              <a:pPr/>
              <a:t>19</a:t>
            </a:fld>
            <a:endParaRPr lang="zh-CN" altLang="en-US"/>
          </a:p>
        </p:txBody>
      </p:sp>
    </p:spTree>
    <p:extLst>
      <p:ext uri="{BB962C8B-B14F-4D97-AF65-F5344CB8AC3E}">
        <p14:creationId xmlns:p14="http://schemas.microsoft.com/office/powerpoint/2010/main" xmlns="" val="35354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2709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175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Freeform 9"/>
          <p:cNvSpPr>
            <a:spLocks/>
          </p:cNvSpPr>
          <p:nvPr userDrawn="1"/>
        </p:nvSpPr>
        <p:spPr bwMode="auto">
          <a:xfrm>
            <a:off x="285924" y="249906"/>
            <a:ext cx="797890" cy="651364"/>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4" name="直接连接符 3"/>
          <p:cNvCxnSpPr/>
          <p:nvPr userDrawn="1"/>
        </p:nvCxnSpPr>
        <p:spPr>
          <a:xfrm flipV="1">
            <a:off x="0" y="1080000"/>
            <a:ext cx="12192000" cy="1451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279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074832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25968;&#23398;&#38498;&#20826;&#22996;&#22996;&#21592;&#32852;&#31995;&#25903;&#37096;&#21046;&#24230;.doc" TargetMode="External"/><Relationship Id="rId2" Type="http://schemas.openxmlformats.org/officeDocument/2006/relationships/hyperlink" Target="&#25968;&#23398;&#19982;&#32479;&#35745;&#23398;&#38498;&#39046;&#23548;&#29677;&#23376;&#32852;&#31995;&#24072;&#29983;&#21046;&#24230;.doc"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408230"/>
            <a:ext cx="5371679" cy="344977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1737" y="5279096"/>
            <a:ext cx="7090263" cy="159729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40" y="6058650"/>
            <a:ext cx="12186960" cy="81773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98066" y="5128966"/>
            <a:ext cx="1152244" cy="664522"/>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99240" y="5105510"/>
            <a:ext cx="1066892" cy="682811"/>
          </a:xfrm>
          <a:prstGeom prst="rect">
            <a:avLst/>
          </a:prstGeom>
        </p:spPr>
      </p:pic>
      <p:sp>
        <p:nvSpPr>
          <p:cNvPr id="9" name="矩形 8"/>
          <p:cNvSpPr/>
          <p:nvPr/>
        </p:nvSpPr>
        <p:spPr>
          <a:xfrm>
            <a:off x="0" y="-12876"/>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211766" y="449853"/>
            <a:ext cx="1800000" cy="1800000"/>
            <a:chOff x="3851921" y="107991"/>
            <a:chExt cx="1792566" cy="1792567"/>
          </a:xfrm>
        </p:grpSpPr>
        <p:sp>
          <p:nvSpPr>
            <p:cNvPr id="19"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圆角 9"/>
          <p:cNvSpPr/>
          <p:nvPr/>
        </p:nvSpPr>
        <p:spPr>
          <a:xfrm>
            <a:off x="3576000" y="4129802"/>
            <a:ext cx="5040000" cy="576000"/>
          </a:xfrm>
          <a:prstGeom prst="roundRect">
            <a:avLst>
              <a:gd name="adj"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n w="3175">
                  <a:noFill/>
                </a:ln>
                <a:solidFill>
                  <a:srgbClr val="002060"/>
                </a:solidFill>
                <a:latin typeface="微软雅黑" panose="020B0503020204020204" pitchFamily="34" charset="-122"/>
                <a:ea typeface="微软雅黑" panose="020B0503020204020204" pitchFamily="34" charset="-122"/>
                <a:cs typeface="方正苏新诗柳楷简体-yolan" panose="02000000000000000000" pitchFamily="2" charset="-122"/>
              </a:rPr>
              <a:t>数学与统计学院党委</a:t>
            </a:r>
            <a:endParaRPr lang="en-US" altLang="zh-CN" sz="2800" b="1" dirty="0">
              <a:ln w="3175">
                <a:noFill/>
              </a:ln>
              <a:solidFill>
                <a:srgbClr val="002060"/>
              </a:solidFill>
              <a:latin typeface="微软雅黑" panose="020B0503020204020204" pitchFamily="34" charset="-122"/>
              <a:ea typeface="微软雅黑" panose="020B0503020204020204" pitchFamily="34" charset="-122"/>
              <a:cs typeface="方正苏新诗柳楷简体-yolan" panose="02000000000000000000" pitchFamily="2" charset="-122"/>
            </a:endParaRPr>
          </a:p>
        </p:txBody>
      </p:sp>
      <p:sp>
        <p:nvSpPr>
          <p:cNvPr id="22" name="党"/>
          <p:cNvSpPr txBox="1"/>
          <p:nvPr/>
        </p:nvSpPr>
        <p:spPr>
          <a:xfrm>
            <a:off x="1219200" y="2737028"/>
            <a:ext cx="9462159" cy="784830"/>
          </a:xfrm>
          <a:prstGeom prst="rect">
            <a:avLst/>
          </a:prstGeom>
          <a:noFill/>
          <a:ln>
            <a:noFill/>
          </a:ln>
          <a:effectLst>
            <a:innerShdw blurRad="63500" dist="50800" dir="16200000">
              <a:prstClr val="black">
                <a:alpha val="50000"/>
              </a:prstClr>
            </a:innerShdw>
          </a:effectLst>
        </p:spPr>
        <p:txBody>
          <a:bodyPr wrap="square" rtlCol="0">
            <a:spAutoFit/>
          </a:bodyPr>
          <a:lstStyle/>
          <a:p>
            <a:pPr algn="ctr"/>
            <a:r>
              <a:rPr lang="zh-CN" altLang="en-US" sz="4500" b="1" dirty="0" smtClean="0">
                <a:solidFill>
                  <a:srgbClr val="C00000"/>
                </a:solidFill>
                <a:latin typeface="华文中宋" pitchFamily="2" charset="-122"/>
                <a:ea typeface="华文中宋" pitchFamily="2" charset="-122"/>
              </a:rPr>
              <a:t>基层</a:t>
            </a:r>
            <a:r>
              <a:rPr lang="zh-CN" altLang="en-US" sz="4500" b="1" dirty="0">
                <a:solidFill>
                  <a:srgbClr val="C00000"/>
                </a:solidFill>
                <a:latin typeface="华文中宋" pitchFamily="2" charset="-122"/>
                <a:ea typeface="华文中宋" pitchFamily="2" charset="-122"/>
              </a:rPr>
              <a:t>党组织建设</a:t>
            </a:r>
            <a:r>
              <a:rPr lang="zh-CN" altLang="en-US" sz="4500" b="1" dirty="0" smtClean="0">
                <a:solidFill>
                  <a:srgbClr val="C00000"/>
                </a:solidFill>
                <a:latin typeface="华文中宋" pitchFamily="2" charset="-122"/>
                <a:ea typeface="华文中宋" pitchFamily="2" charset="-122"/>
              </a:rPr>
              <a:t>年“三项清单”</a:t>
            </a:r>
            <a:r>
              <a:rPr lang="zh-CN" altLang="en-US" sz="4500" b="1" dirty="0">
                <a:solidFill>
                  <a:srgbClr val="C00000"/>
                </a:solidFill>
                <a:latin typeface="华文中宋" pitchFamily="2" charset="-122"/>
                <a:ea typeface="华文中宋" pitchFamily="2" charset="-122"/>
              </a:rPr>
              <a:t>汇报</a:t>
            </a:r>
          </a:p>
        </p:txBody>
      </p:sp>
    </p:spTree>
    <p:extLst>
      <p:ext uri="{BB962C8B-B14F-4D97-AF65-F5344CB8AC3E}">
        <p14:creationId xmlns:p14="http://schemas.microsoft.com/office/powerpoint/2010/main" xmlns="" val="1500769263"/>
      </p:ext>
    </p:extLst>
  </p:cSld>
  <p:clrMapOvr>
    <a:masterClrMapping/>
  </p:clrMapOvr>
  <mc:AlternateContent xmlns:mc="http://schemas.openxmlformats.org/markup-compatibility/2006">
    <mc:Choice xmlns:p14="http://schemas.microsoft.com/office/powerpoint/2010/main" xmlns="" Requires="p14">
      <p:transition spd="slow" p14:dur="2000" advTm="5000">
        <p14:reveal/>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42" presetClass="entr" presetSubtype="0"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accel="10000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42" presetClass="path" presetSubtype="0" accel="50000" decel="50000" fill="hold" nodeType="withEffect">
                                  <p:stCondLst>
                                    <p:cond delay="1000"/>
                                  </p:stCondLst>
                                  <p:childTnLst>
                                    <p:animMotion origin="layout" path="M 3.54167E-6 3.7037E-6 L 0.1552 -0.10741 " pathEditMode="relative" rAng="0" ptsTypes="AA">
                                      <p:cBhvr>
                                        <p:cTn id="26" dur="1000" spd="-100000" fill="hold"/>
                                        <p:tgtEl>
                                          <p:spTgt spid="7"/>
                                        </p:tgtEl>
                                        <p:attrNameLst>
                                          <p:attrName>ppt_x</p:attrName>
                                          <p:attrName>ppt_y</p:attrName>
                                        </p:attrNameLst>
                                      </p:cBhvr>
                                      <p:rCtr x="7760" y="-5370"/>
                                    </p:animMotion>
                                  </p:childTnLst>
                                </p:cTn>
                              </p:par>
                              <p:par>
                                <p:cTn id="27" presetID="53" presetClass="entr" presetSubtype="16" fill="hold" nodeType="withEffect">
                                  <p:stCondLst>
                                    <p:cond delay="100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Effect transition="in" filter="fade">
                                      <p:cBhvr>
                                        <p:cTn id="31" dur="750"/>
                                        <p:tgtEl>
                                          <p:spTgt spid="8"/>
                                        </p:tgtEl>
                                      </p:cBhvr>
                                    </p:animEffect>
                                  </p:childTnLst>
                                </p:cTn>
                              </p:par>
                              <p:par>
                                <p:cTn id="32" presetID="42" presetClass="path" presetSubtype="0" accel="50000" decel="50000" fill="hold" nodeType="withEffect">
                                  <p:stCondLst>
                                    <p:cond delay="1000"/>
                                  </p:stCondLst>
                                  <p:childTnLst>
                                    <p:animMotion origin="layout" path="M -4.79167E-6 -2.96296E-6 L 0.12995 -2.96296E-6 " pathEditMode="relative" rAng="0" ptsTypes="AA">
                                      <p:cBhvr>
                                        <p:cTn id="33" dur="1000" spd="-100000" fill="hold"/>
                                        <p:tgtEl>
                                          <p:spTgt spid="8"/>
                                        </p:tgtEl>
                                        <p:attrNameLst>
                                          <p:attrName>ppt_x</p:attrName>
                                          <p:attrName>ppt_y</p:attrName>
                                        </p:attrNameLst>
                                      </p:cBhvr>
                                      <p:rCtr x="6497" y="0"/>
                                    </p:animMotion>
                                  </p:childTnLst>
                                </p:cTn>
                              </p:par>
                              <p:par>
                                <p:cTn id="34" presetID="53" presetClass="entr" presetSubtype="16" fill="hold" nodeType="withEffect">
                                  <p:stCondLst>
                                    <p:cond delay="1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26" presetClass="emph" presetSubtype="0" fill="hold" nodeType="withEffect">
                                  <p:stCondLst>
                                    <p:cond delay="1750"/>
                                  </p:stCondLst>
                                  <p:childTnLst>
                                    <p:animEffect transition="out" filter="fade">
                                      <p:cBhvr>
                                        <p:cTn id="40" dur="500" tmFilter="0, 0; .2, .5; .8, .5; 1, 0"/>
                                        <p:tgtEl>
                                          <p:spTgt spid="17"/>
                                        </p:tgtEl>
                                      </p:cBhvr>
                                    </p:animEffect>
                                    <p:animScale>
                                      <p:cBhvr>
                                        <p:cTn id="41" dur="250" autoRev="1" fill="hold"/>
                                        <p:tgtEl>
                                          <p:spTgt spid="17"/>
                                        </p:tgtEl>
                                      </p:cBhvr>
                                      <p:by x="105000" y="105000"/>
                                    </p:animScale>
                                  </p:childTnLst>
                                </p:cTn>
                              </p:par>
                              <p:par>
                                <p:cTn id="42" presetID="16" presetClass="entr" presetSubtype="21" fill="hold" grpId="0" nodeType="withEffect">
                                  <p:stCondLst>
                                    <p:cond delay="300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097" y="14017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2.</a:t>
            </a:r>
            <a:r>
              <a:rPr lang="zh-CN" altLang="en-US" sz="3200" b="1" dirty="0" smtClean="0">
                <a:solidFill>
                  <a:srgbClr val="C00000"/>
                </a:solidFill>
                <a:latin typeface="楷体" pitchFamily="49" charset="-122"/>
                <a:ea typeface="楷体" pitchFamily="49" charset="-122"/>
              </a:rPr>
              <a:t>中层党组织建设方面：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825105" y="2324950"/>
            <a:ext cx="10023407" cy="3508653"/>
          </a:xfrm>
          <a:prstGeom prst="rect">
            <a:avLst/>
          </a:prstGeom>
          <a:noFill/>
        </p:spPr>
        <p:txBody>
          <a:bodyPr wrap="square" rtlCol="0">
            <a:spAutoFit/>
          </a:bodyPr>
          <a:lstStyle/>
          <a:p>
            <a:pPr algn="just">
              <a:lnSpc>
                <a:spcPct val="1500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ct val="1500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3</a:t>
            </a:r>
            <a:r>
              <a:rPr lang="zh-CN" altLang="en-US" sz="2400" dirty="0" smtClean="0">
                <a:latin typeface="楷体" pitchFamily="49" charset="-122"/>
                <a:ea typeface="楷体" pitchFamily="49" charset="-122"/>
              </a:rPr>
              <a:t>）积极推进教师党支部书记“双带头人”计划</a:t>
            </a:r>
            <a:r>
              <a:rPr lang="zh-CN" altLang="en-US" sz="2400" dirty="0" smtClean="0">
                <a:latin typeface="楷体" pitchFamily="49" charset="-122"/>
                <a:ea typeface="楷体" pitchFamily="49" charset="-122"/>
              </a:rPr>
              <a:t>，应</a:t>
            </a:r>
            <a:r>
              <a:rPr lang="zh-CN" altLang="en-US" sz="2400" dirty="0" smtClean="0">
                <a:latin typeface="楷体" pitchFamily="49" charset="-122"/>
                <a:ea typeface="楷体" pitchFamily="49" charset="-122"/>
              </a:rPr>
              <a:t>用数学教工党支部支</a:t>
            </a:r>
            <a:r>
              <a:rPr lang="zh-CN" altLang="en-US" sz="2400" dirty="0" smtClean="0">
                <a:latin typeface="楷体" pitchFamily="49" charset="-122"/>
                <a:ea typeface="楷体" pitchFamily="49" charset="-122"/>
              </a:rPr>
              <a:t>委已换</a:t>
            </a:r>
            <a:r>
              <a:rPr lang="zh-CN" altLang="en-US" sz="2400" dirty="0" smtClean="0">
                <a:latin typeface="楷体" pitchFamily="49" charset="-122"/>
                <a:ea typeface="楷体" pitchFamily="49" charset="-122"/>
              </a:rPr>
              <a:t>届</a:t>
            </a:r>
            <a:r>
              <a:rPr lang="zh-CN" altLang="en-US" sz="2400" dirty="0" smtClean="0">
                <a:latin typeface="楷体" pitchFamily="49" charset="-122"/>
                <a:ea typeface="楷体" pitchFamily="49" charset="-122"/>
              </a:rPr>
              <a:t>，所</a:t>
            </a:r>
            <a:r>
              <a:rPr lang="zh-CN" altLang="en-US" sz="2400" dirty="0" smtClean="0">
                <a:latin typeface="楷体" pitchFamily="49" charset="-122"/>
                <a:ea typeface="楷体" pitchFamily="49" charset="-122"/>
              </a:rPr>
              <a:t>长王智诚教</a:t>
            </a:r>
            <a:r>
              <a:rPr lang="zh-CN" altLang="en-US" sz="2400" dirty="0" smtClean="0">
                <a:latin typeface="楷体" pitchFamily="49" charset="-122"/>
                <a:ea typeface="楷体" pitchFamily="49" charset="-122"/>
              </a:rPr>
              <a:t>授被选</a:t>
            </a:r>
            <a:r>
              <a:rPr lang="zh-CN" altLang="en-US" sz="2400" dirty="0" smtClean="0">
                <a:latin typeface="楷体" pitchFamily="49" charset="-122"/>
                <a:ea typeface="楷体" pitchFamily="49" charset="-122"/>
              </a:rPr>
              <a:t>为党支部书记；</a:t>
            </a:r>
            <a:endParaRPr lang="en-US" altLang="zh-CN" sz="2400" dirty="0" smtClean="0">
              <a:latin typeface="楷体" pitchFamily="49" charset="-122"/>
              <a:ea typeface="楷体" pitchFamily="49" charset="-122"/>
            </a:endParaRPr>
          </a:p>
          <a:p>
            <a:pPr algn="just">
              <a:lnSpc>
                <a:spcPct val="1500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）党委委员积极联系各研究所优秀青年教师及海外留学归国教师，并开展谈心谈</a:t>
            </a:r>
            <a:r>
              <a:rPr lang="zh-CN" altLang="en-US" sz="2400" dirty="0" smtClean="0">
                <a:latin typeface="楷体" pitchFamily="49" charset="-122"/>
                <a:ea typeface="楷体" pitchFamily="49" charset="-122"/>
              </a:rPr>
              <a:t>话，现有基础数学研究所孙春友教授（优青）已确定为发展对象，计划近期将召开支部大会吸纳其为预备党员。</a:t>
            </a:r>
            <a:endParaRPr lang="zh-CN" altLang="en-US" sz="2400" dirty="0" smtClean="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897" y="12493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3.</a:t>
            </a:r>
            <a:r>
              <a:rPr lang="zh-CN" altLang="en-US" sz="3200" b="1" dirty="0" smtClean="0">
                <a:solidFill>
                  <a:srgbClr val="C00000"/>
                </a:solidFill>
                <a:latin typeface="楷体" pitchFamily="49" charset="-122"/>
                <a:ea typeface="楷体" pitchFamily="49" charset="-122"/>
              </a:rPr>
              <a:t>党支部建设方面：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pic>
        <p:nvPicPr>
          <p:cNvPr id="5" name="图片 4" descr="3.PNG"/>
          <p:cNvPicPr>
            <a:picLocks noChangeAspect="1"/>
          </p:cNvPicPr>
          <p:nvPr/>
        </p:nvPicPr>
        <p:blipFill>
          <a:blip r:embed="rId2" cstate="print"/>
          <a:stretch>
            <a:fillRect/>
          </a:stretch>
        </p:blipFill>
        <p:spPr>
          <a:xfrm>
            <a:off x="1098188" y="2019138"/>
            <a:ext cx="10052412" cy="4498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954" y="1183998"/>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3.</a:t>
            </a:r>
            <a:r>
              <a:rPr lang="zh-CN" altLang="en-US" sz="3200" b="1" dirty="0" smtClean="0">
                <a:solidFill>
                  <a:srgbClr val="C00000"/>
                </a:solidFill>
                <a:latin typeface="楷体" pitchFamily="49" charset="-122"/>
                <a:ea typeface="楷体" pitchFamily="49" charset="-122"/>
              </a:rPr>
              <a:t>党支部建设方面：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33648" y="1828418"/>
            <a:ext cx="5892831" cy="5029582"/>
          </a:xfrm>
          <a:prstGeom prst="rect">
            <a:avLst/>
          </a:prstGeom>
          <a:noFill/>
        </p:spPr>
        <p:txBody>
          <a:bodyPr wrap="square" rtlCol="0">
            <a:spAutoFit/>
          </a:bodyPr>
          <a:lstStyle/>
          <a:p>
            <a:pPr algn="just">
              <a:lnSpc>
                <a:spcPts val="35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ts val="35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）研究生</a:t>
            </a:r>
            <a:r>
              <a:rPr lang="en-US" altLang="zh-CN" sz="2400" dirty="0" smtClean="0">
                <a:latin typeface="楷体" pitchFamily="49" charset="-122"/>
                <a:ea typeface="楷体" pitchFamily="49" charset="-122"/>
              </a:rPr>
              <a:t>8</a:t>
            </a:r>
            <a:r>
              <a:rPr lang="zh-CN" altLang="en-US" sz="2400" dirty="0" smtClean="0">
                <a:latin typeface="楷体" pitchFamily="49" charset="-122"/>
                <a:ea typeface="楷体" pitchFamily="49" charset="-122"/>
              </a:rPr>
              <a:t>个党支部进行了党支部活动创新方案申报，其中概率统计研究生党支部创新活动方案获得学校立项，其他党支部在学院立项，学院予以一定经费支持；</a:t>
            </a:r>
            <a:endParaRPr lang="en-US" altLang="zh-CN" sz="2400" dirty="0" smtClean="0">
              <a:latin typeface="楷体" pitchFamily="49" charset="-122"/>
              <a:ea typeface="楷体" pitchFamily="49" charset="-122"/>
            </a:endParaRPr>
          </a:p>
          <a:p>
            <a:pPr algn="just">
              <a:lnSpc>
                <a:spcPts val="35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）学院党委书</a:t>
            </a:r>
            <a:r>
              <a:rPr lang="zh-CN" altLang="en-US" sz="2400" dirty="0" smtClean="0">
                <a:latin typeface="楷体" pitchFamily="49" charset="-122"/>
                <a:ea typeface="楷体" pitchFamily="49" charset="-122"/>
              </a:rPr>
              <a:t>记和院长结</a:t>
            </a:r>
            <a:r>
              <a:rPr lang="zh-CN" altLang="en-US" sz="2400" dirty="0" smtClean="0">
                <a:latin typeface="楷体" pitchFamily="49" charset="-122"/>
                <a:ea typeface="楷体" pitchFamily="49" charset="-122"/>
              </a:rPr>
              <a:t>合作风建设年为学生讲思想政治课</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次，主</a:t>
            </a:r>
            <a:r>
              <a:rPr lang="zh-CN" altLang="en-US" sz="2400" dirty="0" smtClean="0">
                <a:latin typeface="楷体" pitchFamily="49" charset="-122"/>
                <a:ea typeface="楷体" pitchFamily="49" charset="-122"/>
              </a:rPr>
              <a:t>题分别为</a:t>
            </a:r>
            <a:r>
              <a:rPr lang="zh-CN" altLang="en-US" sz="2400" dirty="0" smtClean="0">
                <a:latin typeface="楷体" pitchFamily="49" charset="-122"/>
                <a:ea typeface="楷体" pitchFamily="49" charset="-122"/>
              </a:rPr>
              <a:t>“坚持立德树人，争做有志青年</a:t>
            </a:r>
            <a:r>
              <a:rPr lang="zh-CN" altLang="en-US" sz="2400" dirty="0" smtClean="0">
                <a:latin typeface="楷体" pitchFamily="49" charset="-122"/>
                <a:ea typeface="楷体" pitchFamily="49" charset="-122"/>
              </a:rPr>
              <a:t>”和“</a:t>
            </a:r>
            <a:r>
              <a:rPr lang="zh-CN" altLang="en-US" sz="2400" dirty="0" smtClean="0">
                <a:latin typeface="楷体" pitchFamily="49" charset="-122"/>
                <a:ea typeface="楷体" pitchFamily="49" charset="-122"/>
              </a:rPr>
              <a:t>贯彻落实思政工作会议精神，为数学学科建设奠定基础”；</a:t>
            </a:r>
            <a:endParaRPr lang="en-US" altLang="zh-CN" sz="2400" dirty="0" smtClean="0">
              <a:latin typeface="楷体" pitchFamily="49" charset="-122"/>
              <a:ea typeface="楷体" pitchFamily="49" charset="-122"/>
            </a:endParaRPr>
          </a:p>
          <a:p>
            <a:pPr algn="just">
              <a:lnSpc>
                <a:spcPts val="3500"/>
              </a:lnSpc>
            </a:pPr>
            <a:endParaRPr lang="zh-CN" altLang="en-US" sz="2400" dirty="0" smtClean="0">
              <a:latin typeface="楷体" pitchFamily="49" charset="-122"/>
              <a:ea typeface="楷体" pitchFamily="49" charset="-122"/>
            </a:endParaRPr>
          </a:p>
        </p:txBody>
      </p:sp>
      <p:pic>
        <p:nvPicPr>
          <p:cNvPr id="7" name="图片 6" descr="20170630院长将思政课1.JPG"/>
          <p:cNvPicPr>
            <a:picLocks noChangeAspect="1"/>
          </p:cNvPicPr>
          <p:nvPr/>
        </p:nvPicPr>
        <p:blipFill>
          <a:blip r:embed="rId2" cstate="print"/>
          <a:stretch>
            <a:fillRect/>
          </a:stretch>
        </p:blipFill>
        <p:spPr>
          <a:xfrm>
            <a:off x="6582592" y="3360783"/>
            <a:ext cx="4991100" cy="3327400"/>
          </a:xfrm>
          <a:prstGeom prst="rect">
            <a:avLst/>
          </a:prstGeom>
        </p:spPr>
      </p:pic>
      <p:pic>
        <p:nvPicPr>
          <p:cNvPr id="5" name="图片 4" descr="20170630书记将思政课2.jpg"/>
          <p:cNvPicPr>
            <a:picLocks noChangeAspect="1"/>
          </p:cNvPicPr>
          <p:nvPr/>
        </p:nvPicPr>
        <p:blipFill>
          <a:blip r:embed="rId3" cstate="print"/>
          <a:stretch>
            <a:fillRect/>
          </a:stretch>
        </p:blipFill>
        <p:spPr>
          <a:xfrm>
            <a:off x="6349481" y="253013"/>
            <a:ext cx="5298041" cy="350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797" y="13128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3.</a:t>
            </a:r>
            <a:r>
              <a:rPr lang="zh-CN" altLang="en-US" sz="3200" b="1" dirty="0" smtClean="0">
                <a:solidFill>
                  <a:srgbClr val="C00000"/>
                </a:solidFill>
                <a:latin typeface="楷体" pitchFamily="49" charset="-122"/>
                <a:ea typeface="楷体" pitchFamily="49" charset="-122"/>
              </a:rPr>
              <a:t>党支部建设方面：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31406" y="1993518"/>
            <a:ext cx="6947294" cy="5029582"/>
          </a:xfrm>
          <a:prstGeom prst="rect">
            <a:avLst/>
          </a:prstGeom>
          <a:noFill/>
        </p:spPr>
        <p:txBody>
          <a:bodyPr wrap="square" rtlCol="0">
            <a:spAutoFit/>
          </a:bodyPr>
          <a:lstStyle/>
          <a:p>
            <a:pPr algn="just">
              <a:lnSpc>
                <a:spcPts val="35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ts val="35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3</a:t>
            </a:r>
            <a:r>
              <a:rPr lang="zh-CN" altLang="en-US" sz="2400" dirty="0" smtClean="0">
                <a:latin typeface="楷体" pitchFamily="49" charset="-122"/>
                <a:ea typeface="楷体" pitchFamily="49" charset="-122"/>
              </a:rPr>
              <a:t>）学</a:t>
            </a:r>
            <a:r>
              <a:rPr lang="zh-CN" altLang="en-US" sz="2400" dirty="0" smtClean="0">
                <a:latin typeface="楷体" pitchFamily="49" charset="-122"/>
                <a:ea typeface="楷体" pitchFamily="49" charset="-122"/>
              </a:rPr>
              <a:t>院召开</a:t>
            </a:r>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次党委扩大会议，对全体支委进行培训，学习基层党组织建设年方案并就基层党组织建设年“三个清单”和各支部的清单进行讨论，学习学习贯彻教育部党组贯彻落实</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中国共产党问责条例</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实施办法；</a:t>
            </a:r>
            <a:endParaRPr lang="en-US" altLang="zh-CN" sz="2400" dirty="0" smtClean="0">
              <a:latin typeface="楷体" pitchFamily="49" charset="-122"/>
              <a:ea typeface="楷体" pitchFamily="49" charset="-122"/>
            </a:endParaRPr>
          </a:p>
          <a:p>
            <a:pPr algn="just">
              <a:lnSpc>
                <a:spcPts val="35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4</a:t>
            </a:r>
            <a:r>
              <a:rPr lang="zh-CN" altLang="en-US" sz="2400" dirty="0" smtClean="0">
                <a:latin typeface="楷体" pitchFamily="49" charset="-122"/>
                <a:ea typeface="楷体" pitchFamily="49" charset="-122"/>
              </a:rPr>
              <a:t>）学院开展</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次毕业生党员专题培训，指导毕业生党员办理党组织关系转接等手续，要求各位毕业生党员加强党性修养，及时将党组织关系落到相关单位并将回执寄出。</a:t>
            </a:r>
          </a:p>
          <a:p>
            <a:pPr algn="just">
              <a:lnSpc>
                <a:spcPts val="3500"/>
              </a:lnSpc>
            </a:pPr>
            <a:endParaRPr lang="zh-CN" altLang="en-US" sz="2400" dirty="0" smtClean="0">
              <a:latin typeface="楷体" pitchFamily="49" charset="-122"/>
              <a:ea typeface="楷体" pitchFamily="49" charset="-122"/>
            </a:endParaRPr>
          </a:p>
        </p:txBody>
      </p:sp>
      <p:pic>
        <p:nvPicPr>
          <p:cNvPr id="5" name="图片 4" descr="微信图片_20170702203030.jpg"/>
          <p:cNvPicPr>
            <a:picLocks noChangeAspect="1"/>
          </p:cNvPicPr>
          <p:nvPr/>
        </p:nvPicPr>
        <p:blipFill>
          <a:blip r:embed="rId2" cstate="print"/>
          <a:stretch>
            <a:fillRect/>
          </a:stretch>
        </p:blipFill>
        <p:spPr>
          <a:xfrm>
            <a:off x="7516428" y="1287262"/>
            <a:ext cx="3704947" cy="2585621"/>
          </a:xfrm>
          <a:prstGeom prst="rect">
            <a:avLst/>
          </a:prstGeom>
        </p:spPr>
      </p:pic>
      <p:pic>
        <p:nvPicPr>
          <p:cNvPr id="8" name="图片 7" descr="biyeshengdangyuan.jpg"/>
          <p:cNvPicPr>
            <a:picLocks noChangeAspect="1"/>
          </p:cNvPicPr>
          <p:nvPr/>
        </p:nvPicPr>
        <p:blipFill>
          <a:blip r:embed="rId3" cstate="print"/>
          <a:stretch>
            <a:fillRect/>
          </a:stretch>
        </p:blipFill>
        <p:spPr>
          <a:xfrm>
            <a:off x="7530853" y="4012708"/>
            <a:ext cx="3781887" cy="2521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797" y="13128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3.</a:t>
            </a:r>
            <a:r>
              <a:rPr lang="zh-CN" altLang="en-US" sz="3200" b="1" dirty="0" smtClean="0">
                <a:solidFill>
                  <a:srgbClr val="C00000"/>
                </a:solidFill>
                <a:latin typeface="楷体" pitchFamily="49" charset="-122"/>
                <a:ea typeface="楷体" pitchFamily="49" charset="-122"/>
              </a:rPr>
              <a:t>党支部建设方面：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742125" y="2149019"/>
            <a:ext cx="10008734" cy="4708981"/>
          </a:xfrm>
          <a:prstGeom prst="rect">
            <a:avLst/>
          </a:prstGeom>
          <a:noFill/>
        </p:spPr>
        <p:txBody>
          <a:bodyPr wrap="square" rtlCol="0">
            <a:spAutoFit/>
          </a:bodyPr>
          <a:lstStyle/>
          <a:p>
            <a:pPr algn="just">
              <a:lnSpc>
                <a:spcPts val="40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ts val="40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5</a:t>
            </a:r>
            <a:r>
              <a:rPr lang="zh-CN" altLang="en-US" sz="2400" dirty="0" smtClean="0">
                <a:latin typeface="楷体" pitchFamily="49" charset="-122"/>
                <a:ea typeface="楷体" pitchFamily="49" charset="-122"/>
              </a:rPr>
              <a:t>）学院严格按照校党委组织部要求对人数超标的学生党支部进行了调整，在尽量不变动支部数量的前提下，将人数超标的应用数学研究生党支部调整为应用数学研究生第一和第二党支部、应用统计研究生党支部调整为应用统计研究生第一和第二党支部、基础数学研究生第一和第二党支部合并为基础数学研究生党支部、计算数学研究生第一和第二党支部合并为计算数学党支</a:t>
            </a:r>
            <a:r>
              <a:rPr lang="zh-CN" altLang="en-US" sz="2400" dirty="0" smtClean="0">
                <a:latin typeface="楷体" pitchFamily="49" charset="-122"/>
                <a:ea typeface="楷体" pitchFamily="49" charset="-122"/>
              </a:rPr>
              <a:t>部。</a:t>
            </a:r>
            <a:endParaRPr lang="en-US" altLang="zh-CN" sz="2400" dirty="0" smtClean="0">
              <a:latin typeface="楷体" pitchFamily="49" charset="-122"/>
              <a:ea typeface="楷体" pitchFamily="49" charset="-122"/>
            </a:endParaRPr>
          </a:p>
          <a:p>
            <a:pPr algn="just">
              <a:lnSpc>
                <a:spcPts val="4000"/>
              </a:lnSpc>
            </a:pPr>
            <a:endParaRPr lang="zh-CN" altLang="en-US" sz="2400" dirty="0" smtClean="0">
              <a:latin typeface="楷体" pitchFamily="49" charset="-122"/>
              <a:ea typeface="楷体" pitchFamily="49" charset="-122"/>
            </a:endParaRPr>
          </a:p>
          <a:p>
            <a:pPr algn="just">
              <a:lnSpc>
                <a:spcPts val="4000"/>
              </a:lnSpc>
            </a:pPr>
            <a:endParaRPr lang="zh-CN" altLang="en-US" sz="2400" dirty="0" smtClean="0">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186" y="122576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4.</a:t>
            </a:r>
            <a:r>
              <a:rPr lang="zh-CN" altLang="en-US" sz="3200" b="1" dirty="0" smtClean="0">
                <a:solidFill>
                  <a:srgbClr val="C00000"/>
                </a:solidFill>
                <a:latin typeface="楷体" pitchFamily="49" charset="-122"/>
                <a:ea typeface="楷体" pitchFamily="49" charset="-122"/>
              </a:rPr>
              <a:t>党员教育管理方面：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pic>
        <p:nvPicPr>
          <p:cNvPr id="5" name="图片 4" descr="4.PNG"/>
          <p:cNvPicPr>
            <a:picLocks noChangeAspect="1"/>
          </p:cNvPicPr>
          <p:nvPr/>
        </p:nvPicPr>
        <p:blipFill>
          <a:blip r:embed="rId2" cstate="print"/>
          <a:stretch>
            <a:fillRect/>
          </a:stretch>
        </p:blipFill>
        <p:spPr>
          <a:xfrm>
            <a:off x="762853" y="1979721"/>
            <a:ext cx="10001870" cy="2281561"/>
          </a:xfrm>
          <a:prstGeom prst="rect">
            <a:avLst/>
          </a:prstGeom>
        </p:spPr>
      </p:pic>
      <p:sp>
        <p:nvSpPr>
          <p:cNvPr id="6" name="TextBox 5"/>
          <p:cNvSpPr txBox="1"/>
          <p:nvPr/>
        </p:nvSpPr>
        <p:spPr>
          <a:xfrm>
            <a:off x="818940" y="4451027"/>
            <a:ext cx="9639694" cy="1980350"/>
          </a:xfrm>
          <a:prstGeom prst="rect">
            <a:avLst/>
          </a:prstGeom>
          <a:noFill/>
        </p:spPr>
        <p:txBody>
          <a:bodyPr wrap="square" rtlCol="0">
            <a:spAutoFit/>
          </a:bodyPr>
          <a:lstStyle/>
          <a:p>
            <a:pPr algn="just">
              <a:lnSpc>
                <a:spcPts val="38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ts val="3800"/>
              </a:lnSpc>
            </a:pPr>
            <a:r>
              <a:rPr lang="zh-CN" altLang="en-US" sz="2800" dirty="0" smtClean="0">
                <a:latin typeface="楷体" pitchFamily="49" charset="-122"/>
                <a:ea typeface="楷体" pitchFamily="49" charset="-122"/>
              </a:rPr>
              <a:t>    学院积极进行党员排查工作，将在校教职工党员和学生党员档案进行了审核，同时将失联党员进行排查，都取得了联系，召开支部会议，将部分滞留党员进行了处置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697" y="16430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5.</a:t>
            </a:r>
            <a:r>
              <a:rPr lang="zh-CN" altLang="en-US" sz="3200" b="1" dirty="0" smtClean="0">
                <a:solidFill>
                  <a:srgbClr val="C00000"/>
                </a:solidFill>
                <a:latin typeface="楷体" pitchFamily="49" charset="-122"/>
                <a:ea typeface="楷体" pitchFamily="49" charset="-122"/>
              </a:rPr>
              <a:t>发展党员工作方面：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pic>
        <p:nvPicPr>
          <p:cNvPr id="4" name="图片 3" descr="5.PNG"/>
          <p:cNvPicPr>
            <a:picLocks noChangeAspect="1"/>
          </p:cNvPicPr>
          <p:nvPr/>
        </p:nvPicPr>
        <p:blipFill>
          <a:blip r:embed="rId2" cstate="print"/>
          <a:stretch>
            <a:fillRect/>
          </a:stretch>
        </p:blipFill>
        <p:spPr>
          <a:xfrm>
            <a:off x="784545" y="2632614"/>
            <a:ext cx="10636228" cy="3222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78872" y="1766009"/>
            <a:ext cx="10646623" cy="5355312"/>
          </a:xfrm>
          <a:prstGeom prst="rect">
            <a:avLst/>
          </a:prstGeom>
          <a:noFill/>
        </p:spPr>
        <p:txBody>
          <a:bodyPr wrap="square" rtlCol="0">
            <a:spAutoFit/>
          </a:bodyPr>
          <a:lstStyle/>
          <a:p>
            <a:pPr>
              <a:lnSpc>
                <a:spcPct val="1500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）学院已制定</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数学与统计学院党委委员联系支部、入党积极分子制度</a:t>
            </a:r>
            <a:r>
              <a:rPr lang="en-US" altLang="zh-CN" sz="2800" dirty="0" smtClean="0">
                <a:latin typeface="楷体" pitchFamily="49" charset="-122"/>
                <a:ea typeface="楷体" pitchFamily="49" charset="-122"/>
              </a:rPr>
              <a:t>》</a:t>
            </a:r>
            <a:r>
              <a:rPr lang="zh-CN" altLang="en-US" sz="2800" dirty="0" smtClean="0">
                <a:latin typeface="楷体" pitchFamily="49" charset="-122"/>
                <a:ea typeface="楷体" pitchFamily="49" charset="-122"/>
              </a:rPr>
              <a:t>，要求党委委员严格按照制度执行，积极与所联系支部的入党积极分子联系并做好培养工作；</a:t>
            </a:r>
            <a:endParaRPr lang="en-US" altLang="zh-CN" sz="2800" dirty="0" smtClean="0">
              <a:latin typeface="楷体" pitchFamily="49" charset="-122"/>
              <a:ea typeface="楷体" pitchFamily="49" charset="-122"/>
            </a:endParaRPr>
          </a:p>
          <a:p>
            <a:pPr>
              <a:lnSpc>
                <a:spcPct val="150000"/>
              </a:lnSpc>
            </a:pPr>
            <a:r>
              <a:rPr lang="zh-CN" altLang="en-US"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a:t>
            </a:r>
            <a:r>
              <a:rPr lang="zh-CN" altLang="en-US" sz="2800" dirty="0" smtClean="0">
                <a:latin typeface="楷体" pitchFamily="49" charset="-122"/>
                <a:ea typeface="楷体" pitchFamily="49" charset="-122"/>
              </a:rPr>
              <a:t>）对已提交入党申请书的</a:t>
            </a:r>
            <a:r>
              <a:rPr lang="en-US" altLang="zh-CN" sz="2800" dirty="0" smtClean="0">
                <a:latin typeface="楷体" pitchFamily="49" charset="-122"/>
                <a:ea typeface="楷体" pitchFamily="49" charset="-122"/>
              </a:rPr>
              <a:t>1</a:t>
            </a:r>
            <a:r>
              <a:rPr lang="zh-CN" altLang="en-US" sz="2800" dirty="0" smtClean="0">
                <a:latin typeface="楷体" pitchFamily="49" charset="-122"/>
                <a:ea typeface="楷体" pitchFamily="49" charset="-122"/>
              </a:rPr>
              <a:t>名青</a:t>
            </a:r>
            <a:r>
              <a:rPr lang="zh-CN" altLang="en-US" sz="2800" dirty="0" smtClean="0">
                <a:latin typeface="楷体" pitchFamily="49" charset="-122"/>
                <a:ea typeface="楷体" pitchFamily="49" charset="-122"/>
              </a:rPr>
              <a:t>年教师（</a:t>
            </a:r>
            <a:r>
              <a:rPr lang="zh-CN" altLang="en-US" sz="2800" dirty="0" smtClean="0">
                <a:latin typeface="楷体" pitchFamily="49" charset="-122"/>
                <a:ea typeface="楷体" pitchFamily="49" charset="-122"/>
              </a:rPr>
              <a:t>海外归国人员）已完成党支部和党委委员谈话，正在培养过程中，下学期进一步考察培养确定为入党积极分子。</a:t>
            </a:r>
          </a:p>
          <a:p>
            <a:pPr>
              <a:lnSpc>
                <a:spcPct val="150000"/>
              </a:lnSpc>
            </a:pPr>
            <a:endParaRPr lang="zh-CN" altLang="en-US" sz="2800" dirty="0">
              <a:solidFill>
                <a:srgbClr val="C00000"/>
              </a:solidFill>
              <a:latin typeface="楷体" pitchFamily="49" charset="-122"/>
              <a:ea typeface="楷体" pitchFamily="49" charset="-122"/>
            </a:endParaRPr>
          </a:p>
        </p:txBody>
      </p:sp>
      <p:sp>
        <p:nvSpPr>
          <p:cNvPr id="5" name="TextBox 4"/>
          <p:cNvSpPr txBox="1"/>
          <p:nvPr/>
        </p:nvSpPr>
        <p:spPr>
          <a:xfrm>
            <a:off x="414246" y="1220647"/>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5.</a:t>
            </a:r>
            <a:r>
              <a:rPr lang="zh-CN" altLang="en-US" sz="3200" b="1" dirty="0" smtClean="0">
                <a:solidFill>
                  <a:srgbClr val="C00000"/>
                </a:solidFill>
                <a:latin typeface="楷体" pitchFamily="49" charset="-122"/>
                <a:ea typeface="楷体" pitchFamily="49" charset="-122"/>
              </a:rPr>
              <a:t>发展党员工作方面：</a:t>
            </a:r>
            <a:endParaRPr lang="zh-CN" altLang="en-US" sz="3200" b="1" dirty="0">
              <a:solidFill>
                <a:srgbClr val="C0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14246" y="1220647"/>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6.</a:t>
            </a:r>
            <a:r>
              <a:rPr lang="zh-CN" altLang="en-US" sz="3200" b="1" dirty="0" smtClean="0">
                <a:solidFill>
                  <a:srgbClr val="C00000"/>
                </a:solidFill>
                <a:latin typeface="楷体" pitchFamily="49" charset="-122"/>
                <a:ea typeface="楷体" pitchFamily="49" charset="-122"/>
              </a:rPr>
              <a:t>基础保障方面：</a:t>
            </a:r>
            <a:endParaRPr lang="zh-CN" altLang="en-US" sz="3200" b="1" dirty="0">
              <a:solidFill>
                <a:srgbClr val="C00000"/>
              </a:solidFill>
              <a:latin typeface="楷体" pitchFamily="49" charset="-122"/>
              <a:ea typeface="楷体" pitchFamily="49" charset="-122"/>
            </a:endParaRPr>
          </a:p>
        </p:txBody>
      </p:sp>
      <p:pic>
        <p:nvPicPr>
          <p:cNvPr id="6" name="图片 5" descr="6.PNG"/>
          <p:cNvPicPr>
            <a:picLocks noChangeAspect="1"/>
          </p:cNvPicPr>
          <p:nvPr/>
        </p:nvPicPr>
        <p:blipFill>
          <a:blip r:embed="rId2" cstate="print"/>
          <a:stretch>
            <a:fillRect/>
          </a:stretch>
        </p:blipFill>
        <p:spPr>
          <a:xfrm>
            <a:off x="641773" y="1972512"/>
            <a:ext cx="10055820" cy="2242579"/>
          </a:xfrm>
          <a:prstGeom prst="rect">
            <a:avLst/>
          </a:prstGeom>
        </p:spPr>
      </p:pic>
      <p:sp>
        <p:nvSpPr>
          <p:cNvPr id="5" name="TextBox 4"/>
          <p:cNvSpPr txBox="1"/>
          <p:nvPr/>
        </p:nvSpPr>
        <p:spPr>
          <a:xfrm>
            <a:off x="569675" y="4500205"/>
            <a:ext cx="5186351" cy="1938992"/>
          </a:xfrm>
          <a:prstGeom prst="rect">
            <a:avLst/>
          </a:prstGeom>
          <a:noFill/>
        </p:spPr>
        <p:txBody>
          <a:bodyPr wrap="square" rtlCol="0">
            <a:spAutoFit/>
          </a:bodyPr>
          <a:lstStyle/>
          <a:p>
            <a:pPr>
              <a:lnSpc>
                <a:spcPts val="36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latin typeface="楷体" pitchFamily="49" charset="-122"/>
              <a:ea typeface="楷体" pitchFamily="49" charset="-122"/>
            </a:endParaRPr>
          </a:p>
          <a:p>
            <a:pPr>
              <a:lnSpc>
                <a:spcPts val="3600"/>
              </a:lnSpc>
            </a:pPr>
            <a:r>
              <a:rPr lang="zh-CN" altLang="en-US" sz="2800" dirty="0" smtClean="0">
                <a:latin typeface="楷体" pitchFamily="49" charset="-122"/>
                <a:ea typeface="楷体" pitchFamily="49" charset="-122"/>
              </a:rPr>
              <a:t>    学院本部党员活动室已经建立并投入使用，榆中校区党员活动室正在建</a:t>
            </a:r>
            <a:r>
              <a:rPr lang="zh-CN" altLang="en-US" sz="2800" dirty="0" smtClean="0">
                <a:latin typeface="楷体" pitchFamily="49" charset="-122"/>
                <a:ea typeface="楷体" pitchFamily="49" charset="-122"/>
              </a:rPr>
              <a:t>设。</a:t>
            </a:r>
            <a:endParaRPr lang="en-US" altLang="zh-CN" sz="2800" dirty="0" smtClean="0">
              <a:latin typeface="楷体" pitchFamily="49" charset="-122"/>
              <a:ea typeface="楷体" pitchFamily="49" charset="-122"/>
            </a:endParaRPr>
          </a:p>
        </p:txBody>
      </p:sp>
      <p:pic>
        <p:nvPicPr>
          <p:cNvPr id="7" name="图片 6" descr="微信图片_20170702205128.jpg"/>
          <p:cNvPicPr>
            <a:picLocks noChangeAspect="1"/>
          </p:cNvPicPr>
          <p:nvPr/>
        </p:nvPicPr>
        <p:blipFill>
          <a:blip r:embed="rId3" cstate="print"/>
          <a:stretch>
            <a:fillRect/>
          </a:stretch>
        </p:blipFill>
        <p:spPr>
          <a:xfrm>
            <a:off x="6273552" y="4241308"/>
            <a:ext cx="4281997" cy="2519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21" y="3426616"/>
            <a:ext cx="5371679" cy="344977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1737" y="5279096"/>
            <a:ext cx="7090263" cy="159729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40" y="6058650"/>
            <a:ext cx="12186960" cy="81773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98066" y="5128966"/>
            <a:ext cx="1152244" cy="664522"/>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99240" y="5105510"/>
            <a:ext cx="1066892" cy="682811"/>
          </a:xfrm>
          <a:prstGeom prst="rect">
            <a:avLst/>
          </a:prstGeom>
        </p:spPr>
      </p:pic>
      <p:sp>
        <p:nvSpPr>
          <p:cNvPr id="9" name="矩形 8"/>
          <p:cNvSpPr/>
          <p:nvPr/>
        </p:nvSpPr>
        <p:spPr>
          <a:xfrm>
            <a:off x="0" y="-12876"/>
            <a:ext cx="12192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211766" y="449853"/>
            <a:ext cx="1800000" cy="1800000"/>
            <a:chOff x="3851921" y="107991"/>
            <a:chExt cx="1792566" cy="1792567"/>
          </a:xfrm>
        </p:grpSpPr>
        <p:sp>
          <p:nvSpPr>
            <p:cNvPr id="19" name="Freeform 29"/>
            <p:cNvSpPr/>
            <p:nvPr/>
          </p:nvSpPr>
          <p:spPr bwMode="auto">
            <a:xfrm>
              <a:off x="4401088" y="564469"/>
              <a:ext cx="867835" cy="77549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任意多边形 127"/>
            <p:cNvSpPr/>
            <p:nvPr/>
          </p:nvSpPr>
          <p:spPr>
            <a:xfrm>
              <a:off x="3851921" y="107991"/>
              <a:ext cx="1792566" cy="1792567"/>
            </a:xfrm>
            <a:custGeom>
              <a:avLst/>
              <a:gdLst>
                <a:gd name="connsiteX0" fmla="*/ 1677670 w 2407137"/>
                <a:gd name="connsiteY0" fmla="*/ 1837666 h 2407138"/>
                <a:gd name="connsiteX1" fmla="*/ 1683974 w 2407137"/>
                <a:gd name="connsiteY1" fmla="*/ 1833341 h 2407138"/>
                <a:gd name="connsiteX2" fmla="*/ 1689813 w 2407137"/>
                <a:gd name="connsiteY2" fmla="*/ 1828403 h 2407138"/>
                <a:gd name="connsiteX3" fmla="*/ 1945042 w 2407137"/>
                <a:gd name="connsiteY3" fmla="*/ 2162988 h 2407138"/>
                <a:gd name="connsiteX4" fmla="*/ 1932899 w 2407137"/>
                <a:gd name="connsiteY4" fmla="*/ 2172251 h 2407138"/>
                <a:gd name="connsiteX5" fmla="*/ 1592663 w 2407137"/>
                <a:gd name="connsiteY5" fmla="*/ 1892774 h 2407138"/>
                <a:gd name="connsiteX6" fmla="*/ 1605769 w 2407137"/>
                <a:gd name="connsiteY6" fmla="*/ 1884929 h 2407138"/>
                <a:gd name="connsiteX7" fmla="*/ 1748914 w 2407137"/>
                <a:gd name="connsiteY7" fmla="*/ 2132863 h 2407138"/>
                <a:gd name="connsiteX8" fmla="*/ 1735858 w 2407137"/>
                <a:gd name="connsiteY8" fmla="*/ 2140795 h 2407138"/>
                <a:gd name="connsiteX9" fmla="*/ 1768789 w 2407137"/>
                <a:gd name="connsiteY9" fmla="*/ 1757990 h 2407138"/>
                <a:gd name="connsiteX10" fmla="*/ 1971301 w 2407137"/>
                <a:gd name="connsiteY10" fmla="*/ 1960502 h 2407138"/>
                <a:gd name="connsiteX11" fmla="*/ 1966159 w 2407137"/>
                <a:gd name="connsiteY11" fmla="*/ 1966159 h 2407138"/>
                <a:gd name="connsiteX12" fmla="*/ 1960501 w 2407137"/>
                <a:gd name="connsiteY12" fmla="*/ 1971301 h 2407138"/>
                <a:gd name="connsiteX13" fmla="*/ 1758092 w 2407137"/>
                <a:gd name="connsiteY13" fmla="*/ 1768892 h 2407138"/>
                <a:gd name="connsiteX14" fmla="*/ 1765079 w 2407137"/>
                <a:gd name="connsiteY14" fmla="*/ 1762526 h 2407138"/>
                <a:gd name="connsiteX15" fmla="*/ 1834740 w 2407137"/>
                <a:gd name="connsiteY15" fmla="*/ 1681091 h 2407138"/>
                <a:gd name="connsiteX16" fmla="*/ 2168093 w 2407137"/>
                <a:gd name="connsiteY16" fmla="*/ 1938389 h 2407138"/>
                <a:gd name="connsiteX17" fmla="*/ 2158761 w 2407137"/>
                <a:gd name="connsiteY17" fmla="*/ 1950479 h 2407138"/>
                <a:gd name="connsiteX18" fmla="*/ 1825285 w 2407137"/>
                <a:gd name="connsiteY18" fmla="*/ 1693086 h 2407138"/>
                <a:gd name="connsiteX19" fmla="*/ 1497292 w 2407137"/>
                <a:gd name="connsiteY19" fmla="*/ 1938505 h 2407138"/>
                <a:gd name="connsiteX20" fmla="*/ 1511359 w 2407137"/>
                <a:gd name="connsiteY20" fmla="*/ 1932557 h 2407138"/>
                <a:gd name="connsiteX21" fmla="*/ 1671461 w 2407137"/>
                <a:gd name="connsiteY21" fmla="*/ 2322204 h 2407138"/>
                <a:gd name="connsiteX22" fmla="*/ 1657335 w 2407137"/>
                <a:gd name="connsiteY22" fmla="*/ 2328008 h 2407138"/>
                <a:gd name="connsiteX23" fmla="*/ 1400984 w 2407137"/>
                <a:gd name="connsiteY23" fmla="*/ 1969841 h 2407138"/>
                <a:gd name="connsiteX24" fmla="*/ 1415837 w 2407137"/>
                <a:gd name="connsiteY24" fmla="*/ 1966261 h 2407138"/>
                <a:gd name="connsiteX25" fmla="*/ 1489829 w 2407137"/>
                <a:gd name="connsiteY25" fmla="*/ 2242404 h 2407138"/>
                <a:gd name="connsiteX26" fmla="*/ 1475037 w 2407137"/>
                <a:gd name="connsiteY26" fmla="*/ 2246208 h 2407138"/>
                <a:gd name="connsiteX27" fmla="*/ 1890343 w 2407137"/>
                <a:gd name="connsiteY27" fmla="*/ 1591261 h 2407138"/>
                <a:gd name="connsiteX28" fmla="*/ 2140794 w 2407137"/>
                <a:gd name="connsiteY28" fmla="*/ 1735859 h 2407138"/>
                <a:gd name="connsiteX29" fmla="*/ 2132863 w 2407137"/>
                <a:gd name="connsiteY29" fmla="*/ 1748915 h 2407138"/>
                <a:gd name="connsiteX30" fmla="*/ 1883112 w 2407137"/>
                <a:gd name="connsiteY30" fmla="*/ 1604721 h 2407138"/>
                <a:gd name="connsiteX31" fmla="*/ 1934589 w 2407137"/>
                <a:gd name="connsiteY31" fmla="*/ 1500527 h 2407138"/>
                <a:gd name="connsiteX32" fmla="*/ 2325413 w 2407137"/>
                <a:gd name="connsiteY32" fmla="*/ 1663714 h 2407138"/>
                <a:gd name="connsiteX33" fmla="*/ 2319529 w 2407137"/>
                <a:gd name="connsiteY33" fmla="*/ 1677807 h 2407138"/>
                <a:gd name="connsiteX34" fmla="*/ 1928334 w 2407137"/>
                <a:gd name="connsiteY34" fmla="*/ 1514465 h 2407138"/>
                <a:gd name="connsiteX35" fmla="*/ 1296758 w 2407137"/>
                <a:gd name="connsiteY35" fmla="*/ 1987081 h 2407138"/>
                <a:gd name="connsiteX36" fmla="*/ 1311855 w 2407137"/>
                <a:gd name="connsiteY36" fmla="*/ 1984732 h 2407138"/>
                <a:gd name="connsiteX37" fmla="*/ 1365995 w 2407137"/>
                <a:gd name="connsiteY37" fmla="*/ 2405187 h 2407138"/>
                <a:gd name="connsiteX38" fmla="*/ 1350847 w 2407137"/>
                <a:gd name="connsiteY38" fmla="*/ 2407138 h 2407138"/>
                <a:gd name="connsiteX39" fmla="*/ 1195932 w 2407137"/>
                <a:gd name="connsiteY39" fmla="*/ 1995746 h 2407138"/>
                <a:gd name="connsiteX40" fmla="*/ 1211204 w 2407137"/>
                <a:gd name="connsiteY40" fmla="*/ 1995179 h 2407138"/>
                <a:gd name="connsiteX41" fmla="*/ 1211204 w 2407137"/>
                <a:gd name="connsiteY41" fmla="*/ 2281649 h 2407138"/>
                <a:gd name="connsiteX42" fmla="*/ 1203568 w 2407137"/>
                <a:gd name="connsiteY42" fmla="*/ 2282034 h 2407138"/>
                <a:gd name="connsiteX43" fmla="*/ 1195932 w 2407137"/>
                <a:gd name="connsiteY43" fmla="*/ 2281649 h 2407138"/>
                <a:gd name="connsiteX44" fmla="*/ 1968060 w 2407137"/>
                <a:gd name="connsiteY44" fmla="*/ 1400508 h 2407138"/>
                <a:gd name="connsiteX45" fmla="*/ 2246208 w 2407137"/>
                <a:gd name="connsiteY45" fmla="*/ 1475038 h 2407138"/>
                <a:gd name="connsiteX46" fmla="*/ 2242404 w 2407137"/>
                <a:gd name="connsiteY46" fmla="*/ 1489831 h 2407138"/>
                <a:gd name="connsiteX47" fmla="*/ 1963516 w 2407137"/>
                <a:gd name="connsiteY47" fmla="*/ 1415103 h 2407138"/>
                <a:gd name="connsiteX48" fmla="*/ 1090481 w 2407137"/>
                <a:gd name="connsiteY48" fmla="*/ 1986840 h 2407138"/>
                <a:gd name="connsiteX49" fmla="*/ 1097951 w 2407137"/>
                <a:gd name="connsiteY49" fmla="*/ 1988584 h 2407138"/>
                <a:gd name="connsiteX50" fmla="*/ 1105617 w 2407137"/>
                <a:gd name="connsiteY50" fmla="*/ 1988876 h 2407138"/>
                <a:gd name="connsiteX51" fmla="*/ 1049458 w 2407137"/>
                <a:gd name="connsiteY51" fmla="*/ 2406281 h 2407138"/>
                <a:gd name="connsiteX52" fmla="*/ 1034322 w 2407137"/>
                <a:gd name="connsiteY52" fmla="*/ 2404245 h 2407138"/>
                <a:gd name="connsiteX53" fmla="*/ 1988876 w 2407137"/>
                <a:gd name="connsiteY53" fmla="*/ 1301520 h 2407138"/>
                <a:gd name="connsiteX54" fmla="*/ 2406281 w 2407137"/>
                <a:gd name="connsiteY54" fmla="*/ 1357679 h 2407138"/>
                <a:gd name="connsiteX55" fmla="*/ 2404244 w 2407137"/>
                <a:gd name="connsiteY55" fmla="*/ 1372815 h 2407138"/>
                <a:gd name="connsiteX56" fmla="*/ 1986840 w 2407137"/>
                <a:gd name="connsiteY56" fmla="*/ 1316657 h 2407138"/>
                <a:gd name="connsiteX57" fmla="*/ 1988583 w 2407137"/>
                <a:gd name="connsiteY57" fmla="*/ 1309187 h 2407138"/>
                <a:gd name="connsiteX58" fmla="*/ 992036 w 2407137"/>
                <a:gd name="connsiteY58" fmla="*/ 1963517 h 2407138"/>
                <a:gd name="connsiteX59" fmla="*/ 1006629 w 2407137"/>
                <a:gd name="connsiteY59" fmla="*/ 1968061 h 2407138"/>
                <a:gd name="connsiteX60" fmla="*/ 932100 w 2407137"/>
                <a:gd name="connsiteY60" fmla="*/ 2246208 h 2407138"/>
                <a:gd name="connsiteX61" fmla="*/ 917308 w 2407137"/>
                <a:gd name="connsiteY61" fmla="*/ 2242405 h 2407138"/>
                <a:gd name="connsiteX62" fmla="*/ 1995178 w 2407137"/>
                <a:gd name="connsiteY62" fmla="*/ 1195933 h 2407138"/>
                <a:gd name="connsiteX63" fmla="*/ 2281649 w 2407137"/>
                <a:gd name="connsiteY63" fmla="*/ 1195933 h 2407138"/>
                <a:gd name="connsiteX64" fmla="*/ 2282034 w 2407137"/>
                <a:gd name="connsiteY64" fmla="*/ 1203569 h 2407138"/>
                <a:gd name="connsiteX65" fmla="*/ 2281649 w 2407137"/>
                <a:gd name="connsiteY65" fmla="*/ 1211206 h 2407138"/>
                <a:gd name="connsiteX66" fmla="*/ 1995745 w 2407137"/>
                <a:gd name="connsiteY66" fmla="*/ 1211206 h 2407138"/>
                <a:gd name="connsiteX67" fmla="*/ 1984731 w 2407137"/>
                <a:gd name="connsiteY67" fmla="*/ 1095284 h 2407138"/>
                <a:gd name="connsiteX68" fmla="*/ 2405186 w 2407137"/>
                <a:gd name="connsiteY68" fmla="*/ 1041144 h 2407138"/>
                <a:gd name="connsiteX69" fmla="*/ 2407137 w 2407137"/>
                <a:gd name="connsiteY69" fmla="*/ 1056290 h 2407138"/>
                <a:gd name="connsiteX70" fmla="*/ 1987080 w 2407137"/>
                <a:gd name="connsiteY70" fmla="*/ 1110379 h 2407138"/>
                <a:gd name="connsiteX71" fmla="*/ 892672 w 2407137"/>
                <a:gd name="connsiteY71" fmla="*/ 1928335 h 2407138"/>
                <a:gd name="connsiteX72" fmla="*/ 906611 w 2407137"/>
                <a:gd name="connsiteY72" fmla="*/ 1934590 h 2407138"/>
                <a:gd name="connsiteX73" fmla="*/ 743425 w 2407137"/>
                <a:gd name="connsiteY73" fmla="*/ 2325414 h 2407138"/>
                <a:gd name="connsiteX74" fmla="*/ 729331 w 2407137"/>
                <a:gd name="connsiteY74" fmla="*/ 2319529 h 2407138"/>
                <a:gd name="connsiteX75" fmla="*/ 802416 w 2407137"/>
                <a:gd name="connsiteY75" fmla="*/ 1883113 h 2407138"/>
                <a:gd name="connsiteX76" fmla="*/ 815877 w 2407137"/>
                <a:gd name="connsiteY76" fmla="*/ 1890344 h 2407138"/>
                <a:gd name="connsiteX77" fmla="*/ 671279 w 2407137"/>
                <a:gd name="connsiteY77" fmla="*/ 2140796 h 2407138"/>
                <a:gd name="connsiteX78" fmla="*/ 658223 w 2407137"/>
                <a:gd name="connsiteY78" fmla="*/ 2132863 h 2407138"/>
                <a:gd name="connsiteX79" fmla="*/ 1966260 w 2407137"/>
                <a:gd name="connsiteY79" fmla="*/ 991301 h 2407138"/>
                <a:gd name="connsiteX80" fmla="*/ 2242405 w 2407137"/>
                <a:gd name="connsiteY80" fmla="*/ 917309 h 2407138"/>
                <a:gd name="connsiteX81" fmla="*/ 2246208 w 2407137"/>
                <a:gd name="connsiteY81" fmla="*/ 932101 h 2407138"/>
                <a:gd name="connsiteX82" fmla="*/ 1969840 w 2407137"/>
                <a:gd name="connsiteY82" fmla="*/ 1006153 h 2407138"/>
                <a:gd name="connsiteX83" fmla="*/ 1932557 w 2407137"/>
                <a:gd name="connsiteY83" fmla="*/ 895779 h 2407138"/>
                <a:gd name="connsiteX84" fmla="*/ 2322203 w 2407137"/>
                <a:gd name="connsiteY84" fmla="*/ 735676 h 2407138"/>
                <a:gd name="connsiteX85" fmla="*/ 2328008 w 2407137"/>
                <a:gd name="connsiteY85" fmla="*/ 749803 h 2407138"/>
                <a:gd name="connsiteX86" fmla="*/ 1938504 w 2407137"/>
                <a:gd name="connsiteY86" fmla="*/ 909846 h 2407138"/>
                <a:gd name="connsiteX87" fmla="*/ 714051 w 2407137"/>
                <a:gd name="connsiteY87" fmla="*/ 1825286 h 2407138"/>
                <a:gd name="connsiteX88" fmla="*/ 726047 w 2407137"/>
                <a:gd name="connsiteY88" fmla="*/ 1834740 h 2407138"/>
                <a:gd name="connsiteX89" fmla="*/ 468748 w 2407137"/>
                <a:gd name="connsiteY89" fmla="*/ 2168094 h 2407138"/>
                <a:gd name="connsiteX90" fmla="*/ 456659 w 2407137"/>
                <a:gd name="connsiteY90" fmla="*/ 2158762 h 2407138"/>
                <a:gd name="connsiteX91" fmla="*/ 638245 w 2407137"/>
                <a:gd name="connsiteY91" fmla="*/ 1758093 h 2407138"/>
                <a:gd name="connsiteX92" fmla="*/ 644611 w 2407137"/>
                <a:gd name="connsiteY92" fmla="*/ 1765080 h 2407138"/>
                <a:gd name="connsiteX93" fmla="*/ 649147 w 2407137"/>
                <a:gd name="connsiteY93" fmla="*/ 1768790 h 2407138"/>
                <a:gd name="connsiteX94" fmla="*/ 446636 w 2407137"/>
                <a:gd name="connsiteY94" fmla="*/ 1971302 h 2407138"/>
                <a:gd name="connsiteX95" fmla="*/ 440978 w 2407137"/>
                <a:gd name="connsiteY95" fmla="*/ 1966159 h 2407138"/>
                <a:gd name="connsiteX96" fmla="*/ 435836 w 2407137"/>
                <a:gd name="connsiteY96" fmla="*/ 1960502 h 2407138"/>
                <a:gd name="connsiteX97" fmla="*/ 1884928 w 2407137"/>
                <a:gd name="connsiteY97" fmla="*/ 801368 h 2407138"/>
                <a:gd name="connsiteX98" fmla="*/ 2132863 w 2407137"/>
                <a:gd name="connsiteY98" fmla="*/ 658223 h 2407138"/>
                <a:gd name="connsiteX99" fmla="*/ 2140794 w 2407137"/>
                <a:gd name="connsiteY99" fmla="*/ 671279 h 2407138"/>
                <a:gd name="connsiteX100" fmla="*/ 1892773 w 2407137"/>
                <a:gd name="connsiteY100" fmla="*/ 814474 h 2407138"/>
                <a:gd name="connsiteX101" fmla="*/ 1828403 w 2407137"/>
                <a:gd name="connsiteY101" fmla="*/ 717325 h 2407138"/>
                <a:gd name="connsiteX102" fmla="*/ 2162987 w 2407137"/>
                <a:gd name="connsiteY102" fmla="*/ 462095 h 2407138"/>
                <a:gd name="connsiteX103" fmla="*/ 2172250 w 2407137"/>
                <a:gd name="connsiteY103" fmla="*/ 474239 h 2407138"/>
                <a:gd name="connsiteX104" fmla="*/ 1837666 w 2407137"/>
                <a:gd name="connsiteY104" fmla="*/ 729468 h 2407138"/>
                <a:gd name="connsiteX105" fmla="*/ 1833340 w 2407137"/>
                <a:gd name="connsiteY105" fmla="*/ 723163 h 2407138"/>
                <a:gd name="connsiteX106" fmla="*/ 234886 w 2407137"/>
                <a:gd name="connsiteY106" fmla="*/ 1932900 h 2407138"/>
                <a:gd name="connsiteX107" fmla="*/ 569471 w 2407137"/>
                <a:gd name="connsiteY107" fmla="*/ 1677670 h 2407138"/>
                <a:gd name="connsiteX108" fmla="*/ 573796 w 2407137"/>
                <a:gd name="connsiteY108" fmla="*/ 1683975 h 2407138"/>
                <a:gd name="connsiteX109" fmla="*/ 578735 w 2407137"/>
                <a:gd name="connsiteY109" fmla="*/ 1689813 h 2407138"/>
                <a:gd name="connsiteX110" fmla="*/ 244150 w 2407137"/>
                <a:gd name="connsiteY110" fmla="*/ 1945043 h 2407138"/>
                <a:gd name="connsiteX111" fmla="*/ 266342 w 2407137"/>
                <a:gd name="connsiteY111" fmla="*/ 1735860 h 2407138"/>
                <a:gd name="connsiteX112" fmla="*/ 514363 w 2407137"/>
                <a:gd name="connsiteY112" fmla="*/ 1592665 h 2407138"/>
                <a:gd name="connsiteX113" fmla="*/ 522208 w 2407137"/>
                <a:gd name="connsiteY113" fmla="*/ 1605770 h 2407138"/>
                <a:gd name="connsiteX114" fmla="*/ 274274 w 2407137"/>
                <a:gd name="connsiteY114" fmla="*/ 1748916 h 2407138"/>
                <a:gd name="connsiteX115" fmla="*/ 1960501 w 2407137"/>
                <a:gd name="connsiteY115" fmla="*/ 435837 h 2407138"/>
                <a:gd name="connsiteX116" fmla="*/ 1966159 w 2407137"/>
                <a:gd name="connsiteY116" fmla="*/ 440979 h 2407138"/>
                <a:gd name="connsiteX117" fmla="*/ 1971301 w 2407137"/>
                <a:gd name="connsiteY117" fmla="*/ 446637 h 2407138"/>
                <a:gd name="connsiteX118" fmla="*/ 1768891 w 2407137"/>
                <a:gd name="connsiteY118" fmla="*/ 649046 h 2407138"/>
                <a:gd name="connsiteX119" fmla="*/ 1762525 w 2407137"/>
                <a:gd name="connsiteY119" fmla="*/ 642058 h 2407138"/>
                <a:gd name="connsiteX120" fmla="*/ 1757990 w 2407137"/>
                <a:gd name="connsiteY120" fmla="*/ 638348 h 2407138"/>
                <a:gd name="connsiteX121" fmla="*/ 1938389 w 2407137"/>
                <a:gd name="connsiteY121" fmla="*/ 239045 h 2407138"/>
                <a:gd name="connsiteX122" fmla="*/ 1950479 w 2407137"/>
                <a:gd name="connsiteY122" fmla="*/ 248377 h 2407138"/>
                <a:gd name="connsiteX123" fmla="*/ 1693086 w 2407137"/>
                <a:gd name="connsiteY123" fmla="*/ 581852 h 2407138"/>
                <a:gd name="connsiteX124" fmla="*/ 1681090 w 2407137"/>
                <a:gd name="connsiteY124" fmla="*/ 572398 h 2407138"/>
                <a:gd name="connsiteX125" fmla="*/ 79129 w 2407137"/>
                <a:gd name="connsiteY125" fmla="*/ 1657336 h 2407138"/>
                <a:gd name="connsiteX126" fmla="*/ 468633 w 2407137"/>
                <a:gd name="connsiteY126" fmla="*/ 1497292 h 2407138"/>
                <a:gd name="connsiteX127" fmla="*/ 474580 w 2407137"/>
                <a:gd name="connsiteY127" fmla="*/ 1511360 h 2407138"/>
                <a:gd name="connsiteX128" fmla="*/ 84934 w 2407137"/>
                <a:gd name="connsiteY128" fmla="*/ 1671462 h 2407138"/>
                <a:gd name="connsiteX129" fmla="*/ 160929 w 2407137"/>
                <a:gd name="connsiteY129" fmla="*/ 1475039 h 2407138"/>
                <a:gd name="connsiteX130" fmla="*/ 437296 w 2407137"/>
                <a:gd name="connsiteY130" fmla="*/ 1400986 h 2407138"/>
                <a:gd name="connsiteX131" fmla="*/ 440876 w 2407137"/>
                <a:gd name="connsiteY131" fmla="*/ 1415837 h 2407138"/>
                <a:gd name="connsiteX132" fmla="*/ 164732 w 2407137"/>
                <a:gd name="connsiteY132" fmla="*/ 1489830 h 2407138"/>
                <a:gd name="connsiteX133" fmla="*/ 1735859 w 2407137"/>
                <a:gd name="connsiteY133" fmla="*/ 266344 h 2407138"/>
                <a:gd name="connsiteX134" fmla="*/ 1748915 w 2407137"/>
                <a:gd name="connsiteY134" fmla="*/ 274276 h 2407138"/>
                <a:gd name="connsiteX135" fmla="*/ 1604721 w 2407137"/>
                <a:gd name="connsiteY135" fmla="*/ 524026 h 2407138"/>
                <a:gd name="connsiteX136" fmla="*/ 1591261 w 2407137"/>
                <a:gd name="connsiteY136" fmla="*/ 516794 h 2407138"/>
                <a:gd name="connsiteX137" fmla="*/ 1663713 w 2407137"/>
                <a:gd name="connsiteY137" fmla="*/ 81725 h 2407138"/>
                <a:gd name="connsiteX138" fmla="*/ 1677806 w 2407137"/>
                <a:gd name="connsiteY138" fmla="*/ 87609 h 2407138"/>
                <a:gd name="connsiteX139" fmla="*/ 1514465 w 2407137"/>
                <a:gd name="connsiteY139" fmla="*/ 478804 h 2407138"/>
                <a:gd name="connsiteX140" fmla="*/ 1500526 w 2407137"/>
                <a:gd name="connsiteY140" fmla="*/ 472548 h 2407138"/>
                <a:gd name="connsiteX141" fmla="*/ 0 w 2407137"/>
                <a:gd name="connsiteY141" fmla="*/ 1350847 h 2407138"/>
                <a:gd name="connsiteX142" fmla="*/ 420056 w 2407137"/>
                <a:gd name="connsiteY142" fmla="*/ 1296759 h 2407138"/>
                <a:gd name="connsiteX143" fmla="*/ 422405 w 2407137"/>
                <a:gd name="connsiteY143" fmla="*/ 1311854 h 2407138"/>
                <a:gd name="connsiteX144" fmla="*/ 1951 w 2407137"/>
                <a:gd name="connsiteY144" fmla="*/ 1365994 h 2407138"/>
                <a:gd name="connsiteX145" fmla="*/ 125488 w 2407137"/>
                <a:gd name="connsiteY145" fmla="*/ 1195933 h 2407138"/>
                <a:gd name="connsiteX146" fmla="*/ 411391 w 2407137"/>
                <a:gd name="connsiteY146" fmla="*/ 1195933 h 2407138"/>
                <a:gd name="connsiteX147" fmla="*/ 411958 w 2407137"/>
                <a:gd name="connsiteY147" fmla="*/ 1211206 h 2407138"/>
                <a:gd name="connsiteX148" fmla="*/ 125488 w 2407137"/>
                <a:gd name="connsiteY148" fmla="*/ 1211206 h 2407138"/>
                <a:gd name="connsiteX149" fmla="*/ 125102 w 2407137"/>
                <a:gd name="connsiteY149" fmla="*/ 1203569 h 2407138"/>
                <a:gd name="connsiteX150" fmla="*/ 1475037 w 2407137"/>
                <a:gd name="connsiteY150" fmla="*/ 160931 h 2407138"/>
                <a:gd name="connsiteX151" fmla="*/ 1489829 w 2407137"/>
                <a:gd name="connsiteY151" fmla="*/ 164734 h 2407138"/>
                <a:gd name="connsiteX152" fmla="*/ 1415102 w 2407137"/>
                <a:gd name="connsiteY152" fmla="*/ 443621 h 2407138"/>
                <a:gd name="connsiteX153" fmla="*/ 1400508 w 2407137"/>
                <a:gd name="connsiteY153" fmla="*/ 439077 h 2407138"/>
                <a:gd name="connsiteX154" fmla="*/ 164732 w 2407137"/>
                <a:gd name="connsiteY154" fmla="*/ 917309 h 2407138"/>
                <a:gd name="connsiteX155" fmla="*/ 443620 w 2407137"/>
                <a:gd name="connsiteY155" fmla="*/ 992037 h 2407138"/>
                <a:gd name="connsiteX156" fmla="*/ 439076 w 2407137"/>
                <a:gd name="connsiteY156" fmla="*/ 1006630 h 2407138"/>
                <a:gd name="connsiteX157" fmla="*/ 160929 w 2407137"/>
                <a:gd name="connsiteY157" fmla="*/ 932101 h 2407138"/>
                <a:gd name="connsiteX158" fmla="*/ 1195932 w 2407137"/>
                <a:gd name="connsiteY158" fmla="*/ 125490 h 2407138"/>
                <a:gd name="connsiteX159" fmla="*/ 1203568 w 2407137"/>
                <a:gd name="connsiteY159" fmla="*/ 125104 h 2407138"/>
                <a:gd name="connsiteX160" fmla="*/ 1211205 w 2407137"/>
                <a:gd name="connsiteY160" fmla="*/ 125490 h 2407138"/>
                <a:gd name="connsiteX161" fmla="*/ 1211205 w 2407137"/>
                <a:gd name="connsiteY161" fmla="*/ 411392 h 2407138"/>
                <a:gd name="connsiteX162" fmla="*/ 1195932 w 2407137"/>
                <a:gd name="connsiteY162" fmla="*/ 411959 h 2407138"/>
                <a:gd name="connsiteX163" fmla="*/ 1357679 w 2407137"/>
                <a:gd name="connsiteY163" fmla="*/ 856 h 2407138"/>
                <a:gd name="connsiteX164" fmla="*/ 1372816 w 2407137"/>
                <a:gd name="connsiteY164" fmla="*/ 2893 h 2407138"/>
                <a:gd name="connsiteX165" fmla="*/ 1316657 w 2407137"/>
                <a:gd name="connsiteY165" fmla="*/ 420298 h 2407138"/>
                <a:gd name="connsiteX166" fmla="*/ 1309186 w 2407137"/>
                <a:gd name="connsiteY166" fmla="*/ 418554 h 2407138"/>
                <a:gd name="connsiteX167" fmla="*/ 1301520 w 2407137"/>
                <a:gd name="connsiteY167" fmla="*/ 418261 h 2407138"/>
                <a:gd name="connsiteX168" fmla="*/ 2893 w 2407137"/>
                <a:gd name="connsiteY168" fmla="*/ 1034322 h 2407138"/>
                <a:gd name="connsiteX169" fmla="*/ 420297 w 2407137"/>
                <a:gd name="connsiteY169" fmla="*/ 1090480 h 2407138"/>
                <a:gd name="connsiteX170" fmla="*/ 418554 w 2407137"/>
                <a:gd name="connsiteY170" fmla="*/ 1097951 h 2407138"/>
                <a:gd name="connsiteX171" fmla="*/ 418261 w 2407137"/>
                <a:gd name="connsiteY171" fmla="*/ 1105616 h 2407138"/>
                <a:gd name="connsiteX172" fmla="*/ 855 w 2407137"/>
                <a:gd name="connsiteY172" fmla="*/ 1049458 h 2407138"/>
                <a:gd name="connsiteX173" fmla="*/ 274274 w 2407137"/>
                <a:gd name="connsiteY173" fmla="*/ 658223 h 2407138"/>
                <a:gd name="connsiteX174" fmla="*/ 524025 w 2407137"/>
                <a:gd name="connsiteY174" fmla="*/ 802416 h 2407138"/>
                <a:gd name="connsiteX175" fmla="*/ 516793 w 2407137"/>
                <a:gd name="connsiteY175" fmla="*/ 815877 h 2407138"/>
                <a:gd name="connsiteX176" fmla="*/ 266342 w 2407137"/>
                <a:gd name="connsiteY176" fmla="*/ 671279 h 2407138"/>
                <a:gd name="connsiteX177" fmla="*/ 917308 w 2407137"/>
                <a:gd name="connsiteY177" fmla="*/ 164734 h 2407138"/>
                <a:gd name="connsiteX178" fmla="*/ 932100 w 2407137"/>
                <a:gd name="connsiteY178" fmla="*/ 160930 h 2407138"/>
                <a:gd name="connsiteX179" fmla="*/ 1006152 w 2407137"/>
                <a:gd name="connsiteY179" fmla="*/ 437297 h 2407138"/>
                <a:gd name="connsiteX180" fmla="*/ 991300 w 2407137"/>
                <a:gd name="connsiteY180" fmla="*/ 440877 h 2407138"/>
                <a:gd name="connsiteX181" fmla="*/ 1041143 w 2407137"/>
                <a:gd name="connsiteY181" fmla="*/ 1951 h 2407138"/>
                <a:gd name="connsiteX182" fmla="*/ 1056290 w 2407137"/>
                <a:gd name="connsiteY182" fmla="*/ 0 h 2407138"/>
                <a:gd name="connsiteX183" fmla="*/ 1110379 w 2407137"/>
                <a:gd name="connsiteY183" fmla="*/ 420056 h 2407138"/>
                <a:gd name="connsiteX184" fmla="*/ 1095283 w 2407137"/>
                <a:gd name="connsiteY184" fmla="*/ 422406 h 2407138"/>
                <a:gd name="connsiteX185" fmla="*/ 87609 w 2407137"/>
                <a:gd name="connsiteY185" fmla="*/ 729331 h 2407138"/>
                <a:gd name="connsiteX186" fmla="*/ 478803 w 2407137"/>
                <a:gd name="connsiteY186" fmla="*/ 892672 h 2407138"/>
                <a:gd name="connsiteX187" fmla="*/ 472547 w 2407137"/>
                <a:gd name="connsiteY187" fmla="*/ 906611 h 2407138"/>
                <a:gd name="connsiteX188" fmla="*/ 81723 w 2407137"/>
                <a:gd name="connsiteY188" fmla="*/ 743424 h 2407138"/>
                <a:gd name="connsiteX189" fmla="*/ 84666 w 2407137"/>
                <a:gd name="connsiteY189" fmla="*/ 736377 h 2407138"/>
                <a:gd name="connsiteX190" fmla="*/ 446636 w 2407137"/>
                <a:gd name="connsiteY190" fmla="*/ 435837 h 2407138"/>
                <a:gd name="connsiteX191" fmla="*/ 649045 w 2407137"/>
                <a:gd name="connsiteY191" fmla="*/ 638246 h 2407138"/>
                <a:gd name="connsiteX192" fmla="*/ 642057 w 2407137"/>
                <a:gd name="connsiteY192" fmla="*/ 644612 h 2407138"/>
                <a:gd name="connsiteX193" fmla="*/ 638347 w 2407137"/>
                <a:gd name="connsiteY193" fmla="*/ 649147 h 2407138"/>
                <a:gd name="connsiteX194" fmla="*/ 435836 w 2407137"/>
                <a:gd name="connsiteY194" fmla="*/ 446636 h 2407138"/>
                <a:gd name="connsiteX195" fmla="*/ 440978 w 2407137"/>
                <a:gd name="connsiteY195" fmla="*/ 440979 h 2407138"/>
                <a:gd name="connsiteX196" fmla="*/ 658223 w 2407137"/>
                <a:gd name="connsiteY196" fmla="*/ 274275 h 2407138"/>
                <a:gd name="connsiteX197" fmla="*/ 671279 w 2407137"/>
                <a:gd name="connsiteY197" fmla="*/ 266343 h 2407138"/>
                <a:gd name="connsiteX198" fmla="*/ 814473 w 2407137"/>
                <a:gd name="connsiteY198" fmla="*/ 514363 h 2407138"/>
                <a:gd name="connsiteX199" fmla="*/ 801367 w 2407137"/>
                <a:gd name="connsiteY199" fmla="*/ 522209 h 2407138"/>
                <a:gd name="connsiteX200" fmla="*/ 735676 w 2407137"/>
                <a:gd name="connsiteY200" fmla="*/ 84934 h 2407138"/>
                <a:gd name="connsiteX201" fmla="*/ 749802 w 2407137"/>
                <a:gd name="connsiteY201" fmla="*/ 79129 h 2407138"/>
                <a:gd name="connsiteX202" fmla="*/ 909846 w 2407137"/>
                <a:gd name="connsiteY202" fmla="*/ 468633 h 2407138"/>
                <a:gd name="connsiteX203" fmla="*/ 895778 w 2407137"/>
                <a:gd name="connsiteY203" fmla="*/ 474580 h 2407138"/>
                <a:gd name="connsiteX204" fmla="*/ 248376 w 2407137"/>
                <a:gd name="connsiteY204" fmla="*/ 456659 h 2407138"/>
                <a:gd name="connsiteX205" fmla="*/ 581852 w 2407137"/>
                <a:gd name="connsiteY205" fmla="*/ 714051 h 2407138"/>
                <a:gd name="connsiteX206" fmla="*/ 572397 w 2407137"/>
                <a:gd name="connsiteY206" fmla="*/ 726047 h 2407138"/>
                <a:gd name="connsiteX207" fmla="*/ 239044 w 2407137"/>
                <a:gd name="connsiteY207" fmla="*/ 468748 h 2407138"/>
                <a:gd name="connsiteX208" fmla="*/ 243710 w 2407137"/>
                <a:gd name="connsiteY208" fmla="*/ 462704 h 2407138"/>
                <a:gd name="connsiteX209" fmla="*/ 462094 w 2407137"/>
                <a:gd name="connsiteY209" fmla="*/ 244150 h 2407138"/>
                <a:gd name="connsiteX210" fmla="*/ 474238 w 2407137"/>
                <a:gd name="connsiteY210" fmla="*/ 234887 h 2407138"/>
                <a:gd name="connsiteX211" fmla="*/ 729468 w 2407137"/>
                <a:gd name="connsiteY211" fmla="*/ 569472 h 2407138"/>
                <a:gd name="connsiteX212" fmla="*/ 723162 w 2407137"/>
                <a:gd name="connsiteY212" fmla="*/ 573797 h 2407138"/>
                <a:gd name="connsiteX213" fmla="*/ 717325 w 2407137"/>
                <a:gd name="connsiteY213" fmla="*/ 578735 h 240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407137" h="2407138">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党"/>
          <p:cNvSpPr txBox="1"/>
          <p:nvPr/>
        </p:nvSpPr>
        <p:spPr>
          <a:xfrm>
            <a:off x="3321060" y="2647762"/>
            <a:ext cx="5581412" cy="1717393"/>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9600" b="1" dirty="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rPr>
              <a:t>谢 谢！</a:t>
            </a:r>
            <a:endParaRPr lang="en-US" altLang="zh-CN" sz="9600" b="1" dirty="0">
              <a:ln w="3175">
                <a:noFill/>
              </a:ln>
              <a:solidFill>
                <a:srgbClr val="C00000"/>
              </a:solidFill>
              <a:latin typeface="微软雅黑" panose="020B0503020204020204" pitchFamily="34" charset="-122"/>
              <a:ea typeface="微软雅黑" panose="020B0503020204020204" pitchFamily="34" charset="-122"/>
              <a:cs typeface="八大山人 V2007" panose="02000600000000000000" pitchFamily="2" charset="-122"/>
            </a:endParaRPr>
          </a:p>
        </p:txBody>
      </p:sp>
    </p:spTree>
    <p:extLst>
      <p:ext uri="{BB962C8B-B14F-4D97-AF65-F5344CB8AC3E}">
        <p14:creationId xmlns:p14="http://schemas.microsoft.com/office/powerpoint/2010/main" xmlns="" val="2309908848"/>
      </p:ext>
    </p:extLst>
  </p:cSld>
  <p:clrMapOvr>
    <a:masterClrMapping/>
  </p:clrMapOvr>
  <mc:AlternateContent xmlns:mc="http://schemas.openxmlformats.org/markup-compatibility/2006">
    <mc:Choice xmlns:p14="http://schemas.microsoft.com/office/powerpoint/2010/main" xmlns="" Requires="p14">
      <p:transition spd="slow" p14:dur="2000" advTm="6000">
        <p14:reveal/>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42" presetClass="entr" presetSubtype="0" fill="hold"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accel="100000" fill="hold" nodeType="withEffect">
                                  <p:stCondLst>
                                    <p:cond delay="5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p:cTn id="22" dur="750" fill="hold"/>
                                        <p:tgtEl>
                                          <p:spTgt spid="7"/>
                                        </p:tgtEl>
                                        <p:attrNameLst>
                                          <p:attrName>ppt_w</p:attrName>
                                        </p:attrNameLst>
                                      </p:cBhvr>
                                      <p:tavLst>
                                        <p:tav tm="0">
                                          <p:val>
                                            <p:fltVal val="0"/>
                                          </p:val>
                                        </p:tav>
                                        <p:tav tm="100000">
                                          <p:val>
                                            <p:strVal val="#ppt_w"/>
                                          </p:val>
                                        </p:tav>
                                      </p:tavLst>
                                    </p:anim>
                                    <p:anim calcmode="lin" valueType="num">
                                      <p:cBhvr>
                                        <p:cTn id="23" dur="750" fill="hold"/>
                                        <p:tgtEl>
                                          <p:spTgt spid="7"/>
                                        </p:tgtEl>
                                        <p:attrNameLst>
                                          <p:attrName>ppt_h</p:attrName>
                                        </p:attrNameLst>
                                      </p:cBhvr>
                                      <p:tavLst>
                                        <p:tav tm="0">
                                          <p:val>
                                            <p:fltVal val="0"/>
                                          </p:val>
                                        </p:tav>
                                        <p:tav tm="100000">
                                          <p:val>
                                            <p:strVal val="#ppt_h"/>
                                          </p:val>
                                        </p:tav>
                                      </p:tavLst>
                                    </p:anim>
                                    <p:animEffect transition="in" filter="fade">
                                      <p:cBhvr>
                                        <p:cTn id="24" dur="750"/>
                                        <p:tgtEl>
                                          <p:spTgt spid="7"/>
                                        </p:tgtEl>
                                      </p:cBhvr>
                                    </p:animEffect>
                                  </p:childTnLst>
                                </p:cTn>
                              </p:par>
                              <p:par>
                                <p:cTn id="25" presetID="42" presetClass="path" presetSubtype="0" accel="50000" decel="50000" fill="hold" nodeType="withEffect">
                                  <p:stCondLst>
                                    <p:cond delay="1000"/>
                                  </p:stCondLst>
                                  <p:childTnLst>
                                    <p:animMotion origin="layout" path="M 3.54167E-6 3.7037E-6 L 0.1552 -0.10741 " pathEditMode="relative" rAng="0" ptsTypes="AA">
                                      <p:cBhvr>
                                        <p:cTn id="26" dur="1000" spd="-100000" fill="hold"/>
                                        <p:tgtEl>
                                          <p:spTgt spid="7"/>
                                        </p:tgtEl>
                                        <p:attrNameLst>
                                          <p:attrName>ppt_x</p:attrName>
                                          <p:attrName>ppt_y</p:attrName>
                                        </p:attrNameLst>
                                      </p:cBhvr>
                                      <p:rCtr x="7760" y="-5370"/>
                                    </p:animMotion>
                                  </p:childTnLst>
                                </p:cTn>
                              </p:par>
                              <p:par>
                                <p:cTn id="27" presetID="53" presetClass="entr" presetSubtype="16" fill="hold" nodeType="withEffect">
                                  <p:stCondLst>
                                    <p:cond delay="100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Effect transition="in" filter="fade">
                                      <p:cBhvr>
                                        <p:cTn id="31" dur="750"/>
                                        <p:tgtEl>
                                          <p:spTgt spid="8"/>
                                        </p:tgtEl>
                                      </p:cBhvr>
                                    </p:animEffect>
                                  </p:childTnLst>
                                </p:cTn>
                              </p:par>
                              <p:par>
                                <p:cTn id="32" presetID="42" presetClass="path" presetSubtype="0" accel="50000" decel="50000" fill="hold" nodeType="withEffect">
                                  <p:stCondLst>
                                    <p:cond delay="1000"/>
                                  </p:stCondLst>
                                  <p:childTnLst>
                                    <p:animMotion origin="layout" path="M -4.79167E-6 -2.96296E-6 L 0.12995 -2.96296E-6 " pathEditMode="relative" rAng="0" ptsTypes="AA">
                                      <p:cBhvr>
                                        <p:cTn id="33" dur="1000" spd="-100000" fill="hold"/>
                                        <p:tgtEl>
                                          <p:spTgt spid="8"/>
                                        </p:tgtEl>
                                        <p:attrNameLst>
                                          <p:attrName>ppt_x</p:attrName>
                                          <p:attrName>ppt_y</p:attrName>
                                        </p:attrNameLst>
                                      </p:cBhvr>
                                      <p:rCtr x="6497" y="0"/>
                                    </p:animMotion>
                                  </p:childTnLst>
                                </p:cTn>
                              </p:par>
                              <p:par>
                                <p:cTn id="34" presetID="53" presetClass="entr" presetSubtype="16" fill="hold" nodeType="withEffect">
                                  <p:stCondLst>
                                    <p:cond delay="1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26" presetClass="emph" presetSubtype="0" fill="hold" nodeType="withEffect">
                                  <p:stCondLst>
                                    <p:cond delay="1750"/>
                                  </p:stCondLst>
                                  <p:childTnLst>
                                    <p:animEffect transition="out" filter="fade">
                                      <p:cBhvr>
                                        <p:cTn id="40" dur="500" tmFilter="0, 0; .2, .5; .8, .5; 1, 0"/>
                                        <p:tgtEl>
                                          <p:spTgt spid="17"/>
                                        </p:tgtEl>
                                      </p:cBhvr>
                                    </p:animEffect>
                                    <p:animScale>
                                      <p:cBhvr>
                                        <p:cTn id="41" dur="250" autoRev="1" fill="hold"/>
                                        <p:tgtEl>
                                          <p:spTgt spid="17"/>
                                        </p:tgtEl>
                                      </p:cBhvr>
                                      <p:by x="105000" y="105000"/>
                                    </p:animScale>
                                  </p:childTnLst>
                                </p:cTn>
                              </p:par>
                              <p:par>
                                <p:cTn id="42" presetID="53" presetClass="entr" presetSubtype="16" fill="hold" grpId="0" nodeType="withEffect">
                                  <p:stCondLst>
                                    <p:cond delay="225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Effect transition="in" filter="fade">
                                      <p:cBhvr>
                                        <p:cTn id="4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2" y="4194710"/>
            <a:ext cx="2505462" cy="2685102"/>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图片 36"/>
          <p:cNvPicPr>
            <a:picLocks noChangeAspect="1"/>
          </p:cNvPicPr>
          <p:nvPr/>
        </p:nvPicPr>
        <p:blipFill rotWithShape="1">
          <a:blip r:embed="rId4" cstate="print">
            <a:extLst>
              <a:ext uri="{BEBA8EAE-BF5A-486C-A8C5-ECC9F3942E4B}">
                <a14:imgProps xmlns:a14="http://schemas.microsoft.com/office/drawing/2010/main" xmlns="">
                  <a14:imgLayer r:embed="rId5">
                    <a14:imgEffect>
                      <a14:colorTemperature colorTemp="5355"/>
                    </a14:imgEffect>
                  </a14:imgLayer>
                </a14:imgProps>
              </a:ext>
              <a:ext uri="{28A0092B-C50C-407E-A947-70E740481C1C}">
                <a14:useLocalDpi xmlns:a14="http://schemas.microsoft.com/office/drawing/2010/main" xmlns=""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61" name="组合 60"/>
          <p:cNvGrpSpPr/>
          <p:nvPr/>
        </p:nvGrpSpPr>
        <p:grpSpPr>
          <a:xfrm>
            <a:off x="1874952" y="2004376"/>
            <a:ext cx="2814015" cy="1544942"/>
            <a:chOff x="6205199" y="-1470443"/>
            <a:chExt cx="2475118" cy="1323336"/>
          </a:xfrm>
        </p:grpSpPr>
        <p:sp>
          <p:nvSpPr>
            <p:cNvPr id="62" name="Freeform 7"/>
            <p:cNvSpPr>
              <a:spLocks/>
            </p:cNvSpPr>
            <p:nvPr/>
          </p:nvSpPr>
          <p:spPr bwMode="auto">
            <a:xfrm>
              <a:off x="6684737" y="-1470443"/>
              <a:ext cx="1995580" cy="1117732"/>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ndParaRPr>
            </a:p>
          </p:txBody>
        </p:sp>
        <p:sp>
          <p:nvSpPr>
            <p:cNvPr id="63" name="Freeform 7"/>
            <p:cNvSpPr>
              <a:spLocks/>
            </p:cNvSpPr>
            <p:nvPr/>
          </p:nvSpPr>
          <p:spPr bwMode="auto">
            <a:xfrm>
              <a:off x="6205199" y="-1343505"/>
              <a:ext cx="2232248" cy="1196398"/>
            </a:xfrm>
            <a:custGeom>
              <a:avLst/>
              <a:gdLst>
                <a:gd name="T0" fmla="*/ 649 w 16560"/>
                <a:gd name="T1" fmla="*/ 1791 h 8890"/>
                <a:gd name="T2" fmla="*/ 3583 w 16560"/>
                <a:gd name="T3" fmla="*/ 8882 h 8890"/>
                <a:gd name="T4" fmla="*/ 3686 w 16560"/>
                <a:gd name="T5" fmla="*/ 8827 h 8890"/>
                <a:gd name="T6" fmla="*/ 3825 w 16560"/>
                <a:gd name="T7" fmla="*/ 8759 h 8890"/>
                <a:gd name="T8" fmla="*/ 4016 w 16560"/>
                <a:gd name="T9" fmla="*/ 8676 h 8890"/>
                <a:gd name="T10" fmla="*/ 4254 w 16560"/>
                <a:gd name="T11" fmla="*/ 8586 h 8890"/>
                <a:gd name="T12" fmla="*/ 4538 w 16560"/>
                <a:gd name="T13" fmla="*/ 8497 h 8890"/>
                <a:gd name="T14" fmla="*/ 4867 w 16560"/>
                <a:gd name="T15" fmla="*/ 8416 h 8890"/>
                <a:gd name="T16" fmla="*/ 5234 w 16560"/>
                <a:gd name="T17" fmla="*/ 8351 h 8890"/>
                <a:gd name="T18" fmla="*/ 5639 w 16560"/>
                <a:gd name="T19" fmla="*/ 8309 h 8890"/>
                <a:gd name="T20" fmla="*/ 6079 w 16560"/>
                <a:gd name="T21" fmla="*/ 8297 h 8890"/>
                <a:gd name="T22" fmla="*/ 7176 w 16560"/>
                <a:gd name="T23" fmla="*/ 8367 h 8890"/>
                <a:gd name="T24" fmla="*/ 8664 w 16560"/>
                <a:gd name="T25" fmla="*/ 8468 h 8890"/>
                <a:gd name="T26" fmla="*/ 9716 w 16560"/>
                <a:gd name="T27" fmla="*/ 8523 h 8890"/>
                <a:gd name="T28" fmla="*/ 10717 w 16560"/>
                <a:gd name="T29" fmla="*/ 8550 h 8890"/>
                <a:gd name="T30" fmla="*/ 11676 w 16560"/>
                <a:gd name="T31" fmla="*/ 8537 h 8890"/>
                <a:gd name="T32" fmla="*/ 12596 w 16560"/>
                <a:gd name="T33" fmla="*/ 8476 h 8890"/>
                <a:gd name="T34" fmla="*/ 13484 w 16560"/>
                <a:gd name="T35" fmla="*/ 8355 h 8890"/>
                <a:gd name="T36" fmla="*/ 14346 w 16560"/>
                <a:gd name="T37" fmla="*/ 8165 h 8890"/>
                <a:gd name="T38" fmla="*/ 15188 w 16560"/>
                <a:gd name="T39" fmla="*/ 7894 h 8890"/>
                <a:gd name="T40" fmla="*/ 16015 w 16560"/>
                <a:gd name="T41" fmla="*/ 7534 h 8890"/>
                <a:gd name="T42" fmla="*/ 16544 w 16560"/>
                <a:gd name="T43" fmla="*/ 7225 h 8890"/>
                <a:gd name="T44" fmla="*/ 16436 w 16560"/>
                <a:gd name="T45" fmla="*/ 7122 h 8890"/>
                <a:gd name="T46" fmla="*/ 16299 w 16560"/>
                <a:gd name="T47" fmla="*/ 6977 h 8890"/>
                <a:gd name="T48" fmla="*/ 16129 w 16560"/>
                <a:gd name="T49" fmla="*/ 6772 h 8890"/>
                <a:gd name="T50" fmla="*/ 15941 w 16560"/>
                <a:gd name="T51" fmla="*/ 6509 h 8890"/>
                <a:gd name="T52" fmla="*/ 15744 w 16560"/>
                <a:gd name="T53" fmla="*/ 6188 h 8890"/>
                <a:gd name="T54" fmla="*/ 15553 w 16560"/>
                <a:gd name="T55" fmla="*/ 5807 h 8890"/>
                <a:gd name="T56" fmla="*/ 15379 w 16560"/>
                <a:gd name="T57" fmla="*/ 5366 h 8890"/>
                <a:gd name="T58" fmla="*/ 15236 w 16560"/>
                <a:gd name="T59" fmla="*/ 4867 h 8890"/>
                <a:gd name="T60" fmla="*/ 15137 w 16560"/>
                <a:gd name="T61" fmla="*/ 4307 h 8890"/>
                <a:gd name="T62" fmla="*/ 15090 w 16560"/>
                <a:gd name="T63" fmla="*/ 3695 h 8890"/>
                <a:gd name="T64" fmla="*/ 15069 w 16560"/>
                <a:gd name="T65" fmla="*/ 3136 h 8890"/>
                <a:gd name="T66" fmla="*/ 15060 w 16560"/>
                <a:gd name="T67" fmla="*/ 2654 h 8890"/>
                <a:gd name="T68" fmla="*/ 15061 w 16560"/>
                <a:gd name="T69" fmla="*/ 2246 h 8890"/>
                <a:gd name="T70" fmla="*/ 15071 w 16560"/>
                <a:gd name="T71" fmla="*/ 1908 h 8890"/>
                <a:gd name="T72" fmla="*/ 15085 w 16560"/>
                <a:gd name="T73" fmla="*/ 1633 h 8890"/>
                <a:gd name="T74" fmla="*/ 15104 w 16560"/>
                <a:gd name="T75" fmla="*/ 1417 h 8890"/>
                <a:gd name="T76" fmla="*/ 15122 w 16560"/>
                <a:gd name="T77" fmla="*/ 1255 h 8890"/>
                <a:gd name="T78" fmla="*/ 15145 w 16560"/>
                <a:gd name="T79" fmla="*/ 1115 h 8890"/>
                <a:gd name="T80" fmla="*/ 15161 w 16560"/>
                <a:gd name="T81" fmla="*/ 1043 h 8890"/>
                <a:gd name="T82" fmla="*/ 14715 w 16560"/>
                <a:gd name="T83" fmla="*/ 1310 h 8890"/>
                <a:gd name="T84" fmla="*/ 14093 w 16560"/>
                <a:gd name="T85" fmla="*/ 1523 h 8890"/>
                <a:gd name="T86" fmla="*/ 13332 w 16560"/>
                <a:gd name="T87" fmla="*/ 1686 h 8890"/>
                <a:gd name="T88" fmla="*/ 12471 w 16560"/>
                <a:gd name="T89" fmla="*/ 1801 h 8890"/>
                <a:gd name="T90" fmla="*/ 11550 w 16560"/>
                <a:gd name="T91" fmla="*/ 1872 h 8890"/>
                <a:gd name="T92" fmla="*/ 10606 w 16560"/>
                <a:gd name="T93" fmla="*/ 1898 h 8890"/>
                <a:gd name="T94" fmla="*/ 9677 w 16560"/>
                <a:gd name="T95" fmla="*/ 1884 h 8890"/>
                <a:gd name="T96" fmla="*/ 8805 w 16560"/>
                <a:gd name="T97" fmla="*/ 1832 h 8890"/>
                <a:gd name="T98" fmla="*/ 8026 w 16560"/>
                <a:gd name="T99" fmla="*/ 1744 h 8890"/>
                <a:gd name="T100" fmla="*/ 7380 w 16560"/>
                <a:gd name="T101" fmla="*/ 1622 h 8890"/>
                <a:gd name="T102" fmla="*/ 6827 w 16560"/>
                <a:gd name="T103" fmla="*/ 1448 h 8890"/>
                <a:gd name="T104" fmla="*/ 6196 w 16560"/>
                <a:gd name="T105" fmla="*/ 1244 h 8890"/>
                <a:gd name="T106" fmla="*/ 5583 w 16560"/>
                <a:gd name="T107" fmla="*/ 1072 h 8890"/>
                <a:gd name="T108" fmla="*/ 4984 w 16560"/>
                <a:gd name="T109" fmla="*/ 940 h 8890"/>
                <a:gd name="T110" fmla="*/ 4397 w 16560"/>
                <a:gd name="T111" fmla="*/ 852 h 8890"/>
                <a:gd name="T112" fmla="*/ 3820 w 16560"/>
                <a:gd name="T113" fmla="*/ 814 h 8890"/>
                <a:gd name="T114" fmla="*/ 3250 w 16560"/>
                <a:gd name="T115" fmla="*/ 832 h 8890"/>
                <a:gd name="T116" fmla="*/ 2685 w 16560"/>
                <a:gd name="T117" fmla="*/ 909 h 8890"/>
                <a:gd name="T118" fmla="*/ 2122 w 16560"/>
                <a:gd name="T119" fmla="*/ 1053 h 8890"/>
                <a:gd name="T120" fmla="*/ 1558 w 16560"/>
                <a:gd name="T121" fmla="*/ 1267 h 8890"/>
                <a:gd name="T122" fmla="*/ 990 w 16560"/>
                <a:gd name="T123" fmla="*/ 1559 h 8890"/>
                <a:gd name="T124" fmla="*/ 0 w 16560"/>
                <a:gd name="T125" fmla="*/ 0 h 8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560" h="889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5"/>
            <p:cNvSpPr>
              <a:spLocks/>
            </p:cNvSpPr>
            <p:nvPr/>
          </p:nvSpPr>
          <p:spPr bwMode="auto">
            <a:xfrm>
              <a:off x="7070380" y="-962472"/>
              <a:ext cx="560539" cy="55188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sp>
        <p:nvSpPr>
          <p:cNvPr id="38" name="矩形 37"/>
          <p:cNvSpPr/>
          <p:nvPr/>
        </p:nvSpPr>
        <p:spPr>
          <a:xfrm>
            <a:off x="2375650" y="3631131"/>
            <a:ext cx="1620932" cy="830997"/>
          </a:xfrm>
          <a:prstGeom prst="rect">
            <a:avLst/>
          </a:prstGeom>
        </p:spPr>
        <p:txBody>
          <a:bodyPr wrap="square">
            <a:spAutoFit/>
          </a:bodyPr>
          <a:lstStyle/>
          <a:p>
            <a:pPr algn="ctr"/>
            <a:r>
              <a:rPr lang="zh-CN" altLang="en-US" sz="4800" b="1" i="0" dirty="0">
                <a:solidFill>
                  <a:srgbClr val="C00000"/>
                </a:solidFill>
                <a:latin typeface="微软雅黑" panose="020B0503020204020204" pitchFamily="34" charset="-122"/>
                <a:ea typeface="微软雅黑" panose="020B0503020204020204" pitchFamily="34" charset="-122"/>
                <a:cs typeface="方正苏新诗柳楷简体-yolan" panose="02000000000000000000" pitchFamily="2" charset="-122"/>
              </a:rPr>
              <a:t>  </a:t>
            </a:r>
          </a:p>
        </p:txBody>
      </p:sp>
      <p:sp>
        <p:nvSpPr>
          <p:cNvPr id="52" name="流程图: 可选过程 51"/>
          <p:cNvSpPr/>
          <p:nvPr/>
        </p:nvSpPr>
        <p:spPr>
          <a:xfrm>
            <a:off x="5218389" y="1438967"/>
            <a:ext cx="5400000" cy="900000"/>
          </a:xfrm>
          <a:prstGeom prst="flowChartAlternateProcess">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002060"/>
                </a:solidFill>
                <a:latin typeface="Century Gothic" panose="020B0502020202020204" pitchFamily="34" charset="0"/>
                <a:ea typeface="微软雅黑" panose="020B0503020204020204" pitchFamily="34" charset="-122"/>
              </a:rPr>
              <a:t>  1.</a:t>
            </a:r>
            <a:r>
              <a:rPr lang="zh-CN" altLang="en-US" sz="3200" b="1" dirty="0">
                <a:solidFill>
                  <a:srgbClr val="002060"/>
                </a:solidFill>
                <a:latin typeface="Century Gothic" panose="020B0502020202020204" pitchFamily="34" charset="0"/>
                <a:ea typeface="微软雅黑" panose="020B0503020204020204" pitchFamily="34" charset="-122"/>
              </a:rPr>
              <a:t> </a:t>
            </a:r>
            <a:r>
              <a:rPr lang="zh-CN" altLang="en-US" sz="3200" b="1" dirty="0" smtClean="0">
                <a:solidFill>
                  <a:srgbClr val="002060"/>
                </a:solidFill>
                <a:latin typeface="Century Gothic" panose="020B0502020202020204" pitchFamily="34" charset="0"/>
                <a:ea typeface="微软雅黑" panose="020B0503020204020204" pitchFamily="34" charset="-122"/>
              </a:rPr>
              <a:t>“</a:t>
            </a:r>
            <a:r>
              <a:rPr lang="zh-CN" altLang="en-US" sz="3200" b="1" dirty="0" smtClean="0">
                <a:solidFill>
                  <a:srgbClr val="002060"/>
                </a:solidFill>
                <a:latin typeface="微软雅黑" panose="020B0503020204020204" pitchFamily="34" charset="-122"/>
                <a:ea typeface="微软雅黑" panose="020B0503020204020204" pitchFamily="34" charset="-122"/>
              </a:rPr>
              <a:t>三项清单</a:t>
            </a:r>
            <a:r>
              <a:rPr lang="zh-CN" altLang="en-US" sz="3200" b="1" dirty="0" smtClean="0">
                <a:solidFill>
                  <a:srgbClr val="002060"/>
                </a:solidFill>
                <a:latin typeface="Century Gothic" panose="020B0502020202020204" pitchFamily="34" charset="0"/>
                <a:ea typeface="微软雅黑" panose="020B0503020204020204" pitchFamily="34" charset="-122"/>
              </a:rPr>
              <a:t>”具体内容</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36" name="流程图: 可选过程 35"/>
          <p:cNvSpPr/>
          <p:nvPr/>
        </p:nvSpPr>
        <p:spPr>
          <a:xfrm>
            <a:off x="5236144" y="3363446"/>
            <a:ext cx="5400000" cy="900000"/>
          </a:xfrm>
          <a:prstGeom prst="flowChartAlternateProcess">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002060"/>
                </a:solidFill>
                <a:latin typeface="微软雅黑" panose="020B0503020204020204" pitchFamily="34" charset="-122"/>
                <a:ea typeface="微软雅黑" panose="020B0503020204020204" pitchFamily="34" charset="-122"/>
              </a:rPr>
              <a:t>  </a:t>
            </a:r>
            <a:r>
              <a:rPr lang="en-US" altLang="zh-CN" sz="3200" b="1" dirty="0" smtClean="0">
                <a:solidFill>
                  <a:srgbClr val="002060"/>
                </a:solidFill>
                <a:latin typeface="Century Gothic" panose="020B0502020202020204" pitchFamily="34" charset="0"/>
                <a:ea typeface="微软雅黑" panose="020B0503020204020204" pitchFamily="34" charset="-122"/>
              </a:rPr>
              <a:t>2</a:t>
            </a:r>
            <a:r>
              <a:rPr lang="en-US" altLang="zh-CN" sz="3200" b="1" dirty="0">
                <a:solidFill>
                  <a:srgbClr val="002060"/>
                </a:solidFill>
                <a:latin typeface="Century Gothic" panose="020B0502020202020204" pitchFamily="34" charset="0"/>
                <a:ea typeface="微软雅黑" panose="020B0503020204020204" pitchFamily="34" charset="-122"/>
              </a:rPr>
              <a:t>. </a:t>
            </a:r>
            <a:r>
              <a:rPr lang="zh-CN" altLang="en-US" sz="3200" b="1" dirty="0" smtClean="0">
                <a:solidFill>
                  <a:srgbClr val="002060"/>
                </a:solidFill>
                <a:latin typeface="Century Gothic" panose="020B0502020202020204" pitchFamily="34" charset="0"/>
                <a:ea typeface="微软雅黑" panose="020B0503020204020204" pitchFamily="34" charset="-122"/>
              </a:rPr>
              <a:t>“</a:t>
            </a:r>
            <a:r>
              <a:rPr lang="zh-CN" altLang="en-US" sz="3200" b="1" dirty="0" smtClean="0">
                <a:solidFill>
                  <a:srgbClr val="002060"/>
                </a:solidFill>
                <a:latin typeface="微软雅黑" panose="020B0503020204020204" pitchFamily="34" charset="-122"/>
                <a:ea typeface="微软雅黑" panose="020B0503020204020204" pitchFamily="34" charset="-122"/>
              </a:rPr>
              <a:t>三项清单</a:t>
            </a:r>
            <a:r>
              <a:rPr lang="zh-CN" altLang="en-US" sz="3200" b="1" dirty="0" smtClean="0">
                <a:solidFill>
                  <a:srgbClr val="002060"/>
                </a:solidFill>
                <a:latin typeface="Century Gothic" panose="020B0502020202020204" pitchFamily="34" charset="0"/>
                <a:ea typeface="微软雅黑" panose="020B0503020204020204" pitchFamily="34" charset="-122"/>
              </a:rPr>
              <a:t>”</a:t>
            </a:r>
            <a:r>
              <a:rPr lang="zh-CN" altLang="en-US" sz="3200" b="1" dirty="0" smtClean="0">
                <a:solidFill>
                  <a:srgbClr val="002060"/>
                </a:solidFill>
                <a:latin typeface="微软雅黑" panose="020B0503020204020204" pitchFamily="34" charset="-122"/>
                <a:ea typeface="微软雅黑" panose="020B0503020204020204" pitchFamily="34" charset="-122"/>
              </a:rPr>
              <a:t>完成</a:t>
            </a:r>
            <a:r>
              <a:rPr lang="zh-CN" altLang="en-US" sz="3200" b="1" dirty="0">
                <a:solidFill>
                  <a:srgbClr val="002060"/>
                </a:solidFill>
                <a:latin typeface="微软雅黑" panose="020B0503020204020204" pitchFamily="34" charset="-122"/>
                <a:ea typeface="微软雅黑" panose="020B0503020204020204" pitchFamily="34" charset="-122"/>
              </a:rPr>
              <a:t>情况</a:t>
            </a:r>
          </a:p>
        </p:txBody>
      </p:sp>
    </p:spTree>
    <p:extLst>
      <p:ext uri="{BB962C8B-B14F-4D97-AF65-F5344CB8AC3E}">
        <p14:creationId xmlns:p14="http://schemas.microsoft.com/office/powerpoint/2010/main" xmlns="" val="37730440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5000">
        <p15:prstTrans prst="drap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42" presetClass="entr" presetSubtype="0"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000"/>
                                  </p:stCondLst>
                                  <p:childTnLst>
                                    <p:set>
                                      <p:cBhvr>
                                        <p:cTn id="14" dur="1" fill="hold">
                                          <p:stCondLst>
                                            <p:cond delay="0"/>
                                          </p:stCondLst>
                                        </p:cTn>
                                        <p:tgtEl>
                                          <p:spTgt spid="61"/>
                                        </p:tgtEl>
                                        <p:attrNameLst>
                                          <p:attrName>style.visibility</p:attrName>
                                        </p:attrNameLst>
                                      </p:cBhvr>
                                      <p:to>
                                        <p:strVal val="visible"/>
                                      </p:to>
                                    </p:set>
                                    <p:anim calcmode="lin" valueType="num">
                                      <p:cBhvr>
                                        <p:cTn id="15" dur="1000" fill="hold"/>
                                        <p:tgtEl>
                                          <p:spTgt spid="61"/>
                                        </p:tgtEl>
                                        <p:attrNameLst>
                                          <p:attrName>ppt_w</p:attrName>
                                        </p:attrNameLst>
                                      </p:cBhvr>
                                      <p:tavLst>
                                        <p:tav tm="0">
                                          <p:val>
                                            <p:fltVal val="0"/>
                                          </p:val>
                                        </p:tav>
                                        <p:tav tm="100000">
                                          <p:val>
                                            <p:strVal val="#ppt_w"/>
                                          </p:val>
                                        </p:tav>
                                      </p:tavLst>
                                    </p:anim>
                                    <p:anim calcmode="lin" valueType="num">
                                      <p:cBhvr>
                                        <p:cTn id="16" dur="1000" fill="hold"/>
                                        <p:tgtEl>
                                          <p:spTgt spid="61"/>
                                        </p:tgtEl>
                                        <p:attrNameLst>
                                          <p:attrName>ppt_h</p:attrName>
                                        </p:attrNameLst>
                                      </p:cBhvr>
                                      <p:tavLst>
                                        <p:tav tm="0">
                                          <p:val>
                                            <p:fltVal val="0"/>
                                          </p:val>
                                        </p:tav>
                                        <p:tav tm="100000">
                                          <p:val>
                                            <p:strVal val="#ppt_h"/>
                                          </p:val>
                                        </p:tav>
                                      </p:tavLst>
                                    </p:anim>
                                    <p:animEffect transition="in" filter="fade">
                                      <p:cBhvr>
                                        <p:cTn id="17" dur="1000"/>
                                        <p:tgtEl>
                                          <p:spTgt spid="61"/>
                                        </p:tgtEl>
                                      </p:cBhvr>
                                    </p:animEffect>
                                  </p:childTnLst>
                                </p:cTn>
                              </p:par>
                              <p:par>
                                <p:cTn id="18" presetID="22" presetClass="entr" presetSubtype="8" fill="hold" grpId="0" nodeType="withEffect">
                                  <p:stCondLst>
                                    <p:cond delay="150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42" presetClass="path" presetSubtype="0" decel="100000" fill="hold" grpId="1" nodeType="withEffect">
                                  <p:stCondLst>
                                    <p:cond delay="2000"/>
                                  </p:stCondLst>
                                  <p:childTnLst>
                                    <p:animMotion origin="layout" path="M 8.33333E-7 -2.22222E-6 L -0.00026 -0.13333 " pathEditMode="relative" rAng="0" ptsTypes="AA">
                                      <p:cBhvr>
                                        <p:cTn id="25" dur="1000" spd="-100000" fill="hold"/>
                                        <p:tgtEl>
                                          <p:spTgt spid="52"/>
                                        </p:tgtEl>
                                        <p:attrNameLst>
                                          <p:attrName>ppt_x</p:attrName>
                                          <p:attrName>ppt_y</p:attrName>
                                        </p:attrNameLst>
                                      </p:cBhvr>
                                      <p:rCtr x="-13" y="-6667"/>
                                    </p:animMotion>
                                  </p:childTnLst>
                                </p:cTn>
                              </p:par>
                              <p:par>
                                <p:cTn id="26" presetID="10" presetClass="entr" presetSubtype="0" fill="hold" grpId="0" nodeType="withEffect">
                                  <p:stCondLst>
                                    <p:cond delay="215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42" presetClass="path" presetSubtype="0" decel="100000" fill="hold" grpId="1" nodeType="withEffect">
                                  <p:stCondLst>
                                    <p:cond delay="2150"/>
                                  </p:stCondLst>
                                  <p:childTnLst>
                                    <p:animMotion origin="layout" path="M 8.33333E-7 -2.22222E-6 L -0.00026 -0.13333 " pathEditMode="relative" rAng="0" ptsTypes="AA">
                                      <p:cBhvr>
                                        <p:cTn id="30" dur="1000" spd="-100000" fill="hold"/>
                                        <p:tgtEl>
                                          <p:spTgt spid="36"/>
                                        </p:tgtEl>
                                        <p:attrNameLst>
                                          <p:attrName>ppt_x</p:attrName>
                                          <p:attrName>ppt_y</p:attrName>
                                        </p:attrNameLst>
                                      </p:cBhvr>
                                      <p:rCtr x="-13"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2" grpId="0" animBg="1"/>
      <p:bldP spid="52" grpId="1" animBg="1"/>
      <p:bldP spid="36" grpId="0" animBg="1"/>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33048" y="1944702"/>
            <a:ext cx="6340197" cy="830997"/>
          </a:xfrm>
          <a:prstGeom prst="rect">
            <a:avLst/>
          </a:prstGeom>
          <a:noFill/>
        </p:spPr>
        <p:txBody>
          <a:bodyPr wrap="none" rtlCol="0">
            <a:spAutoFit/>
          </a:bodyPr>
          <a:lstStyle/>
          <a:p>
            <a:pPr algn="ctr"/>
            <a:r>
              <a:rPr lang="zh-CN" altLang="en-US" sz="4800" b="1" dirty="0" smtClean="0">
                <a:solidFill>
                  <a:srgbClr val="C00000"/>
                </a:solidFill>
                <a:latin typeface="微软雅黑" panose="020B0503020204020204" pitchFamily="34" charset="-122"/>
                <a:ea typeface="微软雅黑" panose="020B0503020204020204" pitchFamily="34" charset="-122"/>
              </a:rPr>
              <a:t>“三项清单”具体内容</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print">
            <a:extLst>
              <a:ext uri="{BEBA8EAE-BF5A-486C-A8C5-ECC9F3942E4B}">
                <a14:imgProps xmlns:a14="http://schemas.microsoft.com/office/drawing/2010/main" xmlns="">
                  <a14:imgLayer r:embed="rId5">
                    <a14:imgEffect>
                      <a14:colorTemperature colorTemp="5800"/>
                    </a14:imgEffect>
                  </a14:imgLayer>
                </a14:imgProps>
              </a:ext>
              <a:ext uri="{28A0092B-C50C-407E-A947-70E740481C1C}">
                <a14:useLocalDpi xmlns:a14="http://schemas.microsoft.com/office/drawing/2010/main" xmlns=""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6" cstate="print">
            <a:extLst>
              <a:ext uri="{BEBA8EAE-BF5A-486C-A8C5-ECC9F3942E4B}">
                <a14:imgProps xmlns:a14="http://schemas.microsoft.com/office/drawing/2010/main" xmlns="">
                  <a14:imgLayer r:embed="rId7">
                    <a14:imgEffect>
                      <a14:colorTemperature colorTemp="5355"/>
                    </a14:imgEffect>
                  </a14:imgLayer>
                </a14:imgProps>
              </a:ext>
              <a:ext uri="{28A0092B-C50C-407E-A947-70E740481C1C}">
                <a14:useLocalDpi xmlns:a14="http://schemas.microsoft.com/office/drawing/2010/main" xmlns=""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2366128" y="1954128"/>
            <a:ext cx="2607516" cy="1422469"/>
            <a:chOff x="2213483" y="2778087"/>
            <a:chExt cx="1759428" cy="1111992"/>
          </a:xfrm>
        </p:grpSpPr>
        <p:sp>
          <p:nvSpPr>
            <p:cNvPr id="9" name="任意多边形 10"/>
            <p:cNvSpPr/>
            <p:nvPr>
              <p:custDataLst>
                <p:tags r:id="rId1"/>
              </p:custDataLst>
            </p:nvPr>
          </p:nvSpPr>
          <p:spPr>
            <a:xfrm>
              <a:off x="2213483" y="2778087"/>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4" y="2951741"/>
              <a:ext cx="1662277" cy="938338"/>
            </a:xfrm>
            <a:prstGeom prst="rect">
              <a:avLst/>
            </a:prstGeom>
          </p:spPr>
          <p:txBody>
            <a:bodyPr wrap="square">
              <a:spAutoFit/>
            </a:bodyPr>
            <a:lstStyle/>
            <a:p>
              <a:pPr algn="ctr">
                <a:defRPr/>
              </a:pPr>
              <a:r>
                <a:rPr lang="zh-CN" altLang="en-US" sz="36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第一部分</a:t>
              </a:r>
            </a:p>
          </p:txBody>
        </p:sp>
      </p:grpSp>
    </p:spTree>
    <p:extLst>
      <p:ext uri="{BB962C8B-B14F-4D97-AF65-F5344CB8AC3E}">
        <p14:creationId xmlns:p14="http://schemas.microsoft.com/office/powerpoint/2010/main" xmlns="" val="19118037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Tm="5000">
        <p15:prstTrans prst="airplan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2"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26" presetClass="emph" presetSubtype="0" fill="hold" nodeType="withEffect">
                                  <p:stCondLst>
                                    <p:cond delay="15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 presetClass="entr" presetSubtype="2" decel="100000" fill="hold" grpId="0" nodeType="withEffect">
                                  <p:stCondLst>
                                    <p:cond delay="100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寄出.PNG"/>
          <p:cNvPicPr>
            <a:picLocks noChangeAspect="1"/>
          </p:cNvPicPr>
          <p:nvPr/>
        </p:nvPicPr>
        <p:blipFill>
          <a:blip r:embed="rId3" cstate="print"/>
          <a:stretch>
            <a:fillRect/>
          </a:stretch>
        </p:blipFill>
        <p:spPr>
          <a:xfrm>
            <a:off x="502981" y="1143863"/>
            <a:ext cx="10987241" cy="5695283"/>
          </a:xfrm>
          <a:prstGeom prst="rect">
            <a:avLst/>
          </a:prstGeom>
        </p:spPr>
      </p:pic>
      <p:sp>
        <p:nvSpPr>
          <p:cNvPr id="12" name="文本框 12"/>
          <p:cNvSpPr txBox="1"/>
          <p:nvPr/>
        </p:nvSpPr>
        <p:spPr>
          <a:xfrm>
            <a:off x="905766" y="219596"/>
            <a:ext cx="4985988"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“三项清单”具体内容</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3543373"/>
      </p:ext>
    </p:extLst>
  </p:cSld>
  <p:clrMapOvr>
    <a:masterClrMapping/>
  </p:clrMapOvr>
  <mc:AlternateContent xmlns:mc="http://schemas.openxmlformats.org/markup-compatibility/2006">
    <mc:Choice xmlns:p14="http://schemas.microsoft.com/office/powerpoint/2010/main" xmlns="" Requires="p14">
      <p:transition spd="slow" p14:dur="1500" advTm="5000">
        <p:fade/>
      </p:transition>
    </mc:Choice>
    <mc:Fallback>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879841" y="2058032"/>
            <a:ext cx="7109640" cy="830997"/>
          </a:xfrm>
          <a:prstGeom prst="rect">
            <a:avLst/>
          </a:prstGeom>
          <a:noFill/>
        </p:spPr>
        <p:txBody>
          <a:bodyPr wrap="square" rtlCol="0">
            <a:spAutoFit/>
          </a:bodyPr>
          <a:lstStyle/>
          <a:p>
            <a:pPr algn="ctr"/>
            <a:r>
              <a:rPr lang="zh-CN" altLang="en-US" sz="48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cstate="print">
            <a:extLst>
              <a:ext uri="{BEBA8EAE-BF5A-486C-A8C5-ECC9F3942E4B}">
                <a14:imgProps xmlns:a14="http://schemas.microsoft.com/office/drawing/2010/main" xmlns="">
                  <a14:imgLayer r:embed="rId5">
                    <a14:imgEffect>
                      <a14:colorTemperature colorTemp="5800"/>
                    </a14:imgEffect>
                  </a14:imgLayer>
                </a14:imgProps>
              </a:ext>
              <a:ext uri="{28A0092B-C50C-407E-A947-70E740481C1C}">
                <a14:useLocalDpi xmlns:a14="http://schemas.microsoft.com/office/drawing/2010/main" xmlns="" val="0"/>
              </a:ext>
            </a:extLst>
          </a:blip>
          <a:stretch>
            <a:fillRect/>
          </a:stretch>
        </p:blipFill>
        <p:spPr>
          <a:xfrm>
            <a:off x="0" y="3600542"/>
            <a:ext cx="12192000" cy="3257458"/>
          </a:xfrm>
          <a:prstGeom prst="rect">
            <a:avLst/>
          </a:prstGeom>
        </p:spPr>
      </p:pic>
      <p:pic>
        <p:nvPicPr>
          <p:cNvPr id="14" name="图片 13"/>
          <p:cNvPicPr>
            <a:picLocks noChangeAspect="1"/>
          </p:cNvPicPr>
          <p:nvPr/>
        </p:nvPicPr>
        <p:blipFill rotWithShape="1">
          <a:blip r:embed="rId6" cstate="print">
            <a:extLst>
              <a:ext uri="{BEBA8EAE-BF5A-486C-A8C5-ECC9F3942E4B}">
                <a14:imgProps xmlns:a14="http://schemas.microsoft.com/office/drawing/2010/main" xmlns="">
                  <a14:imgLayer r:embed="rId7">
                    <a14:imgEffect>
                      <a14:colorTemperature colorTemp="5355"/>
                    </a14:imgEffect>
                  </a14:imgLayer>
                </a14:imgProps>
              </a:ext>
              <a:ext uri="{28A0092B-C50C-407E-A947-70E740481C1C}">
                <a14:useLocalDpi xmlns:a14="http://schemas.microsoft.com/office/drawing/2010/main" xmlns="" val="0"/>
              </a:ext>
            </a:extLst>
          </a:blip>
          <a:srcRect t="-1"/>
          <a:stretch/>
        </p:blipFill>
        <p:spPr>
          <a:xfrm rot="16200000">
            <a:off x="5698443" y="382829"/>
            <a:ext cx="799436" cy="12187678"/>
          </a:xfrm>
          <a:custGeom>
            <a:avLst/>
            <a:gdLst>
              <a:gd name="connsiteX0" fmla="*/ 233836 w 233836"/>
              <a:gd name="connsiteY0" fmla="*/ 0 h 12187678"/>
              <a:gd name="connsiteX1" fmla="*/ 233836 w 233836"/>
              <a:gd name="connsiteY1" fmla="*/ 12187678 h 12187678"/>
              <a:gd name="connsiteX2" fmla="*/ 0 w 233836"/>
              <a:gd name="connsiteY2" fmla="*/ 12187678 h 12187678"/>
              <a:gd name="connsiteX3" fmla="*/ 0 w 233836"/>
              <a:gd name="connsiteY3" fmla="*/ 0 h 12187678"/>
            </a:gdLst>
            <a:ahLst/>
            <a:cxnLst>
              <a:cxn ang="0">
                <a:pos x="connsiteX0" y="connsiteY0"/>
              </a:cxn>
              <a:cxn ang="0">
                <a:pos x="connsiteX1" y="connsiteY1"/>
              </a:cxn>
              <a:cxn ang="0">
                <a:pos x="connsiteX2" y="connsiteY2"/>
              </a:cxn>
              <a:cxn ang="0">
                <a:pos x="connsiteX3" y="connsiteY3"/>
              </a:cxn>
            </a:cxnLst>
            <a:rect l="l" t="t" r="r" b="b"/>
            <a:pathLst>
              <a:path w="233836" h="12187678">
                <a:moveTo>
                  <a:pt x="233836" y="0"/>
                </a:moveTo>
                <a:lnTo>
                  <a:pt x="233836" y="12187678"/>
                </a:lnTo>
                <a:lnTo>
                  <a:pt x="0" y="12187678"/>
                </a:lnTo>
                <a:lnTo>
                  <a:pt x="0" y="0"/>
                </a:lnTo>
                <a:close/>
              </a:path>
            </a:pathLst>
          </a:custGeom>
        </p:spPr>
      </p:pic>
      <p:grpSp>
        <p:nvGrpSpPr>
          <p:cNvPr id="4" name="组合 3"/>
          <p:cNvGrpSpPr/>
          <p:nvPr/>
        </p:nvGrpSpPr>
        <p:grpSpPr>
          <a:xfrm>
            <a:off x="1426863" y="2058032"/>
            <a:ext cx="2318507" cy="1170960"/>
            <a:chOff x="2310635" y="2770718"/>
            <a:chExt cx="1662277" cy="1016662"/>
          </a:xfrm>
        </p:grpSpPr>
        <p:sp>
          <p:nvSpPr>
            <p:cNvPr id="9" name="任意多边形 10"/>
            <p:cNvSpPr/>
            <p:nvPr>
              <p:custDataLst>
                <p:tags r:id="rId1"/>
              </p:custDataLst>
            </p:nvPr>
          </p:nvSpPr>
          <p:spPr>
            <a:xfrm>
              <a:off x="2310635" y="2770718"/>
              <a:ext cx="1662277" cy="1016662"/>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C00000"/>
            </a:solidFill>
            <a:ln w="19050" cap="flat" cmpd="sng" algn="ctr">
              <a:noFill/>
              <a:prstDash val="solid"/>
              <a:miter lim="800000"/>
            </a:ln>
            <a:effectLst/>
          </p:spPr>
          <p:txBody>
            <a:bodyPr anchor="ctr"/>
            <a:lstStyle/>
            <a:p>
              <a:pPr algn="ctr">
                <a:defRPr/>
              </a:pPr>
              <a:endParaRPr lang="zh-CN" altLang="en-US" sz="24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endParaRPr>
            </a:p>
          </p:txBody>
        </p:sp>
        <p:sp>
          <p:nvSpPr>
            <p:cNvPr id="3" name="矩形 2"/>
            <p:cNvSpPr/>
            <p:nvPr/>
          </p:nvSpPr>
          <p:spPr>
            <a:xfrm>
              <a:off x="2310635" y="2813409"/>
              <a:ext cx="1662277" cy="561164"/>
            </a:xfrm>
            <a:prstGeom prst="rect">
              <a:avLst/>
            </a:prstGeom>
          </p:spPr>
          <p:txBody>
            <a:bodyPr wrap="square">
              <a:spAutoFit/>
            </a:bodyPr>
            <a:lstStyle/>
            <a:p>
              <a:pPr algn="ctr">
                <a:defRPr/>
              </a:pPr>
              <a:r>
                <a:rPr lang="zh-CN" altLang="en-US" sz="3600" b="1" kern="0" spc="400" dirty="0">
                  <a:solidFill>
                    <a:srgbClr val="FFFAF0"/>
                  </a:solidFill>
                  <a:latin typeface="微软雅黑" panose="020B0503020204020204" pitchFamily="34" charset="-122"/>
                  <a:ea typeface="微软雅黑" panose="020B0503020204020204" pitchFamily="34" charset="-122"/>
                  <a:cs typeface="Microsoft New Tai Lue" panose="020B0502040204020203" pitchFamily="34" charset="0"/>
                </a:rPr>
                <a:t>第二部分</a:t>
              </a:r>
            </a:p>
          </p:txBody>
        </p:sp>
      </p:grpSp>
    </p:spTree>
    <p:extLst>
      <p:ext uri="{BB962C8B-B14F-4D97-AF65-F5344CB8AC3E}">
        <p14:creationId xmlns:p14="http://schemas.microsoft.com/office/powerpoint/2010/main" xmlns="" val="2191136210"/>
      </p:ext>
    </p:extLst>
  </p:cSld>
  <p:clrMapOvr>
    <a:masterClrMapping/>
  </p:clrMapOvr>
  <p:transition spd="slow"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42"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26" presetClass="emph" presetSubtype="0" fill="hold" nodeType="withEffect">
                                  <p:stCondLst>
                                    <p:cond delay="150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par>
                                <p:cTn id="21" presetID="2" presetClass="entr" presetSubtype="2" decel="100000" fill="hold" grpId="0" nodeType="withEffect">
                                  <p:stCondLst>
                                    <p:cond delay="1000"/>
                                  </p:stCondLst>
                                  <p:iterate type="lt">
                                    <p:tmPct val="10000"/>
                                  </p:iterate>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631597" y="13763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1.</a:t>
            </a:r>
            <a:r>
              <a:rPr lang="zh-CN" altLang="en-US" sz="3200" b="1" dirty="0" smtClean="0">
                <a:solidFill>
                  <a:srgbClr val="C00000"/>
                </a:solidFill>
                <a:latin typeface="楷体" pitchFamily="49" charset="-122"/>
                <a:ea typeface="楷体" pitchFamily="49" charset="-122"/>
              </a:rPr>
              <a:t>“两学一做”学习教育方面</a:t>
            </a:r>
            <a:endParaRPr lang="zh-CN" altLang="en-US" sz="3200" b="1" dirty="0">
              <a:solidFill>
                <a:srgbClr val="C00000"/>
              </a:solidFill>
              <a:latin typeface="楷体" pitchFamily="49" charset="-122"/>
              <a:ea typeface="楷体" pitchFamily="49" charset="-122"/>
            </a:endParaRPr>
          </a:p>
        </p:txBody>
      </p:sp>
      <p:pic>
        <p:nvPicPr>
          <p:cNvPr id="5" name="图片 4" descr="1.PNG"/>
          <p:cNvPicPr>
            <a:picLocks noChangeAspect="1"/>
          </p:cNvPicPr>
          <p:nvPr/>
        </p:nvPicPr>
        <p:blipFill>
          <a:blip r:embed="rId2" cstate="print"/>
          <a:stretch>
            <a:fillRect/>
          </a:stretch>
        </p:blipFill>
        <p:spPr>
          <a:xfrm>
            <a:off x="499605" y="2486522"/>
            <a:ext cx="11174559" cy="30125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497" y="15160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1.</a:t>
            </a:r>
            <a:r>
              <a:rPr lang="zh-CN" altLang="en-US" sz="3200" b="1" dirty="0" smtClean="0">
                <a:solidFill>
                  <a:srgbClr val="C00000"/>
                </a:solidFill>
                <a:latin typeface="楷体" pitchFamily="49" charset="-122"/>
                <a:ea typeface="楷体" pitchFamily="49" charset="-122"/>
              </a:rPr>
              <a:t>“两学一做”学习教育方面</a:t>
            </a:r>
            <a:endParaRPr lang="zh-CN" altLang="en-US" sz="3200" b="1" dirty="0">
              <a:solidFill>
                <a:srgbClr val="C00000"/>
              </a:solidFill>
              <a:latin typeface="楷体" pitchFamily="49" charset="-122"/>
              <a:ea typeface="楷体" pitchFamily="49" charset="-122"/>
            </a:endParaRPr>
          </a:p>
        </p:txBody>
      </p:sp>
      <p:sp>
        <p:nvSpPr>
          <p:cNvPr id="3"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20306" y="2170577"/>
            <a:ext cx="10780968" cy="2308324"/>
          </a:xfrm>
          <a:prstGeom prst="rect">
            <a:avLst/>
          </a:prstGeom>
          <a:noFill/>
        </p:spPr>
        <p:txBody>
          <a:bodyPr wrap="square" rtlCol="0">
            <a:spAutoFit/>
          </a:bodyPr>
          <a:lstStyle/>
          <a:p>
            <a:pPr algn="just">
              <a:lnSpc>
                <a:spcPct val="150000"/>
              </a:lnSpc>
            </a:pPr>
            <a:r>
              <a:rPr lang="zh-CN" altLang="en-US" sz="2400" dirty="0" smtClean="0">
                <a:solidFill>
                  <a:srgbClr val="C00000"/>
                </a:solidFill>
                <a:latin typeface="楷体" pitchFamily="49" charset="-122"/>
                <a:ea typeface="楷体" pitchFamily="49" charset="-122"/>
              </a:rPr>
              <a:t>落实整改情况：</a:t>
            </a:r>
            <a:r>
              <a:rPr lang="zh-CN" altLang="en-US" sz="2400" dirty="0" smtClean="0">
                <a:latin typeface="楷体" pitchFamily="49" charset="-122"/>
                <a:ea typeface="楷体" pitchFamily="49" charset="-122"/>
              </a:rPr>
              <a:t>各支部每月召开</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次主题生活会，学习习近平总书记系列讲话和党章党规</a:t>
            </a: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7</a:t>
            </a:r>
            <a:r>
              <a:rPr lang="zh-CN" altLang="en-US" sz="2400" dirty="0" smtClean="0">
                <a:latin typeface="楷体" pitchFamily="49" charset="-122"/>
                <a:ea typeface="楷体" pitchFamily="49" charset="-122"/>
              </a:rPr>
              <a:t>月</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日学</a:t>
            </a:r>
            <a:r>
              <a:rPr lang="zh-CN" altLang="en-US" sz="2400" dirty="0" smtClean="0">
                <a:latin typeface="楷体" pitchFamily="49" charset="-122"/>
                <a:ea typeface="楷体" pitchFamily="49" charset="-122"/>
              </a:rPr>
              <a:t>院党</a:t>
            </a:r>
            <a:r>
              <a:rPr lang="zh-CN" altLang="en-US" sz="2400" dirty="0" smtClean="0">
                <a:latin typeface="楷体" pitchFamily="49" charset="-122"/>
                <a:ea typeface="楷体" pitchFamily="49" charset="-122"/>
              </a:rPr>
              <a:t>委组</a:t>
            </a:r>
            <a:r>
              <a:rPr lang="zh-CN" altLang="en-US" sz="2400" dirty="0" smtClean="0">
                <a:latin typeface="楷体" pitchFamily="49" charset="-122"/>
                <a:ea typeface="楷体" pitchFamily="49" charset="-122"/>
              </a:rPr>
              <a:t>织师生党员赴通渭县榜罗镇参观榜罗镇会议遗址并重温入党誓词。</a:t>
            </a:r>
          </a:p>
          <a:p>
            <a:pPr algn="just">
              <a:lnSpc>
                <a:spcPct val="150000"/>
              </a:lnSpc>
            </a:pPr>
            <a:endParaRPr lang="zh-CN" altLang="en-US" sz="2400" dirty="0">
              <a:solidFill>
                <a:srgbClr val="C00000"/>
              </a:solidFill>
              <a:latin typeface="楷体" pitchFamily="49" charset="-122"/>
              <a:ea typeface="楷体" pitchFamily="49" charset="-122"/>
            </a:endParaRPr>
          </a:p>
        </p:txBody>
      </p:sp>
      <p:pic>
        <p:nvPicPr>
          <p:cNvPr id="8" name="图片 7" descr="IMG_0500.JPG"/>
          <p:cNvPicPr>
            <a:picLocks noChangeAspect="1"/>
          </p:cNvPicPr>
          <p:nvPr/>
        </p:nvPicPr>
        <p:blipFill>
          <a:blip r:embed="rId2" cstate="print"/>
          <a:stretch>
            <a:fillRect/>
          </a:stretch>
        </p:blipFill>
        <p:spPr>
          <a:xfrm>
            <a:off x="4033049" y="3932803"/>
            <a:ext cx="3595464" cy="2396975"/>
          </a:xfrm>
          <a:prstGeom prst="rect">
            <a:avLst/>
          </a:prstGeom>
        </p:spPr>
      </p:pic>
      <p:pic>
        <p:nvPicPr>
          <p:cNvPr id="9" name="图片 8" descr="IMG_0572.JPG"/>
          <p:cNvPicPr>
            <a:picLocks noChangeAspect="1"/>
          </p:cNvPicPr>
          <p:nvPr/>
        </p:nvPicPr>
        <p:blipFill>
          <a:blip r:embed="rId3" cstate="print"/>
          <a:stretch>
            <a:fillRect/>
          </a:stretch>
        </p:blipFill>
        <p:spPr>
          <a:xfrm>
            <a:off x="7788306" y="3923933"/>
            <a:ext cx="3566234" cy="2377490"/>
          </a:xfrm>
          <a:prstGeom prst="rect">
            <a:avLst/>
          </a:prstGeom>
        </p:spPr>
      </p:pic>
      <p:pic>
        <p:nvPicPr>
          <p:cNvPr id="11" name="图片 10" descr="QQ图片20170702202512.jpg"/>
          <p:cNvPicPr>
            <a:picLocks noChangeAspect="1"/>
          </p:cNvPicPr>
          <p:nvPr/>
        </p:nvPicPr>
        <p:blipFill>
          <a:blip r:embed="rId4" cstate="print"/>
          <a:stretch>
            <a:fillRect/>
          </a:stretch>
        </p:blipFill>
        <p:spPr>
          <a:xfrm>
            <a:off x="529703" y="3932808"/>
            <a:ext cx="3216673" cy="2325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491897" y="12493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2.</a:t>
            </a:r>
            <a:r>
              <a:rPr lang="zh-CN" altLang="en-US" sz="3200" b="1" dirty="0" smtClean="0">
                <a:solidFill>
                  <a:srgbClr val="C00000"/>
                </a:solidFill>
                <a:latin typeface="楷体" pitchFamily="49" charset="-122"/>
                <a:ea typeface="楷体" pitchFamily="49" charset="-122"/>
              </a:rPr>
              <a:t>中层党组织建设方面</a:t>
            </a:r>
            <a:endParaRPr lang="zh-CN" altLang="en-US" sz="3200" b="1" dirty="0">
              <a:solidFill>
                <a:srgbClr val="C00000"/>
              </a:solidFill>
              <a:latin typeface="楷体" pitchFamily="49" charset="-122"/>
              <a:ea typeface="楷体" pitchFamily="49" charset="-122"/>
            </a:endParaRPr>
          </a:p>
        </p:txBody>
      </p:sp>
      <p:pic>
        <p:nvPicPr>
          <p:cNvPr id="4" name="图片 3" descr="2.PNG"/>
          <p:cNvPicPr>
            <a:picLocks noChangeAspect="1"/>
          </p:cNvPicPr>
          <p:nvPr/>
        </p:nvPicPr>
        <p:blipFill>
          <a:blip r:embed="rId2" cstate="print"/>
          <a:stretch>
            <a:fillRect/>
          </a:stretch>
        </p:blipFill>
        <p:spPr>
          <a:xfrm>
            <a:off x="856934" y="2021708"/>
            <a:ext cx="10407550" cy="4315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197" y="1350913"/>
            <a:ext cx="6108568" cy="584775"/>
          </a:xfrm>
          <a:prstGeom prst="rect">
            <a:avLst/>
          </a:prstGeom>
          <a:noFill/>
        </p:spPr>
        <p:txBody>
          <a:bodyPr wrap="square" rtlCol="0">
            <a:spAutoFit/>
          </a:bodyPr>
          <a:lstStyle/>
          <a:p>
            <a:r>
              <a:rPr lang="en-US" altLang="zh-CN" sz="3200" b="1" dirty="0" smtClean="0">
                <a:solidFill>
                  <a:srgbClr val="C00000"/>
                </a:solidFill>
                <a:latin typeface="楷体" pitchFamily="49" charset="-122"/>
                <a:ea typeface="楷体" pitchFamily="49" charset="-122"/>
              </a:rPr>
              <a:t>2.</a:t>
            </a:r>
            <a:r>
              <a:rPr lang="zh-CN" altLang="en-US" sz="3200" b="1" dirty="0" smtClean="0">
                <a:solidFill>
                  <a:srgbClr val="C00000"/>
                </a:solidFill>
                <a:latin typeface="楷体" pitchFamily="49" charset="-122"/>
                <a:ea typeface="楷体" pitchFamily="49" charset="-122"/>
              </a:rPr>
              <a:t>中层党组织建设方面：</a:t>
            </a:r>
            <a:endParaRPr lang="zh-CN" altLang="en-US" sz="3200" b="1" dirty="0">
              <a:solidFill>
                <a:srgbClr val="C00000"/>
              </a:solidFill>
              <a:latin typeface="楷体" pitchFamily="49" charset="-122"/>
              <a:ea typeface="楷体" pitchFamily="49" charset="-122"/>
            </a:endParaRPr>
          </a:p>
        </p:txBody>
      </p:sp>
      <p:sp>
        <p:nvSpPr>
          <p:cNvPr id="4" name="文本框 12"/>
          <p:cNvSpPr txBox="1"/>
          <p:nvPr/>
        </p:nvSpPr>
        <p:spPr>
          <a:xfrm>
            <a:off x="0" y="280768"/>
            <a:ext cx="6890431" cy="646331"/>
          </a:xfrm>
          <a:prstGeom prst="rect">
            <a:avLst/>
          </a:prstGeom>
          <a:noFill/>
        </p:spPr>
        <p:txBody>
          <a:bodyPr wrap="square" rtlCol="0">
            <a:spAutoFit/>
          </a:bodyPr>
          <a:lstStyle/>
          <a:p>
            <a:pPr algn="ctr"/>
            <a:r>
              <a:rPr lang="zh-CN" altLang="en-US" sz="3600" b="1" dirty="0" smtClean="0">
                <a:solidFill>
                  <a:srgbClr val="C00000"/>
                </a:solidFill>
                <a:latin typeface="微软雅黑" panose="020B0503020204020204" pitchFamily="34" charset="-122"/>
                <a:ea typeface="微软雅黑" panose="020B0503020204020204" pitchFamily="34" charset="-122"/>
              </a:rPr>
              <a:t>“三项清单”完成情况</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23505" y="2038152"/>
            <a:ext cx="10737567" cy="3508653"/>
          </a:xfrm>
          <a:prstGeom prst="rect">
            <a:avLst/>
          </a:prstGeom>
          <a:noFill/>
        </p:spPr>
        <p:txBody>
          <a:bodyPr wrap="square" rtlCol="0">
            <a:spAutoFit/>
          </a:bodyPr>
          <a:lstStyle/>
          <a:p>
            <a:pPr>
              <a:lnSpc>
                <a:spcPct val="150000"/>
              </a:lnSpc>
            </a:pPr>
            <a:r>
              <a:rPr lang="zh-CN" altLang="en-US" sz="2800" dirty="0" smtClean="0">
                <a:solidFill>
                  <a:srgbClr val="C00000"/>
                </a:solidFill>
                <a:latin typeface="楷体" pitchFamily="49" charset="-122"/>
                <a:ea typeface="楷体" pitchFamily="49" charset="-122"/>
              </a:rPr>
              <a:t>落实整改情况：</a:t>
            </a:r>
            <a:endParaRPr lang="en-US" altLang="zh-CN" sz="2800" dirty="0" smtClean="0">
              <a:solidFill>
                <a:srgbClr val="C00000"/>
              </a:solidFill>
              <a:latin typeface="楷体" pitchFamily="49" charset="-122"/>
              <a:ea typeface="楷体" pitchFamily="49" charset="-122"/>
            </a:endParaRPr>
          </a:p>
          <a:p>
            <a:pPr algn="just">
              <a:lnSpc>
                <a:spcPct val="1500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1</a:t>
            </a:r>
            <a:r>
              <a:rPr lang="zh-CN" altLang="en-US" sz="2400" dirty="0" smtClean="0">
                <a:latin typeface="楷体" pitchFamily="49" charset="-122"/>
                <a:ea typeface="楷体" pitchFamily="49" charset="-122"/>
              </a:rPr>
              <a:t>）已制定</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hlinkClick r:id="rId2" action="ppaction://hlinkfile"/>
              </a:rPr>
              <a:t>数学与统计学院领导班子联系师生制度</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，要求领导班子成员严格按照制度要求联系师生，并做好记录；</a:t>
            </a:r>
            <a:endParaRPr lang="en-US" altLang="zh-CN" sz="2400" dirty="0" smtClean="0">
              <a:latin typeface="楷体" pitchFamily="49" charset="-122"/>
              <a:ea typeface="楷体" pitchFamily="49" charset="-122"/>
            </a:endParaRPr>
          </a:p>
          <a:p>
            <a:pPr algn="just">
              <a:lnSpc>
                <a:spcPct val="150000"/>
              </a:lnSpc>
            </a:pPr>
            <a:r>
              <a:rPr lang="zh-CN" altLang="en-US"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2</a:t>
            </a:r>
            <a:r>
              <a:rPr lang="zh-CN" altLang="en-US" sz="2400" dirty="0" smtClean="0">
                <a:latin typeface="楷体" pitchFamily="49" charset="-122"/>
                <a:ea typeface="楷体" pitchFamily="49" charset="-122"/>
              </a:rPr>
              <a:t>）已制定</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hlinkClick r:id="rId3" action="ppaction://hlinkfile"/>
              </a:rPr>
              <a:t>数学与统计学院党委委员联系支部、入党积极分子制度</a:t>
            </a:r>
            <a:r>
              <a:rPr lang="en-US" altLang="zh-CN" sz="2400" dirty="0" smtClean="0">
                <a:latin typeface="楷体" pitchFamily="49" charset="-122"/>
                <a:ea typeface="楷体" pitchFamily="49" charset="-122"/>
              </a:rPr>
              <a:t>》</a:t>
            </a:r>
            <a:r>
              <a:rPr lang="zh-CN" altLang="en-US" sz="2400" dirty="0" smtClean="0">
                <a:latin typeface="楷体" pitchFamily="49" charset="-122"/>
                <a:ea typeface="楷体" pitchFamily="49" charset="-122"/>
              </a:rPr>
              <a:t>，将党支部（包括入党积极分子）分配到各党委委员，要求党委委员严格按照制度定期参加所联系支部的组织生活，做好党员发展工作，指导支部建设。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C207926-46AC-438D-AFE8-82F7327297AB"/>
  <p:tag name="ISPRING_SCORM_RATE_SLIDES" val="1"/>
  <p:tag name="ISPRINGONLINEFOLDERID" val="0"/>
  <p:tag name="ISPRINGONLINEFOLDERPATH" val="Content List"/>
  <p:tag name="ISPRINGCLOUDFOLDERID" val="0"/>
  <p:tag name="ISPRINGCLOUDFOLDERPATH" val="Repository"/>
  <p:tag name="ISPRING_PLAYERS_CUSTOMIZATION" val="UEsDBBQAAgAIANm7W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Zu1p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m7WklW7zOUugIAAFQKAAAhAAAAdW5pdmVyc2FsL2ZsYXNoX3NraW5fc2V0dGluZ3MueG1slVZtb9owEP6+X4HYd9K90kkpEqVMqtSt1Vr1u5MciYVjR7ZDx7+fz7EbGwhknCrh557HPp/vjqZqS/niw2SS5oIJ+QxaU14qRDw2ocXNNGu1FnyWC66B6xkXsiZsuvj4037SxDIvqcQO5FjNhuTQHzO3nzESd8a3OdqQIBd1Q/j+QZRilpF8W0rR8uJiaNW+Acko3xrm1Y/5aj14AKNK32uoo5jW12jjJI0EpQBD+r5Gu6hiJAPmT7qyn5Ga/qjztz+Q7aii2sqWn9CGZA0pIU7y9RJtmM/N7vGrzNHOCzT81Yb65TPaIJWRPch487uvaIMK0bTN/9RII0WJCY015x/xXcMEKUz7YVRXaBcFeCE86OIruPTYu94FJPc17PsU21UK9oR5PRgI+OgZg4WWLaSJX3U+VYm3x1ab/oDFhjBlCCHUk55M0E+kVX6bGOt5f+CN8iIgOaBnvArW1rDq4g2IMd7zV6tbOyrC+N6xIEAJOwcGEfZgz/xt0nrEDMCe+cxoAY+c7Y8jOHR1Iv/Gt8S95vn0Gy9wYpY+YX7lvXjSA3auCkJ1gOfUooCFwnBeaA34bGlisS6k5CimlJMdLYmmgv9CXra3l1FpcuBwpXa6sFJNNYNT9WZjNFM6TJddx+XovHE9dr8K/eW69USbIX4zJVqTvKrNr5KaTpzOdIlJzDQ5rcAxaegg7/lGBBp79pCoJnIL8kUINvYYLjSosduLrreG6GkS5CBNTmc5dZucSj9v6wzk2rwaBeWzHIMdsaJlxcyffqXwBsWBYsDbSXVl9uOEvtdlALgiACLzyldtt+g8dcs0ZbAD3/wBYK88dLdUmSodKrilfoCNDkvOIaNq0s2KvlbiGRLgJ/ivJqxo4wPPiLLXJFP2ZlHn+yncxxLNZT/OsPjCSWbXrpaijY3/OIMGxP8m/wFQSwMEFAACAAgA2btaSS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2btaSVgHT52aAQAAHgYAAB8AAAB1bml2ZXJzYWwvaHRtbF9za2luX3NldHRpbmdzLmpzjZTLbsIwEEX3fEXkbitEn9DuUKFSJRaVyq7qwglDiHBsy3ZSUsS/N2NeseOUejbxzckdz0SebS+qF0lI9Bxt7bPdv7t7qwFqRhVw7eqsQ89RJ5plC5hnObCMA/GQ8vjpSd6diZAx4dY0rj7QVjf8iMA3S8p0E5cBCxXQdEArA9p3QNuEEv+cxF6jrH1JjT7HhTGC9xPBDXDT50Ll1DLk6tWuZoUeLEpQF9AlTcAxHdrVRZ4dH4YYTS4RuaS8molU9GOarFMlCr7oyr+qJKj6j6/3wOBp+DJ17FimzZuB3E88HWF0k1KB1nDI+zjFCMKMxsAavgO7/kAd43ZBHl1mOjNHenyD0aQlTaHVpdEYw8V47dXq5hCjzRnYmD1xd4vhEIxWoFpWk3sMBxSykP/4gVKJFDvSQts9P6FM0EXG00PqAUaQw8OibVf3zoXa40+Ic4WEd4VWoeuXd40OHwxdfONMpWNe7eWdhexYSOSBHCKgya4h1J4jxp8juP+MCDWGJqu8Hg/1bKzbQNUa1FwIVp/+69I5/Vy93S9QSwMEFAACAAgA2bta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2btaSbDtXVduAAAAdgAAABwAAAB1bml2ZXJzYWwvbG9jYWxfc2V0dGluZ3MueG1sDcw9DsIwDEDhvaewvJefjaFpNzYQEuUAVmNQJMdGiYXg9nh7w6c3Ld8q8OHWi2nC4+6AwLpZLvpK+FjP4wmhO2kmMeWEagjLPExiG8md3QN2eAv9uK1cI5yvVEPeGndWJ48zjHCJ57Nwxv08/A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2btaSXsIry0qCQAAcVsAACkAAAB1bml2ZXJzYWwvc2tpbl9jdXN0b21pemF0aW9uX3NldHRpbmdzLnhtbO1ce2/iyhX/v59iRHWlW6kKD/NKxVIZe0isJYaLnWS3VYUMnoAV4+HaQ3ZzxR/9NP1g/SQ9M7aDTYDYm22vtB28idZn5jxmzmMeP5Fe9OgF2jZidO395jCPBhZhzAuWUf8PCPUW1KfhJCQRYVF1T7n3Apd+MYIHymlAjZgTuE7oarw16tfQUHxQt6N29S68NQfNBuo0cQN3kY5bGrRdKvqlokGb3qhrveqBiFhuSBYkYMel9qq51tcMRhCRkBmBS772lXzvbFN+BFeh43rQL+q3m/zZpVp3epM/qFlvdVp411AVRWkjraXX9dqu07nsqHWEa81WTdkNug2loaB6q1W/bO/qnUZLgbfhZRukNPFlGzU7zWZD3zVwA7iRqg70hrbrKJf1ugracPdS2w2Hg06thur1utLUd622MhzUEPRWQIaqdPkEKroyUNo7daDWuwoaasPBsLnDOm5rLdRt4HattmsOBkqttp/c/eiy07WnFh5OOp1vCDzqgqOtPLaqR4Krt9iGIXS2yXrjO4yguRMRw/1QmUyxhU1btY2xWUliU8Rx2jM1KU+NiUAOnDXpazRgIByNA/8Z/bygm+c/9aqiJe0mTMrmRJaOPDBkvmWMBheLWNRFQMO141f6f4zDJhlUEU76RMIyfA/OguzVdcSnKFuiC0IZnnNMC7reOMHziC7pxdxZPC5Dug3cQmaunjck9L3gEXrXLjsaPqvI9yJmMLLO2Ye7/CnOtoFSFRFuXhvzpxCn78yJn2qsiU8Jvr3Kt2fkgPXJizwmWNU6f86xbpwlyTugq/LnPE8AWvJe6/DnbSZGvjLorvDMb5zt7jvPJMwriSvlWS662W7KxtMmpEs+2Xm+tx39wudTKDzBkltY408hJj5ArrCQl5JpE+PXDzomr4e1pLcGLeDcbHFJSELkZDDTxjcT1fw8G42vxrOBcVWBuiWyEvG0/LnR7n6tt9pQuRK+gpKsG3U0ystCQlirVkyWaU/HoxkIxKOZiT/ZlT7/XZp1fGuPDBNX+sl/SguApeCu0ue/i7DeTqewbsyskaHjmWHNzLEt5mWEbaxX+p/pFq2cJ4IYRU8e+YLYiiAoz15IUOR7rmjgJdsLtqSAPn18oxrmDFYre2poYrXqWzQMn/8sJDtbtoLgWTkRcr3ImfvEFWohREQ7Ly+gXWzNEPxjKw960rXjBRdFtE/Ve8O8mtnj8ciaYVNPKZU+Dlykhw7XVF7QVLXwFGSEsBqH38Y+E9EnJCDV90sLuTaurkfwY3NDrr3lyocf9g3WTDC4ZEKCAowQOHgKUWdZ9+OpzucQFCIHbZwo+kJDNxc0WdcVkG2Y2hhCU7Mz8m0uJpUNjveCBYQOWbAC8m6wZalXeDYYf4IYh9wcl2Qaf4SU/FiS6TO2IIewVYDNVO+MK7F/42mYJkiagwuHxztsy5zFAvj4bD55dBsBhc8wpInIxuiitCYL/3ILjjTU0YlsjwXDZIu3pfdEwJTQhWWugC4oQxrWeXT9cmv8bTZUjRHWZxBu+vh+ZosqyZWunWcUUIYc98kJFrCtJQtnC5nwDG2u54o27nlhwq9b7zfksKT+/JSULlPHn376BpNyBe+IZbBfBmWwTdmwt7TzaUtG8I2G8Fg/aUWRCfhmEywNm+rUGH8fF0XeeuvHVfp7OOrFuLLOetOO989Xcbf9F4yx4hI8MKCiDTxaignDSsyXHFg8/VKMhjkEdZO4nkPB54fTUgLMcSLDpOgdYu5g5nKG3MGMlhNxjweWYcNm657M+emjALPI1dhrx/3Nz4g+gbP5S6rOyQOF/ZJPnKd4IwNrl3B/ES9ntkq5pcU27BEYboLMZRxUINX31vwMVUzs7Q2eZe8N8uO5p1vfFdnte49iRYB53q7J633YQ0jXguo7URrX8aL013caEg9xGuudlNtAvCRoYV9l8vNdHrOwOtWuZ5pqapifKHg++8X5IDv4nIxsazZSB1wCpMnaYYsVrMIP/JxXXFZ8ItDxUAV5yeAt4oSL1b//+a/iYg7siakoof6lrBxIfl418Yu8v5uUkegfBeTY6iDPKl4KMiYHqpS1+PnKNiBAv8uRxYmXpTVd8yuuQqohBRI3qratatc3kCWWSAq6DWEvWFLIjTr9CIVP7PUr/RsnfITCaVPqlxUkZp7HJittw/6Iu2W+F5CS7O9eifjgbWMyU3VdnP0hR31v8Rgvvy4cYJJrPuTTZRl52rVqQnU+EElcj5WXKRa3tGpBSYjf9wXh6eha90LYX6j4DtRwlrufCVhI/Qm/2Xp9lQsd+EUchHH/wfEj8E36mu0SreiXxHlptyzpsOsEjJjw3WKfhduk75522HvKk8fNyk0ohx3vqA8LgxaPJyM6Tz/k0rSBuPrNKnihvbIczllJU8b0PfGwv0m+slf9M8TD/hZfVPh9+yumw5YsZ3odN3DCLD3ju1jOEddBHxKIKpX0Sd/yfbgFI34tG2VMSgj5nmvqkr5YG21vTZJ05rSswdUTFveCl+3LDeeZP4thRxx2yDXsw7d6Pn57zGM+OR3cYhyQglnvi/eSGRDDB4eTEVMRe96QDxU4iDiLFa/0UQUlMj5U+HTGCM0pvk1az3g5y3AKa86zrkU9F+W8lMqAV/Fyqmic6+eZetVX89SrnvNQLxF72oHBdj0nIYYY8KDKJR7KE7PdV+lV2J3YkR7wnWjNCmArkB3AGSnNhAwhF1hiW5VmS/ySbYe9JfN88kTSSpUhZCbn/Ph7EWTH+eBW2Yg8sGx4J5TSWZCUun0s5ktghn6SS5zIskoOWkomHXPmkRj9kWqVrj17G4+sRmmV5uGeLdCUHXi9ekQV9D01+71qdpmFGnUEZT0LvQ63vi8hVwm5SshVQq4ScpWQq4RcJeQqIVcJuUrIVUKuEnKVkKuEXCXkKiFXCblKyFVCrhJy/WEh15Ow3f8Ecd13lYCrBFx/D8D1dPz/Dnjr25z/d3Br7J/SaGvMJsHWUmDrMdS0CNp6BKQ9DbaeTrgfF2vNnmok5ioxV4m5SsxVYq4Sc5WYq8RcJeYqMVeJuUrMVWKuEnOVmKvEXCXmKjFXiblKzFVirhJzld9y/V6ga8YmibrKr7nKr7nKr7nKr7n+ENDrIQ1YQd7Jv6r9H1BLAwQUAAIACADZu1pJGVmzW6ATAAAoTgAAFwAAAHVuaXZlcnNhbC91bml2ZXJzYWwucG5n7ZyJV5Jp28BdMss0akanXNKmeVvMcmPMXWraN3PUcV+YKBmzJCVwQUBbpnJSe3tHodxyyrRcUMkdAbORCpemDEJRLANTFFIEBERenO98k855v/cP+M7DOcB5nutwcy2/+76u6z7nua/7+R40MbIw0tHRMTl8aJ+/jo4+UUdHb3zFcu0dvx9UHdovXaT/we90qnusxrQXy+B7ju/R0anNWTX3o4H2euX5Q6FIHZ3VHQtvXQai/JSOzvG2w/v2BCZHTQ6eqKiAK3YNq2/P6eB0yi7qJ2wqvP7xkIHB/tJAQ3+Dkm2mqMDv9yX476vRz92+wsz22rXJ+2FrzsLfKK/ODcVNDfFj73zA3SoIteOwa3/8Q1RYWVk56hF0S0Ip9hT+ETM1WtU41E+R9cflB0el8EUjfEK07N16R7qOvvHnDwoM+uH3F9m5XxPw1lm0uUkE/tJyi+Xroem6f31k3DMOzLPCi/QElghKQp9JCOdxHXPJII6OxoEPKiE5QzjVuXf+e9uXCs/nZbzIyxmnhHZfEmToLhl72Eo/d6eNeuwE/gtHFzPjpbrBzcvPKj4WXB5Hulj9TdSRnv6w1K2i9BP0ffvlxUMuO9buX3MqffGt35ZXQvXMDErbXkU5fR7kJTs93RZqRFwy8O6n6ekr/ZfdynuEOHpaFtP7lwQKegC1DXFeosP3+kGOGZkXX0XFkhaZ9DFuN93U0eDYEjM3ntxNX2ard/jom8ZSZwwZ/pekxjCgxnSH+RJvl+vaEXfv3xNLehy8SLkZl41abfW2LPHsGqeN0IumGfdLxwf8b7dxwH9J3l6yDTHKW2pbX7rZsbu/3X0c3G+3SDmlxRqttrr/WhKXa+vXOO7J3P3KX3ruYdfQxGf9JtpNdxgcXWrbGbrRFr/v/frtJs0WKYc1WUHUe5D+fAkK+4xXEDfu3xj7UNkQGIOQfZbIoEZ5Fzcvtc0FavBl+bZtk7myzEXeoWpDrBtAXxriTdqbNzfdfByIDd9OdsV8lmAcDY6231pqm0XNxZWBpr/KjmB+X+SdaH2ttrbQpSFeq6+35dDaQ2GPqDtzOfnef0nSvYkXS6F/s80kpH3ZdqMjmNK2k5+Vu0vS1Wpr6rg0xNd0db+8v+IfO3/g5b2Y6C76S0K3BvAF8AXwBfAF8AXwBfAF8AXwBfAF8AXwBfAF8AXwBfAF8AXwBfAF8AXwBfAF8AXwBfAF8AXwBfAF8AXwBfAF8AXwBfAF8AXwBfAF8AXwBfAF8AXwBfAF8AXwBfAF8AXwBfAF8AXwBfAF8AXwBfD9/4zvEOeSohc/jxzpcIIucfJ6Nzb9HhJBH937bOlzun5asuyagmr+Y/yycjszlz5o+3+S+UP/9sV/91+UDoqtWOz7/xKO8NKqk4u1+peeIB9BbU6ZV4y69npJugQPy4r60wTg4uaWnJZolGYcx1Jf2YBeNJYvuCZNjc8iqdlDZS8MpVMjNprZ8ht+PDy2Z3auPlpsQUoau3HhAj1NLWW7Rs8+WVdt72dtETXIa+FZ+/lididwrVw/k54RHI2VnlmX27PyfO7acUw+p1rIDZsPRUac2RPfLYd4+gwQbDY4FmNEzflGhJFhltpHNlzZPJ+Dm7l3HFvZLBr1kTd325Eo00XCeSWbNpQmyedRVLOiJFrreAMrzZt9G7J27h0Inzz6VjMBh2DYtdE9pdWN4mRWV+fc/LycRhOmMnpQxf98yiYOEkhpfLv8vbzR5qJXcJ+C1Lwn9dwcZE5Zb7EmzfNA9tqFZ7CpGWH3m1ngr9iXyzkoqqRQfCwaw0bFNCIrCOyzr1clHDTsCj8uRtFeg5ylv2mwYgwvsikEOXDCa+oppjr43eP5tifHsGnD+jZNKvGdAWShxOZb4dvgmkrY/PMTuGmRRtgU5GdFLmf6zJSAJncajkvGPaTNqDYnQuL3JeeWvVFqOF1oc3P5ZAEp4SO1Tx7G2xtK/bXtaLGiRrbjSlyzDdjQHqKBDzhdMNbilyExCbRVzbw+AWl4d+byk9u54SY5ceKkbrfm0k8f05tl2VEj0pjk7GZK1M1gYrmmeiWxPrHZDtqX+WZ6vzrktIeA2iSKBd39xi17JLgiyWy7UPzNzSzmo2PloW94FabrwZa6qAiS1w2zSaOzTLNuOU2j9tw7PsvFHvBVW0i9b5hJ9spLqaPvFP66Ep+etBDkgkNBEHKZussjPttywZ205eNtx6qnXLBKn+6IUtqQy1BUdyraihVlDy2ata8bCXxSn1Gj90JmS2z9+ZSBZN7ajRFbxnQPXFNBQxhqjKJgqNrMi2s32X1rD8Enl0Mb2yzcgx7J1edF4MRxdjkp2BcuP335JUcdrrpbJ0yVJwg67pBNq/m4AuQOrEjtfcCNle2ib3xhlx9GUu20IvK9T7cg7Top5VxjMxoyPhHyhq8nuK6LtOLW65KDrjXIR8+Byr/rDtkcDvZiu4uvI9gTB+jc1eHM9Ga7m/GYtyh1aPoA/BS3LIDW2a9ybsWPJreSDP/gYCl5KqfWYnuIGD4whZxbmHgS476xWzkSKnOSrQ92kEuV70povoXbPT2/irNf5yi2hYr6w12XB7aT7dfZ92IcI/Rx7DMj1fTZNbrI4rW6SDVpzx3zJpKhiKM+r1DPV3oOZbsu+LMgg6E4fg7d9hVR0URig9ifUOPBtV3ZjIlEXYm1XkyhRSuiOOYKs5/ZLDCBxnRcUCSAilB3hM59DnIoi+bA25DcbIhMKRD+KuB76ud4E6UIGGS0ab7Em3j1RoHKhTVEuBrVPjckpzamKPgEV7yCGb0LMtsO8vXYCZeBz0eDuGTVu+kRXNAGB8Yv2ineBNF3oM6+P9zbLpdaYa6TwBKU1r3djYpXRx0KzZxtdkDjG+Z3gKZLmD3mnca9tgSS+37ZSxK+fGOALpLyy1l1Epvk7M6nKgo6QJ2oAruZLPVjZsCvdhGsiEc66zfTVxQwXRWhON/BHud9QY4RuB70cEQPPObUsncwauf0cRyLS7hqRIzWKNmueLUwmieFaSTFmrn7WxtvKwKsIbJBQkuHKh6BhkTg8A6/WsUx7miVDkEMvxI34F5IPmHTerqeYblX45QWcbxCPC/hS8feiPYICcZRXqh0882qYhJs4vAkwcTVdr7EsM+DhTI6g72x2z07/EpLQmjVsWx8NPV574rikVQmJ8sxhPDDJ6+Z1VXkgHIhdYPKpTN/rk8dhYy2V2jH8/6Jpf/WEkGZ8m2q1PDqLypeF8/PiFLr61I+ZqXGCHJSPlWTAuSno2+aOo5CoskpTVynhbRRzaS7027dN+JM5nh4xnrJWcIbfL6UO1+FwMYF7JdMK1LYk320N3HpCZatPRceDTwSvsHnpFBJwh4rawwGpW5xkHrbQ5K4DKXPOE+oeitXs/ioufFpfkIlnjRQhSext6t8NH0wJ5HYXeVk0AXWFxjfZ5KEGa+9rGOsVdbEg+kVNeif3tT5FkbOKwbFOHnR1vsfvtznrUuRssLFac8nwTvGxXqCjpBp8ETTQromOPlhxL4r/UeQDb27rfA2X1cUhcvVD0cVnMm+uJ9bepJxQ/YFDI7fN5QNkrauYxuQ4QM8hvMnVlyhEjx/TuHxE9u8wIwqPIHtHVFV1YTiO6feYvy2kqpYaSfKRAxt5uuKjQOrSpCK09YfbcpGWoR7KsNap8r0RkoMW7CgooGSC+guX4XFwJ7EuUj6B5ygm3/DkU6vWj+rzWTJQU1WvwtXeMNyz5lfPkCP8EkKXm8Fd86CNs0VRPYOSO+UzO8INhQihSeudLm0x6o8yO6Fifkj9Uex+BGJ3KBrbyPEp4wqNrr9DRRhOJaQRgC78XEIvC+HuKF4kqnN35KfvmVsQmJP1LRaD3c+OuX9ydpjEvUtaiSjxTpE2I4O3utORvtql5Q8vS1sMMIefll3efzvu99HwpIMOmofhfTSWvVi1CoH7bxLqhrv1hOEvAn/+blRvnT0ztA/zodm5/hhj9ArYd9mj4RMcVEsdqleDMeNVast+6yzBCGnqsUr0cE1liCK9GnittmsB4kRGj9Pd/IWaJ0b+H3iAW1Cvpfx9Ag7ZE/l3QCbb9yCnCjGRLNbndT2SeGN3JeRcPude9+ESK1Urgd1PANDbJTWcDCEP3vjboS8Krv9LSRM4+O5H40xS7w8ruTyMz9O4yK3Q1ls4gYbO+LBZS8gGkVvPgKvGkjamGcjRaA4tYYDUu9YlMv5bdCeISf02XibKp673VW9B8Xt1ZBLVITMHDp8MyNAr082OmF0RYoYMTlzQCeM2hxtQPK4F5sS5I/1VWOuVPIZiajEZa+VYjdvdMOgoERPMEsVqriNF5vVbfEEMTMAJi/Us4POa1yfhXwXsRpr+ZOe2mms9QnsR/XTrT61ivFgWoui05U6VZ2ztTgtUVKbg50QeVx8YHj2RD9Sf7QSmt274cQWPcFcMnhs/Z/1tBVsWFsnecSK38uE8rAqSzvigFjQgs2cWBE+8OMZdOZZbDc/n3fjNayRFyslzjl6BjG4rCbRtGo9HJYVENEY7AhvpHGDAhtb1aLHA3ZPyQOeguk6J0+fIMetdkTNLAOyq1jZV7bLbNOqcWoOvBgrE3mgBpUFMBBFiBkWn4Ky9TnJNweTHjFkozdeR1uPm3L4X3a6XYHz9C+UcZRR3nkLajYihq+si7q2rGsvwpEcBxIkx/Nw6zguiECyOq4ne+XxAXahuQ+/gaCLbNZrFppytPAOmdZmP3cOQWhSCUeroHlZnKm1jlu1qc8OouL0WhsTmC9D2VW97jJ66/wkZH3+O6W5KHU4gvrLxMS3HL6leuLMZOdkb0ydbOXJFA+RLHNsVuVu95CsGpuWNljZMRYK32frkwW34T1Gt8m5DKx4k2dPhFVFqsr3n4OrC2H8umoIBnKVI9F0vZyQyAsf1lN6mWznAa17y55lO4bCj7LGnsBAcGzhFBaxTkRYQTx9En0WHSk6jvsqg4wzxxYqU3/iJ7JP2yieHdwFUTw/sUtbkoix3LdOsws1YNL2xzlqxl2LugDriLxisjgjheMjWnVbCnYduoVRYO6iBwUTOGvJstq5SKKqyK0SGhPV1yUQJDJuL2QySoYrL00y3NrSW7TXznSDUao09bdqstqXZEbstNT0sd+aNXTSdor3XiFNicvmREz+ue60bqocCz9zzibH4wf0ZYayoCWNJw9nVERZvuEP8JVNhfzY9pHZIssGhty/onrBmGVdz8dPt6WcmGzmrv6nCzdaPR6cZDNicjCPrZgm0CiK9+to2yKGQpqsrqSfdwe9LfNqqlxJlELdnowky5unehKlvNpR6ON8stqMrEqZ0C7DTSLP4wwjAT96okswlgheqLvrln9BA0nejvbHNc13/eHCZaioIIe2mVeH39Vl8y9VQYfkex6RXDskUzn4uXjYtLNXEKymzTlU00Dx3WmDn+2w+Uq7xjLQmy/IyODWuZe9mPpsGKiTmnS3Yk2LOkaXENXuNep0Bu0VUYTd8yHZo2ihE+uhS3oheNbDulEvvE/faM+cV586tZyk4iJ7jyNfl8C2QO2DXIqT31+XV0aJPCdRmFzJJZu5u3/2q5ieL4jeu1lHfjRzZQbEMMSpFog9Pq1ZLptf3Rk4FAGX7eNPc1d9zXhVu5APp5cX4ZRjQV8jY7ZN9Q8Hxd8bcpH1BcAYCQuJQdb+1rYOlJR5VtkuCyvaGCPv4CvW7c1+CHuhndQfjCnzSiF8knEMQotWymLQ9mopaUym7U/ekIMcCje11vfXaWdJv2FDW2ZzG+i1bV2jWnBAT8DXj6nyi1K2k6mdEyvfh4kYE7gWL/mm57UXFrrcjNfGfdaUo5CkaOZk740Ippoyo06e+n1dGak0hnGEzjUiSoUH0G3Pex1wU78kfRej1sjGaqVbIFLhEcovE+eWH9eVTOuSe/i0mUvv76j12IkQlpdba0+swzUrV0bWwoQyb8oZ7T5K8wlBqsDguPgRFoksQPVNuBWmZU5gK3UiTu6OC3LFafsi7mSJp4z9a9rMPZvBNI2Kt84RcR4kWFiQGWjeqe1ueOXrYp/W7paZh7ukkshomIyetFMOQ0MiizAJH0I8FnpresryHrWaSEiOLKZ09yPdwP7sw7juuNaqADyPTx1Bz1h3hZ9zZj2Y1nbMkvyF1RT1rFLIGu2CtsxRDF0ZYllOdOFr/PWtD1u6YbJVWndAlbLj+SXmzvTdhvoEe7iNx9mq5ysa7+BZVgP1m9VOrJzVxMZrE0R9eX8c6dwZBwGBOlN66WsJB17c1uob2egzSrwkaim6+bk/1abLXHJj6lcjJTfrd33DPTkfammfYzvGTvX2gLJMos8YQLsz3GQejOr4PnlwRq0MxnqYIeVNBsTQZPWkwcKgUMJKQpEVa76m2drufw/eqlgePybV3KGcP3vg47zaZkR2Pz2la10TX0j99GRVvnLzJ6nKifBnStuJR4hat7ot7r0PWa5xlM+dnJ3JQGNwyYs3BYYTXBd2OIJO/qedgvuMtutT6ljLRTKiZfIMCa8+Sl/jbL50L6LH2Y8z/cfCYkeO35dZXJbMeOa0pM9nDO4+zTyoDbpm2bHjBku2K+j00OXbw33652iQIKd62xxM/nsVrGDRb5nm5cdC8SJt4fHnRkhQmEsl04RZizq7xJYwk4XDzYa0qxFIqwbeFUFTN9yNjS3420FldzP+55C0eVBdauX78qEvjuhoX4f3++6r/g568d9QSwMEFAACAAgA2btaScv8gyRKAAAAagAAABsAAAB1bml2ZXJzYWwvdW5pdmVyc2FsLnBuZy54bWyzsa/IzVEoSy0qzszPs1Uy1DNQsrfj5bIpKEoty0wtV6gAigEFIUBJoRLINUJwyzNTSjJslSwszRBiGamZ6Rkltkpm5giF+kAjAVBLAQIAABQAAgAIANm7WkkVDq0oZAQAAAcRAAAdAAAAAAAAAAEAAAAAAAAAAAB1bml2ZXJzYWwvY29tbW9uX21lc3NhZ2VzLmxuZ1BLAQIAABQAAgAIANm7WkkIfgsjKQMAAIYMAAAnAAAAAAAAAAEAAAAAAJ8EAAB1bml2ZXJzYWwvZmxhc2hfcHVibGlzaGluZ19zZXR0aW5ncy54bWxQSwECAAAUAAIACADZu1pJVu8zlLoCAABUCgAAIQAAAAAAAAABAAAAAAANCAAAdW5pdmVyc2FsL2ZsYXNoX3NraW5fc2V0dGluZ3MueG1sUEsBAgAAFAACAAgA2btaSSqWD2f+AgAAlwsAACYAAAAAAAAAAQAAAAAABgsAAHVuaXZlcnNhbC9odG1sX3B1Ymxpc2hpbmdfc2V0dGluZ3MueG1sUEsBAgAAFAACAAgA2btaSVgHT52aAQAAHgYAAB8AAAAAAAAAAQAAAAAASA4AAHVuaXZlcnNhbC9odG1sX3NraW5fc2V0dGluZ3MuanNQSwECAAAUAAIACADZu1pJPTwv0cEAAADlAQAAGgAAAAAAAAABAAAAAAAfEAAAdW5pdmVyc2FsL2kxOG5fcHJlc2V0cy54bWxQSwECAAAUAAIACADZu1pJsO1dV24AAAB2AAAAHAAAAAAAAAABAAAAAAAYEQAAdW5pdmVyc2FsL2xvY2FsX3NldHRpbmdzLnhtbFBLAQIAABQAAgAIAESUV0cjtE77+wIAALAIAAAUAAAAAAAAAAEAAAAAAMARAAB1bml2ZXJzYWwvcGxheWVyLnhtbFBLAQIAABQAAgAIANm7Wkl7CK8tKgkAAHFbAAApAAAAAAAAAAEAAAAAAO0UAAB1bml2ZXJzYWwvc2tpbl9jdXN0b21pemF0aW9uX3NldHRpbmdzLnhtbFBLAQIAABQAAgAIANm7WkkZWbNboBMAAChOAAAXAAAAAAAAAAAAAAAAAF4eAAB1bml2ZXJzYWwvdW5pdmVyc2FsLnBuZ1BLAQIAABQAAgAIANm7WknL/IMkSgAAAGoAAAAbAAAAAAAAAAEAAAAAADMyAAB1bml2ZXJzYWwvdW5pdmVyc2FsLnBuZy54bWxQSwUGAAAAAAsACwBJAwAAtjIAAAAA"/>
  <p:tag name="ISPRING_SCORM_ENDPOINT" val="&lt;endpoint&gt;&lt;enable&gt;0&lt;/enable&gt;&lt;lrs&gt;http://&lt;/lrs&gt;&lt;auth&gt;0&lt;/auth&gt;&lt;login&gt;&lt;/login&gt;&lt;password&gt;&lt;/password&gt;&lt;key&gt;&lt;/key&gt;&lt;name&gt;&lt;/name&gt;&lt;email&gt;&lt;/email&gt;&lt;/endpoint&gt;&#10;"/>
  <p:tag name="ISPRING_PRESENTATION_TITLE" val="基层党委党支部工作总结ppt模板.pptx"/>
</p:tagLst>
</file>

<file path=ppt/tags/tag2.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ags/tag3.xml><?xml version="1.0" encoding="utf-8"?>
<p:tagLst xmlns:a="http://schemas.openxmlformats.org/drawingml/2006/main" xmlns:r="http://schemas.openxmlformats.org/officeDocument/2006/relationships" xmlns:p="http://schemas.openxmlformats.org/presentationml/2006/main">
  <p:tag name="MH" val="20161208115441"/>
  <p:tag name="MH_LIBRARY" val="GRAPHIC"/>
  <p:tag name="MH_ORDER" val="任意多边形 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1543</Words>
  <Application>Microsoft Office PowerPoint</Application>
  <PresentationFormat>自定义</PresentationFormat>
  <Paragraphs>65</Paragraphs>
  <Slides>19</Slides>
  <Notes>6</Notes>
  <HiddenSlides>0</HiddenSlides>
  <MMClips>0</MMClips>
  <ScaleCrop>false</ScaleCrop>
  <HeadingPairs>
    <vt:vector size="4" baseType="variant">
      <vt:variant>
        <vt:lpstr>主题</vt:lpstr>
      </vt:variant>
      <vt:variant>
        <vt:i4>1</vt:i4>
      </vt:variant>
      <vt:variant>
        <vt:lpstr>幻灯片标题</vt:lpstr>
      </vt:variant>
      <vt:variant>
        <vt:i4>19</vt:i4>
      </vt:variant>
    </vt:vector>
  </HeadingPairs>
  <TitlesOfParts>
    <vt:vector size="20"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基层党委党支部工作总结ppt模板.pptx</dc:title>
  <dc:creator/>
  <cp:lastModifiedBy/>
  <cp:revision>1</cp:revision>
  <dcterms:created xsi:type="dcterms:W3CDTF">2016-12-10T09:57:41Z</dcterms:created>
  <dcterms:modified xsi:type="dcterms:W3CDTF">2017-07-02T13:17:04Z</dcterms:modified>
</cp:coreProperties>
</file>