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93" r:id="rId7"/>
    <p:sldId id="295" r:id="rId8"/>
    <p:sldId id="294" r:id="rId9"/>
    <p:sldId id="262" r:id="rId10"/>
    <p:sldId id="261" r:id="rId11"/>
    <p:sldId id="285" r:id="rId12"/>
    <p:sldId id="281" r:id="rId13"/>
    <p:sldId id="29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77" autoAdjust="0"/>
    <p:restoredTop sz="94660"/>
  </p:normalViewPr>
  <p:slideViewPr>
    <p:cSldViewPr>
      <p:cViewPr varScale="1">
        <p:scale>
          <a:sx n="87" d="100"/>
          <a:sy n="87" d="100"/>
        </p:scale>
        <p:origin x="480" y="84"/>
      </p:cViewPr>
      <p:guideLst>
        <p:guide orient="horz" pos="21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9F124-3F0A-4CAC-A580-F188A6EF03F1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EB73-533D-4E0D-8190-407B03269F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3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10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83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8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51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67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0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1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23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71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EB73-533D-4E0D-8190-407B03269F8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8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37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7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78455"/>
            <a:ext cx="9144000" cy="184721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963" y="4340850"/>
            <a:ext cx="294894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汇报人：张海瑜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华表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566457" y="548679"/>
            <a:ext cx="6577543" cy="630932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" y="3070860"/>
            <a:ext cx="560641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劳动服务管理中心直属党支部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基层党组织建设年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539552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dirty="0" smtClean="0"/>
              <a:t>二</a:t>
            </a:r>
            <a:endParaRPr lang="zh-C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7225" y="49786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党支部任务清单</a:t>
            </a:r>
            <a:endParaRPr lang="zh-CN" altLang="en-US" sz="24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2.jpg"/>
          <p:cNvPicPr>
            <a:picLocks noChangeAspect="1"/>
          </p:cNvPicPr>
          <p:nvPr/>
        </p:nvPicPr>
        <p:blipFill>
          <a:blip r:embed="rId3" cstate="print"/>
          <a:srcRect b="20027"/>
          <a:stretch>
            <a:fillRect/>
          </a:stretch>
        </p:blipFill>
        <p:spPr>
          <a:xfrm>
            <a:off x="928662" y="1142984"/>
            <a:ext cx="2191508" cy="85725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71802" y="1142984"/>
            <a:ext cx="5500726" cy="85725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党组织建设方面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0100" y="2500306"/>
            <a:ext cx="5286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完善支部组织生活制度化；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建立健全支部委员岗位职责；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组织到校外参观学习；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发动普通党员的力量，广开言路，冲破传    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统理念，不断创新。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00100" y="2500306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00100" y="3143248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00100" y="435769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00100" y="378619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8" name="图片 17" descr="天安门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57628"/>
            <a:ext cx="4572000" cy="2714644"/>
          </a:xfrm>
          <a:prstGeom prst="rect">
            <a:avLst/>
          </a:prstGeom>
        </p:spPr>
      </p:pic>
    </p:spTree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41987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53525" y="2276872"/>
            <a:ext cx="1656184" cy="165618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75656" y="2812577"/>
            <a:ext cx="1826141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0289" y="1988840"/>
            <a:ext cx="864096" cy="864096"/>
            <a:chOff x="690289" y="1988840"/>
            <a:chExt cx="864096" cy="864096"/>
          </a:xfrm>
        </p:grpSpPr>
        <p:sp>
          <p:nvSpPr>
            <p:cNvPr id="5" name="椭圆 4"/>
            <p:cNvSpPr/>
            <p:nvPr/>
          </p:nvSpPr>
          <p:spPr>
            <a:xfrm>
              <a:off x="690289" y="198884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党徽平面红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153148">
              <a:off x="739266" y="2092081"/>
              <a:ext cx="766143" cy="657614"/>
            </a:xfrm>
            <a:prstGeom prst="rect">
              <a:avLst/>
            </a:prstGeom>
          </p:spPr>
        </p:pic>
      </p:grpSp>
      <p:pic>
        <p:nvPicPr>
          <p:cNvPr id="8" name="金人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94002">
            <a:off x="6180578" y="5204629"/>
            <a:ext cx="2930268" cy="1697890"/>
          </a:xfrm>
          <a:prstGeom prst="rect">
            <a:avLst/>
          </a:prstGeom>
        </p:spPr>
      </p:pic>
      <p:pic>
        <p:nvPicPr>
          <p:cNvPr id="9" name="Picture 12" descr="C:\Users\PC\Desktop\zqq\201513_0002_20_0006_-----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3419872" y="6336704"/>
            <a:ext cx="5724128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/>
          <p:cNvSpPr txBox="1"/>
          <p:nvPr/>
        </p:nvSpPr>
        <p:spPr>
          <a:xfrm>
            <a:off x="4536703" y="281229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党支部责任清单</a:t>
            </a:r>
            <a:endParaRPr lang="zh-CN" altLang="en-US" sz="3600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40810" y="2000885"/>
            <a:ext cx="4419437" cy="707886"/>
            <a:chOff x="4139317" y="2001034"/>
            <a:chExt cx="3943803" cy="707886"/>
          </a:xfrm>
        </p:grpSpPr>
        <p:sp>
          <p:nvSpPr>
            <p:cNvPr id="17" name="TextBox 10"/>
            <p:cNvSpPr txBox="1"/>
            <p:nvPr/>
          </p:nvSpPr>
          <p:spPr>
            <a:xfrm>
              <a:off x="4139317" y="2032149"/>
              <a:ext cx="1798576" cy="63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党支部   </a:t>
              </a:r>
            </a:p>
            <a:p>
              <a:pPr algn="ctr">
                <a:lnSpc>
                  <a:spcPts val="2000"/>
                </a:lnSpc>
              </a:pP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基层党组织建设年</a:t>
              </a: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5846610" y="2001034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整改汇报</a:t>
              </a:r>
              <a:endPara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139952" y="2636912"/>
              <a:ext cx="374441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642910" y="1214422"/>
            <a:ext cx="1428760" cy="78581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党支部书记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2428860" y="2857496"/>
            <a:ext cx="642942" cy="28575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357554" y="1000108"/>
            <a:ext cx="285752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3214678" y="928670"/>
            <a:ext cx="59293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传达、贯彻、部署上级组织部门会议精神；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做好“三会一课”工作；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完善支部委员岗位职责。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检查、督促党支部过好组织生活工作；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了解、掌握党员思想状况，做好党员思想工作。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开展多种形式宣传活动，活跃党员文化生活；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充分利用网络信息平台做好宣传工作。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357554" y="1571612"/>
            <a:ext cx="285752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404664"/>
            <a:ext cx="539552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dirty="0"/>
              <a:t>三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37225" y="49786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党支部任务清单</a:t>
            </a:r>
            <a:endParaRPr lang="zh-CN" altLang="en-US" sz="24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2910" y="2643182"/>
            <a:ext cx="1428760" cy="71438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组织  委员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14348" y="3857628"/>
            <a:ext cx="1285884" cy="71438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宣传委员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928662" y="1500174"/>
            <a:ext cx="94394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zh-CN" altLang="en-US" sz="20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357554" y="3429000"/>
            <a:ext cx="285752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3357554" y="4000504"/>
            <a:ext cx="285752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3357554" y="4643446"/>
            <a:ext cx="285752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3357554" y="2143116"/>
            <a:ext cx="285752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428860" y="1357298"/>
            <a:ext cx="642942" cy="28575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2428860" y="4000504"/>
            <a:ext cx="642942" cy="28575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57554" y="2786058"/>
            <a:ext cx="285752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26" name="图片 25" descr="图片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571" y="5258570"/>
            <a:ext cx="7572429" cy="1599430"/>
          </a:xfrm>
          <a:prstGeom prst="rect">
            <a:avLst/>
          </a:prstGeom>
        </p:spPr>
      </p:pic>
    </p:spTree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44" grpId="0" animBg="1"/>
      <p:bldP spid="45" grpId="0"/>
      <p:bldP spid="46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天安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5185217"/>
            <a:ext cx="3851920" cy="1672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9762" y="2875002"/>
            <a:ext cx="4284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8000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党徽平面红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53148">
            <a:off x="3912350" y="1772732"/>
            <a:ext cx="1175444" cy="10089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30880" y="4293235"/>
            <a:ext cx="285496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u="sng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劳动服务管理中心直属</a:t>
            </a:r>
            <a:r>
              <a:rPr lang="zh-CN" altLang="en-US" sz="1600" u="sng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</a:t>
            </a:r>
            <a:endParaRPr lang="zh-CN" altLang="en-US" sz="1600" u="sng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7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84784"/>
            <a:ext cx="5364088" cy="100811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016" y="2708920"/>
            <a:ext cx="540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sz="2000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劳动服务管理中心直属党支部（以下简称党支部）自成立以来，尤其是十八大以来</a:t>
            </a:r>
            <a:r>
              <a:rPr lang="zh-CN" altLang="zh-CN" sz="2000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，认真贯彻落实上级党委部署，扎实推进基层党组织建设，加强党风廉政建设、作风建设、制度建设、组织建设、思想建设。较好地完成各项党建工作任务。但也存在一些问题：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现将党支部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基层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</a:t>
            </a:r>
            <a:r>
              <a:rPr 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组织建设年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整改落实情况</a:t>
            </a:r>
            <a:r>
              <a:rPr lang="zh-CN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汇报如下：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党徽平面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700808"/>
            <a:ext cx="671135" cy="576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天安门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508793"/>
            <a:ext cx="4357686" cy="23492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1472" y="0"/>
            <a:ext cx="475252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067944" y="2564904"/>
            <a:ext cx="720080" cy="72008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01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148478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天安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72008" y="5247760"/>
            <a:ext cx="3707904" cy="16102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60032" y="2708920"/>
            <a:ext cx="17830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党支部问题清单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60032" y="368102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党支部任务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清单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60032" y="465313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党支部责任清单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067944" y="3501008"/>
            <a:ext cx="720080" cy="72008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02</a:t>
            </a:r>
            <a:endParaRPr lang="zh-CN" altLang="en-US" sz="2400" dirty="0"/>
          </a:p>
        </p:txBody>
      </p:sp>
      <p:sp>
        <p:nvSpPr>
          <p:cNvPr id="14" name="椭圆 13"/>
          <p:cNvSpPr/>
          <p:nvPr/>
        </p:nvSpPr>
        <p:spPr>
          <a:xfrm>
            <a:off x="4067944" y="4437112"/>
            <a:ext cx="720080" cy="72008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03</a:t>
            </a:r>
            <a:endParaRPr lang="zh-CN" altLang="en-US" sz="2400" dirty="0"/>
          </a:p>
        </p:txBody>
      </p:sp>
    </p:spTree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41987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53525" y="2276872"/>
            <a:ext cx="1656184" cy="165618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75656" y="2812577"/>
            <a:ext cx="1826141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0289" y="1988840"/>
            <a:ext cx="864096" cy="864096"/>
            <a:chOff x="690289" y="1988840"/>
            <a:chExt cx="864096" cy="864096"/>
          </a:xfrm>
        </p:grpSpPr>
        <p:sp>
          <p:nvSpPr>
            <p:cNvPr id="5" name="椭圆 4"/>
            <p:cNvSpPr/>
            <p:nvPr/>
          </p:nvSpPr>
          <p:spPr>
            <a:xfrm>
              <a:off x="690289" y="198884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党徽平面红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153148">
              <a:off x="739266" y="2092081"/>
              <a:ext cx="766143" cy="657614"/>
            </a:xfrm>
            <a:prstGeom prst="rect">
              <a:avLst/>
            </a:prstGeom>
          </p:spPr>
        </p:pic>
      </p:grpSp>
      <p:pic>
        <p:nvPicPr>
          <p:cNvPr id="8" name="金人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4002">
            <a:off x="6180578" y="5204629"/>
            <a:ext cx="2930268" cy="1697890"/>
          </a:xfrm>
          <a:prstGeom prst="rect">
            <a:avLst/>
          </a:prstGeom>
        </p:spPr>
      </p:pic>
      <p:pic>
        <p:nvPicPr>
          <p:cNvPr id="9" name="Picture 12" descr="C:\Users\PC\Desktop\zqq\201513_0002_20_0006_-----4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3419872" y="6336704"/>
            <a:ext cx="5724128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36703" y="2812296"/>
            <a:ext cx="33832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党支部问题清单</a:t>
            </a:r>
            <a:endParaRPr lang="zh-CN" altLang="en-US" sz="3600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40810" y="2000885"/>
            <a:ext cx="4419437" cy="707886"/>
            <a:chOff x="4139317" y="2001034"/>
            <a:chExt cx="3943803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4139317" y="2032149"/>
              <a:ext cx="1798576" cy="63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党支部   </a:t>
              </a:r>
            </a:p>
            <a:p>
              <a:pPr algn="ctr">
                <a:lnSpc>
                  <a:spcPts val="2000"/>
                </a:lnSpc>
              </a:pP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基层党组织建设年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46610" y="2001034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整改汇报</a:t>
              </a:r>
              <a:endPara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139952" y="2636912"/>
              <a:ext cx="374441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539552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dirty="0" smtClean="0"/>
              <a:t>一</a:t>
            </a:r>
            <a:endParaRPr lang="zh-C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7225" y="497868"/>
            <a:ext cx="2316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党支部问题清单</a:t>
            </a:r>
          </a:p>
        </p:txBody>
      </p:sp>
      <p:sp>
        <p:nvSpPr>
          <p:cNvPr id="5" name="矩形 4"/>
          <p:cNvSpPr/>
          <p:nvPr/>
        </p:nvSpPr>
        <p:spPr>
          <a:xfrm>
            <a:off x="3131840" y="2276872"/>
            <a:ext cx="6012160" cy="122413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600" dirty="0" smtClean="0">
                <a:latin typeface="黑体" panose="02010609060101010101" charset="-122"/>
                <a:ea typeface="黑体" panose="02010609060101010101" charset="-122"/>
              </a:rPr>
              <a:t>党员管理</a:t>
            </a: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方面</a:t>
            </a:r>
            <a:endParaRPr lang="zh-CN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2.jpg"/>
          <p:cNvPicPr>
            <a:picLocks noChangeAspect="1"/>
          </p:cNvPicPr>
          <p:nvPr/>
        </p:nvPicPr>
        <p:blipFill>
          <a:blip r:embed="rId3" cstate="print"/>
          <a:srcRect b="20027"/>
          <a:stretch>
            <a:fillRect/>
          </a:stretch>
        </p:blipFill>
        <p:spPr>
          <a:xfrm>
            <a:off x="956496" y="2276872"/>
            <a:ext cx="2191508" cy="1224136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364657" y="3923005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697" y="3786191"/>
            <a:ext cx="457048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无专职党务工作人员，“三会一课”制度不健全；</a:t>
            </a:r>
          </a:p>
          <a:p>
            <a:pPr>
              <a:lnSpc>
                <a:spcPct val="160000"/>
              </a:lnSpc>
            </a:pPr>
            <a:endParaRPr lang="zh-CN" altLang="en-US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50141" y="4785836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0181" y="4642326"/>
            <a:ext cx="5032147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党内政治生活、组织生活质量不高，党员参与意</a:t>
            </a:r>
          </a:p>
          <a:p>
            <a:pPr>
              <a:lnSpc>
                <a:spcPct val="160000"/>
              </a:lnSpc>
            </a:pPr>
            <a:r>
              <a:rPr lang="zh-CN" altLang="en-US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识不强；</a:t>
            </a:r>
            <a:endParaRPr lang="zh-CN" altLang="en-US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50141" y="5648667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0181" y="5505157"/>
            <a:ext cx="272382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开展教育形式、内容少。</a:t>
            </a:r>
            <a:endParaRPr lang="zh-CN" altLang="en-US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ldLvl="0" animBg="1"/>
      <p:bldP spid="9" grpId="0"/>
      <p:bldP spid="10" grpId="0" bldLvl="0" animBg="1"/>
      <p:bldP spid="11" grpId="0"/>
      <p:bldP spid="12" grpId="0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539552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dirty="0" smtClean="0"/>
              <a:t>一</a:t>
            </a:r>
            <a:endParaRPr lang="zh-C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7225" y="497868"/>
            <a:ext cx="2316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党支部问题清单</a:t>
            </a:r>
          </a:p>
        </p:txBody>
      </p:sp>
      <p:sp>
        <p:nvSpPr>
          <p:cNvPr id="5" name="矩形 4"/>
          <p:cNvSpPr/>
          <p:nvPr/>
        </p:nvSpPr>
        <p:spPr>
          <a:xfrm>
            <a:off x="3131840" y="2276872"/>
            <a:ext cx="6012160" cy="122413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600" dirty="0" smtClean="0">
                <a:latin typeface="黑体" panose="02010609060101010101" charset="-122"/>
                <a:ea typeface="黑体" panose="02010609060101010101" charset="-122"/>
              </a:rPr>
              <a:t>学习教育</a:t>
            </a:r>
            <a:r>
              <a:rPr lang="zh-CN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方面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2.jpg"/>
          <p:cNvPicPr>
            <a:picLocks noChangeAspect="1"/>
          </p:cNvPicPr>
          <p:nvPr/>
        </p:nvPicPr>
        <p:blipFill>
          <a:blip r:embed="rId2" cstate="print"/>
          <a:srcRect b="20027"/>
          <a:stretch>
            <a:fillRect/>
          </a:stretch>
        </p:blipFill>
        <p:spPr>
          <a:xfrm>
            <a:off x="956496" y="2276872"/>
            <a:ext cx="2191508" cy="1224136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15861" y="4286771"/>
            <a:ext cx="1800200" cy="18002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现有制度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>
            <a:off x="183813" y="3854723"/>
            <a:ext cx="2592288" cy="2592288"/>
          </a:xfrm>
          <a:prstGeom prst="arc">
            <a:avLst>
              <a:gd name="adj1" fmla="val 17679402"/>
              <a:gd name="adj2" fmla="val 3489979"/>
            </a:avLst>
          </a:prstGeom>
          <a:ln w="2222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416061" y="4286771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32085" y="4214763"/>
            <a:ext cx="40690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制定了</a:t>
            </a:r>
            <a:r>
              <a:rPr lang="zh-CN" altLang="zh-CN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《“两学一做”学习教育方案》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4093" y="5006851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920117" y="4966201"/>
            <a:ext cx="31546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制定了</a:t>
            </a:r>
            <a:r>
              <a:rPr lang="zh-CN" altLang="zh-CN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《“三会一课”制度》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16061" y="5798939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632085" y="5717639"/>
            <a:ext cx="36118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制定了</a:t>
            </a:r>
            <a:r>
              <a:rPr lang="zh-CN" altLang="zh-CN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《党支部中心组学习制度》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913791" y="4270261"/>
            <a:ext cx="1800200" cy="18002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效果不佳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6075045" y="5042535"/>
            <a:ext cx="647700" cy="215900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7" grpId="0" bldLvl="0" animBg="1"/>
      <p:bldP spid="14" grpId="0" bldLvl="0" animBg="1"/>
      <p:bldP spid="15" grpId="0"/>
      <p:bldP spid="16" grpId="0" bldLvl="0" animBg="1"/>
      <p:bldP spid="17" grpId="0"/>
      <p:bldP spid="18" grpId="0" bldLvl="0" animBg="1"/>
      <p:bldP spid="19" grpId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329616" y="4987813"/>
            <a:ext cx="1512168" cy="13149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  表现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>
            <a:endCxn id="21" idx="1"/>
          </p:cNvCxnSpPr>
          <p:nvPr/>
        </p:nvCxnSpPr>
        <p:spPr>
          <a:xfrm flipV="1">
            <a:off x="2841784" y="4555765"/>
            <a:ext cx="1224136" cy="9361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065920" y="4339741"/>
            <a:ext cx="432048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03575" y="4987925"/>
            <a:ext cx="203390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“两学一做”学习教育考核制度不够完善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10136" y="4627773"/>
            <a:ext cx="432048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02</a:t>
            </a:r>
            <a:endParaRPr lang="zh-CN" altLang="en-US" dirty="0"/>
          </a:p>
        </p:txBody>
      </p:sp>
      <p:cxnSp>
        <p:nvCxnSpPr>
          <p:cNvPr id="28" name="直接连接符 27"/>
          <p:cNvCxnSpPr>
            <a:stCxn id="27" idx="1"/>
            <a:endCxn id="21" idx="3"/>
          </p:cNvCxnSpPr>
          <p:nvPr/>
        </p:nvCxnSpPr>
        <p:spPr>
          <a:xfrm flipH="1" flipV="1">
            <a:off x="4425811" y="4555507"/>
            <a:ext cx="1512570" cy="2882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22104" y="513182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对党员督</a:t>
            </a:r>
            <a:endParaRPr lang="en-US" altLang="zh-CN" sz="1600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促不够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306280" y="3763677"/>
            <a:ext cx="432048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03</a:t>
            </a:r>
            <a:endParaRPr lang="zh-CN" altLang="en-US" dirty="0"/>
          </a:p>
        </p:txBody>
      </p:sp>
      <p:cxnSp>
        <p:nvCxnSpPr>
          <p:cNvPr id="36" name="直接连接符 35"/>
          <p:cNvCxnSpPr>
            <a:stCxn id="35" idx="1"/>
          </p:cNvCxnSpPr>
          <p:nvPr/>
        </p:nvCxnSpPr>
        <p:spPr>
          <a:xfrm flipH="1">
            <a:off x="6370429" y="3979701"/>
            <a:ext cx="864096" cy="8640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74991" y="4267733"/>
            <a:ext cx="1368152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激励党员</a:t>
            </a:r>
            <a:endParaRPr lang="en-US" altLang="zh-CN" sz="1600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措施不够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1840" y="2276872"/>
            <a:ext cx="6012160" cy="122413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600" dirty="0" smtClean="0">
                <a:latin typeface="黑体" panose="02010609060101010101" charset="-122"/>
                <a:ea typeface="黑体" panose="02010609060101010101" charset="-122"/>
              </a:rPr>
              <a:t>考核监督</a:t>
            </a:r>
            <a:r>
              <a:rPr lang="zh-CN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方面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2.jpg"/>
          <p:cNvPicPr>
            <a:picLocks noChangeAspect="1"/>
          </p:cNvPicPr>
          <p:nvPr/>
        </p:nvPicPr>
        <p:blipFill>
          <a:blip r:embed="rId2" cstate="print"/>
          <a:srcRect b="20027"/>
          <a:stretch>
            <a:fillRect/>
          </a:stretch>
        </p:blipFill>
        <p:spPr>
          <a:xfrm>
            <a:off x="956496" y="2276872"/>
            <a:ext cx="2191508" cy="122413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404664"/>
            <a:ext cx="539552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dirty="0" smtClean="0"/>
              <a:t>一</a:t>
            </a:r>
            <a:endParaRPr lang="zh-C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7225" y="497868"/>
            <a:ext cx="2316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党支部问题清单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1" grpId="0" bldLvl="0" animBg="1"/>
      <p:bldP spid="26" grpId="0"/>
      <p:bldP spid="27" grpId="0" bldLvl="0" animBg="1"/>
      <p:bldP spid="33" grpId="0"/>
      <p:bldP spid="35" grpId="0" bldLvl="0" animBg="1"/>
      <p:bldP spid="38" grpId="0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41987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53525" y="2276872"/>
            <a:ext cx="1656184" cy="165618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75656" y="2812577"/>
            <a:ext cx="1808480" cy="6134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0289" y="1988840"/>
            <a:ext cx="864096" cy="864096"/>
            <a:chOff x="690289" y="1988840"/>
            <a:chExt cx="864096" cy="864096"/>
          </a:xfrm>
        </p:grpSpPr>
        <p:sp>
          <p:nvSpPr>
            <p:cNvPr id="5" name="椭圆 4"/>
            <p:cNvSpPr/>
            <p:nvPr/>
          </p:nvSpPr>
          <p:spPr>
            <a:xfrm>
              <a:off x="690289" y="198884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党徽平面红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153148">
              <a:off x="739266" y="2092081"/>
              <a:ext cx="766143" cy="657614"/>
            </a:xfrm>
            <a:prstGeom prst="rect">
              <a:avLst/>
            </a:prstGeom>
          </p:spPr>
        </p:pic>
      </p:grpSp>
      <p:pic>
        <p:nvPicPr>
          <p:cNvPr id="8" name="金人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4002">
            <a:off x="6180578" y="5204629"/>
            <a:ext cx="2930268" cy="1697890"/>
          </a:xfrm>
          <a:prstGeom prst="rect">
            <a:avLst/>
          </a:prstGeom>
        </p:spPr>
      </p:pic>
      <p:pic>
        <p:nvPicPr>
          <p:cNvPr id="9" name="Picture 12" descr="C:\Users\PC\Desktop\zqq\201513_0002_20_0006_-----4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3419872" y="6336704"/>
            <a:ext cx="5724128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36703" y="281229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党支部任务清单</a:t>
            </a:r>
            <a:endParaRPr lang="zh-CN" altLang="en-US" sz="3600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40810" y="2000885"/>
            <a:ext cx="4419437" cy="707886"/>
            <a:chOff x="4139317" y="2001034"/>
            <a:chExt cx="3943803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4139317" y="2032149"/>
              <a:ext cx="1798576" cy="63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党支部   </a:t>
              </a:r>
            </a:p>
            <a:p>
              <a:pPr algn="ctr">
                <a:lnSpc>
                  <a:spcPts val="2000"/>
                </a:lnSpc>
              </a:pP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基层党组织建设年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46610" y="2001034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整改汇报</a:t>
              </a:r>
              <a:endPara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139952" y="2636912"/>
              <a:ext cx="374441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539552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dirty="0"/>
              <a:t>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225" y="49786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党支部任务清单</a:t>
            </a:r>
            <a:endParaRPr lang="zh-CN" altLang="en-US" sz="24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0100" y="2500306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推进“两学一做”学习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教育常态化制度化；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创新支部活动方式，积极拓展学习形式；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利于网络信息平台拓展教育；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积极做好劳动服务管理中心职工稳定工作。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天安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223041"/>
            <a:ext cx="5357818" cy="2634959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1000100" y="2500306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00100" y="378619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333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00100" y="3143248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00100" y="435769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4" name="图片 23" descr="2.jpg"/>
          <p:cNvPicPr>
            <a:picLocks noChangeAspect="1"/>
          </p:cNvPicPr>
          <p:nvPr/>
        </p:nvPicPr>
        <p:blipFill>
          <a:blip r:embed="rId4" cstate="print"/>
          <a:srcRect b="20027"/>
          <a:stretch>
            <a:fillRect/>
          </a:stretch>
        </p:blipFill>
        <p:spPr>
          <a:xfrm>
            <a:off x="928662" y="1071546"/>
            <a:ext cx="2191508" cy="85725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071802" y="1071546"/>
            <a:ext cx="5500726" cy="85725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党员管理教育方面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700"/>
    </mc:Choice>
    <mc:Fallback xmlns="">
      <p:transition advTm="3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bldLvl="0" animBg="1"/>
      <p:bldP spid="21" grpId="0" bldLvl="0" animBg="1"/>
      <p:bldP spid="22" grpId="0" bldLvl="0" animBg="1"/>
      <p:bldP spid="23" grpId="0" bldLvl="0" animBg="1"/>
      <p:bldP spid="2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464</Words>
  <Application>Microsoft Office PowerPoint</Application>
  <PresentationFormat>全屏显示(4:3)</PresentationFormat>
  <Paragraphs>125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黑体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绋嬪溅褰?</cp:lastModifiedBy>
  <cp:revision>139</cp:revision>
  <dcterms:created xsi:type="dcterms:W3CDTF">2016-07-18T09:49:00Z</dcterms:created>
  <dcterms:modified xsi:type="dcterms:W3CDTF">2017-07-10T10:50:03Z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