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2" r:id="rId2"/>
    <p:sldId id="257" r:id="rId3"/>
    <p:sldId id="297" r:id="rId4"/>
    <p:sldId id="263" r:id="rId5"/>
    <p:sldId id="327" r:id="rId6"/>
    <p:sldId id="331" r:id="rId7"/>
    <p:sldId id="332" r:id="rId8"/>
    <p:sldId id="333" r:id="rId9"/>
    <p:sldId id="334" r:id="rId10"/>
    <p:sldId id="335" r:id="rId11"/>
    <p:sldId id="287" r:id="rId12"/>
    <p:sldId id="357" r:id="rId13"/>
    <p:sldId id="341" r:id="rId14"/>
    <p:sldId id="336" r:id="rId15"/>
    <p:sldId id="337" r:id="rId16"/>
    <p:sldId id="355" r:id="rId17"/>
    <p:sldId id="354" r:id="rId18"/>
    <p:sldId id="342" r:id="rId19"/>
    <p:sldId id="338" r:id="rId20"/>
    <p:sldId id="340" r:id="rId21"/>
    <p:sldId id="346" r:id="rId22"/>
    <p:sldId id="343" r:id="rId23"/>
    <p:sldId id="344" r:id="rId24"/>
    <p:sldId id="345" r:id="rId25"/>
    <p:sldId id="29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2724" y="-852"/>
      </p:cViewPr>
      <p:guideLst>
        <p:guide orient="horz" pos="2198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F5C43-F0F2-43BE-93F2-9865EACB560F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836C0-6D58-4D18-A12F-B41FF7DA2E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271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EB14-45E6-4712-B431-08C3CB84F44A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0F09-CA7E-4DA6-8741-947676FF5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039089"/>
            <a:ext cx="9144000" cy="34913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草地农业科技</a:t>
            </a:r>
            <a:r>
              <a:rPr lang="zh-CN" altLang="en-US" sz="8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学院</a:t>
            </a:r>
            <a:endParaRPr lang="en-US" altLang="zh-CN" sz="8000" b="1" dirty="0" smtClean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党委</a:t>
            </a:r>
            <a:r>
              <a:rPr lang="zh-CN" altLang="en-US" sz="80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工作汇报</a:t>
            </a:r>
          </a:p>
        </p:txBody>
      </p:sp>
      <p:sp>
        <p:nvSpPr>
          <p:cNvPr id="38" name="矩形 17"/>
          <p:cNvSpPr>
            <a:spLocks noChangeArrowheads="1"/>
          </p:cNvSpPr>
          <p:nvPr/>
        </p:nvSpPr>
        <p:spPr bwMode="auto">
          <a:xfrm>
            <a:off x="2434071" y="4818570"/>
            <a:ext cx="4097914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spc="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4400" b="1" spc="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4400" b="1" spc="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4400" b="1" spc="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4400" b="1" spc="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400" b="1" spc="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4400" b="1" spc="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850265" y="254635"/>
            <a:ext cx="7562215" cy="773430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9455" y="349885"/>
            <a:ext cx="7705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（二）党支部问题清单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5765" y="1769745"/>
            <a:ext cx="847661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0" dirty="0" smtClean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本科生支部</a:t>
            </a:r>
            <a:r>
              <a:rPr lang="zh-CN" altLang="en-US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主要问题：</a:t>
            </a:r>
          </a:p>
          <a:p>
            <a:pPr algn="l">
              <a:spcAft>
                <a:spcPts val="0"/>
              </a:spcAft>
            </a:pP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en-US" altLang="zh-CN" sz="3200" b="1" kern="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学</a:t>
            </a: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生党员学习自主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性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欠缺</a:t>
            </a:r>
            <a:r>
              <a:rPr 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sz="3200" b="1" kern="0" dirty="0">
              <a:effectLst/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>
              <a:spcAft>
                <a:spcPts val="0"/>
              </a:spcAft>
            </a:pP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en-US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r>
              <a:rPr lang="zh-CN" altLang="en-US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组</a:t>
            </a:r>
            <a:r>
              <a:rPr lang="zh-CN" altLang="en-US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织活动中的实践活动环</a:t>
            </a:r>
            <a:r>
              <a:rPr lang="zh-CN" altLang="en-US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节</a:t>
            </a:r>
            <a:r>
              <a:rPr lang="zh-CN" altLang="en-US" sz="3200" b="1" kern="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不足</a:t>
            </a:r>
            <a:r>
              <a:rPr lang="zh-CN" altLang="en-US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en-US" altLang="zh-CN" sz="3200" b="1" kern="0" dirty="0">
              <a:effectLst/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>
              <a:spcAft>
                <a:spcPts val="0"/>
              </a:spcAft>
            </a:pP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en-US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r>
              <a:rPr lang="zh-CN" altLang="en-US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毕业生党员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因</a:t>
            </a: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外出实习、求职等流动现象较多，缺乏有效管理措施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3200" b="1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  <a:sym typeface="+mn-ea"/>
            </a:endParaRPr>
          </a:p>
          <a:p>
            <a:pPr algn="l">
              <a:spcAft>
                <a:spcPts val="0"/>
              </a:spcAft>
            </a:pPr>
            <a:r>
              <a:rPr lang="zh-CN" sz="3200" b="1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    </a:t>
            </a:r>
            <a:endParaRPr lang="en-US" altLang="zh-CN" sz="3200" b="1" kern="0" dirty="0">
              <a:solidFill>
                <a:srgbClr val="00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4748" y="4603462"/>
            <a:ext cx="581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1098932" y="-1221993"/>
            <a:ext cx="7023253" cy="9066882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160316" y="-1160321"/>
            <a:ext cx="6823363" cy="9144006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93963" y="2686281"/>
            <a:ext cx="787088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思源黑体 CN Heavy"/>
                <a:ea typeface="黑体" panose="02010609060101010101" pitchFamily="49" charset="-122"/>
              </a:rPr>
              <a:t>二、整改</a:t>
            </a:r>
            <a:r>
              <a:rPr lang="zh-CN" altLang="en-US" sz="5400" b="1" dirty="0" smtClean="0">
                <a:solidFill>
                  <a:schemeClr val="bg1"/>
                </a:solidFill>
                <a:latin typeface="思源黑体 CN Heavy"/>
                <a:ea typeface="黑体" panose="02010609060101010101" pitchFamily="49" charset="-122"/>
                <a:sym typeface="+mn-ea"/>
              </a:rPr>
              <a:t>情况</a:t>
            </a:r>
            <a:endParaRPr lang="zh-CN" altLang="en-US" sz="5400" dirty="0">
              <a:solidFill>
                <a:schemeClr val="bg1"/>
              </a:solidFill>
              <a:latin typeface="思源黑体 CN Heavy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120824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170159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3553696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3763246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634837" y="3366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1294907" y="594604"/>
            <a:ext cx="7447312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建立健全各项规章制度，并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抓好落实。如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：党委</a:t>
            </a:r>
          </a:p>
          <a:p>
            <a:pPr fontAlgn="auto">
              <a:lnSpc>
                <a:spcPts val="35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会议事制度、谈心谈话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制度等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，并在师生党员中进行传达、监督、执行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auto">
              <a:lnSpc>
                <a:spcPts val="3500"/>
              </a:lnSpc>
            </a:pP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auto">
              <a:lnSpc>
                <a:spcPts val="3500"/>
              </a:lnSpc>
            </a:pP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auto">
              <a:lnSpc>
                <a:spcPts val="3500"/>
              </a:lnSpc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制定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党政领导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联系党支部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制度，</a:t>
            </a:r>
            <a:r>
              <a:rPr lang="zh-CN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加强对</a:t>
            </a:r>
            <a:r>
              <a:rPr lang="zh-CN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支部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工作</a:t>
            </a:r>
            <a:r>
              <a:rPr lang="zh-CN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指导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；制定学院“三会一课”实施细则，做好支部建设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规范的监督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检查；</a:t>
            </a:r>
            <a:r>
              <a:rPr lang="zh-CN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认真落实中央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31</a:t>
            </a:r>
            <a:r>
              <a:rPr lang="zh-CN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号文件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双培双带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精神，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建立健全教师党支部书记激励机制，制定支部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书记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述职及考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核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制度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，补贴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相应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工作量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1" name="组合 12"/>
          <p:cNvGrpSpPr/>
          <p:nvPr/>
        </p:nvGrpSpPr>
        <p:grpSpPr>
          <a:xfrm>
            <a:off x="461420" y="749910"/>
            <a:ext cx="837282" cy="816690"/>
            <a:chOff x="3481448" y="2338049"/>
            <a:chExt cx="2181104" cy="2181104"/>
          </a:xfrm>
        </p:grpSpPr>
        <p:grpSp>
          <p:nvGrpSpPr>
            <p:cNvPr id="37" name="组合 13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38" name="TextBox 41"/>
            <p:cNvSpPr txBox="1"/>
            <p:nvPr/>
          </p:nvSpPr>
          <p:spPr>
            <a:xfrm>
              <a:off x="4164443" y="2931697"/>
              <a:ext cx="819293" cy="1068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kern="0" noProof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5811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6730525">
            <a:off x="8570728" y="3267712"/>
            <a:ext cx="548159" cy="520253"/>
          </a:xfrm>
          <a:prstGeom prst="triangle">
            <a:avLst>
              <a:gd name="adj" fmla="val 43901"/>
            </a:avLst>
          </a:prstGeom>
          <a:solidFill>
            <a:srgbClr val="C00000">
              <a:alpha val="45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14892744">
            <a:off x="7771610" y="2458542"/>
            <a:ext cx="743923" cy="752558"/>
          </a:xfrm>
          <a:prstGeom prst="triangle">
            <a:avLst>
              <a:gd name="adj" fmla="val 43901"/>
            </a:avLst>
          </a:prstGeom>
          <a:solidFill>
            <a:srgbClr val="C00000">
              <a:alpha val="6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468427">
            <a:off x="6695254" y="3212809"/>
            <a:ext cx="287475" cy="485049"/>
          </a:xfrm>
          <a:prstGeom prst="triangle">
            <a:avLst>
              <a:gd name="adj" fmla="val 43901"/>
            </a:avLst>
          </a:prstGeom>
          <a:solidFill>
            <a:srgbClr val="C00000">
              <a:alpha val="5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9" name="Picture 1" descr="C:\Users\Administrator\Desktop\DSC_2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65" y="298746"/>
            <a:ext cx="4171315" cy="35814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065412" y="4187026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学院党委各项规章制度</a:t>
            </a:r>
            <a:endParaRPr lang="zh-CN" altLang="en-US" b="1" dirty="0"/>
          </a:p>
        </p:txBody>
      </p:sp>
      <p:pic>
        <p:nvPicPr>
          <p:cNvPr id="2050" name="Picture 2" descr="N20170515185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397" y="2089446"/>
            <a:ext cx="4524375" cy="358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955944" y="5957047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党委成员谈心谈话制度实施情况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4271" y="309647"/>
            <a:ext cx="79168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加强培训：本学期已开展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轮培训，主要培训对象为支部书记、支委、学工人员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、预备党员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及入党积极分子。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做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好学院党委书记讲党课、支部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书记讲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党课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工作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。（已完成）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7205" y="448097"/>
            <a:ext cx="837282" cy="816690"/>
            <a:chOff x="3481448" y="2338049"/>
            <a:chExt cx="2181104" cy="2181104"/>
          </a:xfrm>
        </p:grpSpPr>
        <p:grpSp>
          <p:nvGrpSpPr>
            <p:cNvPr id="14" name="组合 13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7" name="TextBox 41"/>
            <p:cNvSpPr txBox="1"/>
            <p:nvPr/>
          </p:nvSpPr>
          <p:spPr>
            <a:xfrm>
              <a:off x="4164443" y="2931697"/>
              <a:ext cx="819293" cy="1068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pic>
        <p:nvPicPr>
          <p:cNvPr id="14338" name="Picture 2" descr="http://caoye.lzu.edu.cn/upload/news/N20170630085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20" y="1905635"/>
            <a:ext cx="4074160" cy="283273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641275" y="2452254"/>
            <a:ext cx="25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学院党委书记讲党课</a:t>
            </a:r>
            <a:endParaRPr lang="zh-CN" alt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60072" y="5278582"/>
            <a:ext cx="22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支部书记讲党课</a:t>
            </a:r>
            <a:endParaRPr lang="zh-CN" altLang="en-US" sz="1600" b="1" dirty="0"/>
          </a:p>
        </p:txBody>
      </p:sp>
      <p:pic>
        <p:nvPicPr>
          <p:cNvPr id="14341" name="Picture 5" descr="D:\用户目录\Documents\Tencent Files\751463941\Image\C2C\@)5`P)]C%P}MZL2)YQ]CV~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585" y="3710940"/>
            <a:ext cx="3950335" cy="27260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4271" y="107519"/>
            <a:ext cx="791680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开展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庆祝建党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96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周年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暨表彰大会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系列活动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之一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36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评选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出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优秀党支部、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36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名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优秀党员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名优秀党务工作者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，树立先进典型，引导广大师生学习先进，赶超先进。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（已完成）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14892744">
            <a:off x="7771610" y="2458542"/>
            <a:ext cx="743923" cy="752558"/>
          </a:xfrm>
          <a:prstGeom prst="triangle">
            <a:avLst>
              <a:gd name="adj" fmla="val 43901"/>
            </a:avLst>
          </a:prstGeom>
          <a:solidFill>
            <a:srgbClr val="C00000">
              <a:alpha val="6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468427">
            <a:off x="6695254" y="3212809"/>
            <a:ext cx="287475" cy="485049"/>
          </a:xfrm>
          <a:prstGeom prst="triangle">
            <a:avLst>
              <a:gd name="adj" fmla="val 43901"/>
            </a:avLst>
          </a:prstGeom>
          <a:solidFill>
            <a:srgbClr val="C00000">
              <a:alpha val="5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8657" y="178381"/>
            <a:ext cx="800734" cy="781040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3" name="TextBox 41"/>
          <p:cNvSpPr txBox="1"/>
          <p:nvPr/>
        </p:nvSpPr>
        <p:spPr>
          <a:xfrm>
            <a:off x="469621" y="3757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9217" name="Picture 1" descr="C:\Users\Administrator\Desktop\N20170629165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" y="2259965"/>
            <a:ext cx="3900805" cy="288163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07817" y="5276170"/>
            <a:ext cx="42394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/>
              <a:t>庆祝中国共产党成立</a:t>
            </a:r>
            <a:r>
              <a:rPr lang="en-US" altLang="zh-CN" sz="1600" b="1" dirty="0" smtClean="0"/>
              <a:t>96</a:t>
            </a:r>
            <a:r>
              <a:rPr lang="zh-CN" altLang="en-US" sz="1600" b="1" dirty="0" smtClean="0"/>
              <a:t>周年暨表彰大会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4403" y="5261046"/>
            <a:ext cx="25863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   </a:t>
            </a:r>
            <a:r>
              <a:rPr lang="zh-CN" altLang="en-US" sz="1600" b="1" dirty="0" smtClean="0"/>
              <a:t>新加入党组织的党员宣誓</a:t>
            </a:r>
          </a:p>
        </p:txBody>
      </p:sp>
      <p:pic>
        <p:nvPicPr>
          <p:cNvPr id="2" name="图片 1" descr="N20170629165023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6905" y="2259965"/>
            <a:ext cx="4320540" cy="287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7454" y="267970"/>
            <a:ext cx="71961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开展庆祝建党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96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周年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暨表彰大会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系列</a:t>
            </a:r>
            <a:r>
              <a:rPr sz="24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活动之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360"/>
              </a:lnSpc>
            </a:pPr>
            <a:r>
              <a:rPr sz="24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学院党委组织师生党员前往通渭榜罗镇</a:t>
            </a:r>
            <a:r>
              <a:rPr 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进行革命传统教育</a:t>
            </a:r>
            <a:r>
              <a:rPr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，缅怀先烈遗志，</a:t>
            </a:r>
            <a:r>
              <a:rPr 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继承革命传统</a:t>
            </a:r>
            <a:r>
              <a:rPr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（已完成）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21923" y="3210826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59690" y="3420376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14892744">
            <a:off x="7755100" y="2960827"/>
            <a:ext cx="743923" cy="752558"/>
          </a:xfrm>
          <a:prstGeom prst="triangle">
            <a:avLst>
              <a:gd name="adj" fmla="val 43901"/>
            </a:avLst>
          </a:prstGeom>
          <a:solidFill>
            <a:srgbClr val="C00000">
              <a:alpha val="6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468427">
            <a:off x="6678744" y="3715094"/>
            <a:ext cx="287475" cy="485049"/>
          </a:xfrm>
          <a:prstGeom prst="triangle">
            <a:avLst>
              <a:gd name="adj" fmla="val 43901"/>
            </a:avLst>
          </a:prstGeom>
          <a:solidFill>
            <a:srgbClr val="C00000">
              <a:alpha val="5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251650" y="427142"/>
            <a:ext cx="837282" cy="816690"/>
            <a:chOff x="3481448" y="2338049"/>
            <a:chExt cx="2181104" cy="2181104"/>
          </a:xfrm>
        </p:grpSpPr>
        <p:grpSp>
          <p:nvGrpSpPr>
            <p:cNvPr id="3" name="组合 13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7" name="TextBox 41"/>
            <p:cNvSpPr txBox="1"/>
            <p:nvPr/>
          </p:nvSpPr>
          <p:spPr>
            <a:xfrm>
              <a:off x="4164443" y="2931697"/>
              <a:ext cx="819293" cy="1068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3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3838" y="5405697"/>
            <a:ext cx="3798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dirty="0" smtClean="0"/>
              <a:t>院党委组织</a:t>
            </a:r>
            <a:r>
              <a:rPr lang="zh-CN" sz="1600" b="1" dirty="0" smtClean="0"/>
              <a:t>党员</a:t>
            </a:r>
            <a:r>
              <a:rPr sz="1600" b="1" dirty="0"/>
              <a:t>参观</a:t>
            </a:r>
            <a:r>
              <a:rPr sz="1600" b="1" dirty="0">
                <a:sym typeface="+mn-ea"/>
              </a:rPr>
              <a:t>榜罗</a:t>
            </a:r>
            <a:r>
              <a:rPr lang="zh-CN" sz="1600" b="1" dirty="0">
                <a:sym typeface="+mn-ea"/>
              </a:rPr>
              <a:t>会议纪念馆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85526" y="5405697"/>
            <a:ext cx="2023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 smtClean="0"/>
              <a:t>为革命先烈敬献花圈</a:t>
            </a:r>
          </a:p>
        </p:txBody>
      </p:sp>
      <p:pic>
        <p:nvPicPr>
          <p:cNvPr id="4" name="图片 3" descr="DSC_24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50" y="1986966"/>
            <a:ext cx="4424680" cy="2939415"/>
          </a:xfrm>
          <a:prstGeom prst="rect">
            <a:avLst/>
          </a:prstGeom>
        </p:spPr>
      </p:pic>
      <p:pic>
        <p:nvPicPr>
          <p:cNvPr id="16391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1426" y="1992161"/>
            <a:ext cx="4182110" cy="2939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7195" y="268083"/>
            <a:ext cx="79168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开展庆祝建党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96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周年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暨表彰大会系列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活动之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三：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36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建立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和完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善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了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党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员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活动室，使党员活动有了固定的场所。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（已完成）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251650" y="427142"/>
            <a:ext cx="837282" cy="816690"/>
            <a:chOff x="3481448" y="2338049"/>
            <a:chExt cx="2181104" cy="2181104"/>
          </a:xfrm>
        </p:grpSpPr>
        <p:grpSp>
          <p:nvGrpSpPr>
            <p:cNvPr id="3" name="组合 13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7" name="TextBox 41"/>
            <p:cNvSpPr txBox="1"/>
            <p:nvPr/>
          </p:nvSpPr>
          <p:spPr>
            <a:xfrm>
              <a:off x="4164443" y="2931697"/>
              <a:ext cx="819293" cy="1068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3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83908" y="3837016"/>
            <a:ext cx="297549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临泽试验站党员活动室</a:t>
            </a:r>
          </a:p>
        </p:txBody>
      </p:sp>
      <p:pic>
        <p:nvPicPr>
          <p:cNvPr id="5122" name="Picture 2" descr="C:\Users\Administrator\Desktop\DSC_2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" y="4144645"/>
            <a:ext cx="3526155" cy="22631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648036" y="3837882"/>
            <a:ext cx="1973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庆阳试验站党员活动室</a:t>
            </a:r>
          </a:p>
        </p:txBody>
      </p:sp>
      <p:pic>
        <p:nvPicPr>
          <p:cNvPr id="4" name="图片 3" descr="IMG_17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3285" y="1560195"/>
            <a:ext cx="3526790" cy="2280920"/>
          </a:xfrm>
          <a:prstGeom prst="rect">
            <a:avLst/>
          </a:prstGeom>
        </p:spPr>
      </p:pic>
      <p:pic>
        <p:nvPicPr>
          <p:cNvPr id="5" name="图片 4" descr="微信图片_20170702134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865" y="1560195"/>
            <a:ext cx="3505200" cy="2277745"/>
          </a:xfrm>
          <a:prstGeom prst="rect">
            <a:avLst/>
          </a:prstGeom>
        </p:spPr>
      </p:pic>
      <p:pic>
        <p:nvPicPr>
          <p:cNvPr id="6" name="图片 5" descr="微信图片_20170702134840"/>
          <p:cNvPicPr>
            <a:picLocks noChangeAspect="1"/>
          </p:cNvPicPr>
          <p:nvPr/>
        </p:nvPicPr>
        <p:blipFill>
          <a:blip r:embed="rId6" cstate="print"/>
          <a:srcRect b="13181"/>
          <a:stretch>
            <a:fillRect/>
          </a:stretch>
        </p:blipFill>
        <p:spPr>
          <a:xfrm>
            <a:off x="4693285" y="4170680"/>
            <a:ext cx="3526155" cy="2296160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824548" y="6466551"/>
            <a:ext cx="297549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碧野楼党员活动室</a:t>
            </a:r>
          </a:p>
        </p:txBody>
      </p:sp>
      <p:sp>
        <p:nvSpPr>
          <p:cNvPr id="8" name="TextBox 28"/>
          <p:cNvSpPr txBox="1"/>
          <p:nvPr/>
        </p:nvSpPr>
        <p:spPr>
          <a:xfrm>
            <a:off x="5240338" y="6466551"/>
            <a:ext cx="297549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榆中校区党员活动室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14892744">
            <a:off x="7771610" y="2458542"/>
            <a:ext cx="743923" cy="752558"/>
          </a:xfrm>
          <a:prstGeom prst="triangle">
            <a:avLst>
              <a:gd name="adj" fmla="val 43901"/>
            </a:avLst>
          </a:prstGeom>
          <a:solidFill>
            <a:srgbClr val="C00000">
              <a:alpha val="6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468427">
            <a:off x="6695254" y="3212809"/>
            <a:ext cx="287475" cy="485049"/>
          </a:xfrm>
          <a:prstGeom prst="triangle">
            <a:avLst>
              <a:gd name="adj" fmla="val 43901"/>
            </a:avLst>
          </a:prstGeom>
          <a:solidFill>
            <a:srgbClr val="C00000">
              <a:alpha val="5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85545" y="357427"/>
            <a:ext cx="800734" cy="781040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3" name="TextBox 41"/>
          <p:cNvSpPr txBox="1"/>
          <p:nvPr/>
        </p:nvSpPr>
        <p:spPr>
          <a:xfrm>
            <a:off x="525040" y="57037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文本框 24"/>
          <p:cNvSpPr txBox="1"/>
          <p:nvPr/>
        </p:nvSpPr>
        <p:spPr>
          <a:xfrm>
            <a:off x="1316182" y="360219"/>
            <a:ext cx="7567341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借助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校内外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媒体平台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，讲好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身边模范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人物的故事，用先进典型影响和教育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广大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师生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（已完成）</a:t>
            </a:r>
            <a:endParaRPr lang="zh-CN" altLang="en-US" sz="16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5" y="1983105"/>
            <a:ext cx="4525645" cy="335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30505" y="5494540"/>
            <a:ext cx="530442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南志标院士接受中央电视台</a:t>
            </a:r>
            <a:r>
              <a:rPr lang="en-US" altLang="zh-CN" sz="1600" b="1" dirty="0" smtClean="0"/>
              <a:t>《</a:t>
            </a:r>
            <a:r>
              <a:rPr lang="zh-CN" altLang="en-US" sz="1600" b="1" dirty="0" smtClean="0"/>
              <a:t>焦点访谈</a:t>
            </a:r>
            <a:r>
              <a:rPr lang="en-US" altLang="zh-CN" sz="1600" b="1" dirty="0" smtClean="0"/>
              <a:t>》</a:t>
            </a:r>
            <a:r>
              <a:rPr lang="zh-CN" altLang="en-US" sz="1600" b="1" dirty="0" smtClean="0"/>
              <a:t>采访</a:t>
            </a:r>
          </a:p>
        </p:txBody>
      </p:sp>
      <p:pic>
        <p:nvPicPr>
          <p:cNvPr id="1027" name="Picture 3" descr="C:\Users\Administrator\Desktop\2出彩毕业生颁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460" y="1996440"/>
            <a:ext cx="4268470" cy="333756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37783" y="5527963"/>
            <a:ext cx="430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4</a:t>
            </a:r>
            <a:r>
              <a:rPr lang="zh-CN" altLang="en-US" sz="1600" b="1" dirty="0" smtClean="0"/>
              <a:t>人入选兰州大学</a:t>
            </a:r>
            <a:r>
              <a:rPr lang="en-US" altLang="zh-CN" sz="1600" b="1" dirty="0" smtClean="0"/>
              <a:t>2017</a:t>
            </a:r>
            <a:r>
              <a:rPr lang="zh-CN" altLang="en-US" sz="1600" b="1" dirty="0" smtClean="0"/>
              <a:t>届“出彩毕业生”</a:t>
            </a:r>
            <a:endParaRPr lang="zh-CN" alt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4271" y="309647"/>
            <a:ext cx="791680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以品牌文化活动为载体，以社会主义核心价值观为导向，继续发挥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学院“绿海泛舟”人文知识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系列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讲座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“故乡文化节” 等在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学院全体师生中的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传统文化教育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人文素养教育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（实施中）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6730525">
            <a:off x="8570728" y="3267712"/>
            <a:ext cx="548159" cy="520253"/>
          </a:xfrm>
          <a:prstGeom prst="triangle">
            <a:avLst>
              <a:gd name="adj" fmla="val 43901"/>
            </a:avLst>
          </a:prstGeom>
          <a:solidFill>
            <a:srgbClr val="C00000">
              <a:alpha val="45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14892744">
            <a:off x="7771610" y="2458542"/>
            <a:ext cx="743923" cy="752558"/>
          </a:xfrm>
          <a:prstGeom prst="triangle">
            <a:avLst>
              <a:gd name="adj" fmla="val 43901"/>
            </a:avLst>
          </a:prstGeom>
          <a:solidFill>
            <a:srgbClr val="C00000">
              <a:alpha val="6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468427">
            <a:off x="6695254" y="3212809"/>
            <a:ext cx="287475" cy="485049"/>
          </a:xfrm>
          <a:prstGeom prst="triangle">
            <a:avLst>
              <a:gd name="adj" fmla="val 43901"/>
            </a:avLst>
          </a:prstGeom>
          <a:solidFill>
            <a:srgbClr val="C00000">
              <a:alpha val="5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35529" y="193964"/>
            <a:ext cx="800734" cy="781040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507042" y="3703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5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7169" name="Picture 1" descr="C:\Users\Administrator\Desktop\2016-10-31_307614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28850"/>
            <a:ext cx="4219575" cy="2966720"/>
          </a:xfrm>
          <a:prstGeom prst="rect">
            <a:avLst/>
          </a:prstGeom>
          <a:noFill/>
        </p:spPr>
      </p:pic>
      <p:pic>
        <p:nvPicPr>
          <p:cNvPr id="7170" name="Picture 2" descr="C:\Users\Administrator\Desktop\12_26017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" y="2214880"/>
            <a:ext cx="4519295" cy="300863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438660" y="5445586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“故乡文化节” 校园文化宣传</a:t>
            </a:r>
            <a:endParaRPr lang="zh-CN" alt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5445529"/>
            <a:ext cx="473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/>
              <a:t>陈发虎院士做客“绿海泛舟”人文知识讲座</a:t>
            </a:r>
            <a:endParaRPr lang="zh-CN" alt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2890811" y="1195005"/>
            <a:ext cx="5979161" cy="1220412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-1976437" y="1976440"/>
            <a:ext cx="6857999" cy="2905125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-1877509" y="1976438"/>
            <a:ext cx="6858000" cy="290512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rgbClr val="C00000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725" y="7878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汇报内容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15443318">
            <a:off x="1626733" y="817681"/>
            <a:ext cx="396976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758637">
            <a:off x="1540054" y="1494054"/>
            <a:ext cx="200227" cy="440892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338946" y="1421477"/>
            <a:ext cx="4942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一、问题清单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739966" y="161708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3378533" y="1463626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2219680" y="2842265"/>
            <a:ext cx="5951870" cy="1231235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009651" y="3108222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思源黑体 CN Heavy"/>
                <a:ea typeface="黑体" panose="02010609060101010101" pitchFamily="49" charset="-122"/>
                <a:sym typeface="+mn-ea"/>
              </a:rPr>
              <a:t>二、整改情况</a:t>
            </a:r>
          </a:p>
        </p:txBody>
      </p:sp>
      <p:sp>
        <p:nvSpPr>
          <p:cNvPr id="30" name="等腰三角形 29"/>
          <p:cNvSpPr/>
          <p:nvPr/>
        </p:nvSpPr>
        <p:spPr>
          <a:xfrm rot="17880439">
            <a:off x="7642893" y="341233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7880439">
            <a:off x="2900925" y="3212035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1519985" y="4628784"/>
            <a:ext cx="6010257" cy="1220412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17880439">
            <a:off x="7094432" y="488806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17880439">
            <a:off x="4837857" y="4860200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958779" y="4904510"/>
            <a:ext cx="47883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三、特色培育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等腰三角形 39"/>
          <p:cNvSpPr/>
          <p:nvPr/>
        </p:nvSpPr>
        <p:spPr>
          <a:xfrm rot="17880439">
            <a:off x="2028088" y="4860726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6730525">
            <a:off x="8570728" y="3267712"/>
            <a:ext cx="548159" cy="520253"/>
          </a:xfrm>
          <a:prstGeom prst="triangle">
            <a:avLst>
              <a:gd name="adj" fmla="val 43901"/>
            </a:avLst>
          </a:prstGeom>
          <a:solidFill>
            <a:srgbClr val="C00000">
              <a:alpha val="45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14892744">
            <a:off x="7771610" y="2458542"/>
            <a:ext cx="743923" cy="752558"/>
          </a:xfrm>
          <a:prstGeom prst="triangle">
            <a:avLst>
              <a:gd name="adj" fmla="val 43901"/>
            </a:avLst>
          </a:prstGeom>
          <a:solidFill>
            <a:srgbClr val="C00000">
              <a:alpha val="66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468427">
            <a:off x="6695254" y="3212809"/>
            <a:ext cx="287475" cy="485049"/>
          </a:xfrm>
          <a:prstGeom prst="triangle">
            <a:avLst>
              <a:gd name="adj" fmla="val 43901"/>
            </a:avLst>
          </a:prstGeom>
          <a:solidFill>
            <a:srgbClr val="C00000">
              <a:alpha val="5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232837" y="485969"/>
            <a:ext cx="837282" cy="816690"/>
            <a:chOff x="3481448" y="2338049"/>
            <a:chExt cx="2181104" cy="2181104"/>
          </a:xfrm>
        </p:grpSpPr>
        <p:grpSp>
          <p:nvGrpSpPr>
            <p:cNvPr id="3" name="组合 13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7" name="TextBox 41"/>
            <p:cNvSpPr txBox="1"/>
            <p:nvPr/>
          </p:nvSpPr>
          <p:spPr>
            <a:xfrm>
              <a:off x="4164443" y="2931697"/>
              <a:ext cx="819293" cy="1068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6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29" name="文本框 24"/>
          <p:cNvSpPr txBox="1"/>
          <p:nvPr/>
        </p:nvSpPr>
        <p:spPr>
          <a:xfrm>
            <a:off x="1175899" y="399307"/>
            <a:ext cx="796636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推动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党支部积极开展创新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研究：有两个党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支部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获得兰州大学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年党支部活动创新立项</a:t>
            </a:r>
            <a:r>
              <a:rPr lang="zh-CN" altLang="zh-CN" sz="2400" dirty="0" smtClean="0"/>
              <a:t>。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（实施中）</a:t>
            </a:r>
            <a:endParaRPr lang="zh-CN" altLang="en-US" sz="16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3074" name="Picture 2" descr="http://xgb.lzu.edu.cn/Download/UpImg/25_753962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2105660"/>
            <a:ext cx="4424045" cy="327152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510" y="5666509"/>
            <a:ext cx="441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/>
              <a:t>党员先锋队花草树木挂牌活动</a:t>
            </a:r>
          </a:p>
        </p:txBody>
      </p:sp>
      <p:pic>
        <p:nvPicPr>
          <p:cNvPr id="3076" name="Picture 4" descr="http://xgb.lzu.edu.cn/Download/UpImg/28_961985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490" y="2089150"/>
            <a:ext cx="4423410" cy="330771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551170" y="5666509"/>
            <a:ext cx="24320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《</a:t>
            </a:r>
            <a:r>
              <a:rPr lang="zh-CN" altLang="en-US" sz="1600" b="1" dirty="0" smtClean="0"/>
              <a:t>共产党宣言</a:t>
            </a:r>
            <a:r>
              <a:rPr lang="en-US" altLang="zh-CN" sz="1600" b="1" dirty="0" smtClean="0"/>
              <a:t>》</a:t>
            </a:r>
            <a:r>
              <a:rPr lang="zh-CN" altLang="en-US" sz="1600" b="1" dirty="0" smtClean="0"/>
              <a:t>学习活动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120824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170159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3553696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37316" y="3711740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421646" y="1870874"/>
            <a:ext cx="837282" cy="816690"/>
            <a:chOff x="3481448" y="2338049"/>
            <a:chExt cx="2181104" cy="2181104"/>
          </a:xfrm>
        </p:grpSpPr>
        <p:grpSp>
          <p:nvGrpSpPr>
            <p:cNvPr id="3" name="组合 13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7" name="TextBox 41"/>
            <p:cNvSpPr txBox="1"/>
            <p:nvPr/>
          </p:nvSpPr>
          <p:spPr>
            <a:xfrm>
              <a:off x="4093473" y="2820467"/>
              <a:ext cx="1203684" cy="106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7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29" name="文本框 24"/>
          <p:cNvSpPr txBox="1"/>
          <p:nvPr/>
        </p:nvSpPr>
        <p:spPr>
          <a:xfrm>
            <a:off x="1313212" y="1592963"/>
            <a:ext cx="759825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重视在优秀骨干青年教师中培养入党积极分子和发展党员，党委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委员主动与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非党员教职工开展谈心谈话，引导优秀青年教工积极向党组织靠拢。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837" y="3366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4748" y="4603462"/>
            <a:ext cx="581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1098932" y="-1187068"/>
            <a:ext cx="7023253" cy="9066882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160319" y="-1160318"/>
            <a:ext cx="6823363" cy="9144006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956433" y="2620637"/>
            <a:ext cx="43167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三、特色培育</a:t>
            </a:r>
            <a:endParaRPr lang="zh-CN" altLang="en-US" sz="5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4"/>
          <p:cNvSpPr txBox="1"/>
          <p:nvPr/>
        </p:nvSpPr>
        <p:spPr>
          <a:xfrm>
            <a:off x="0" y="856442"/>
            <a:ext cx="8839199" cy="127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00"/>
              </a:lnSpc>
            </a:pP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/>
              <a:t>   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学院党委将党的建设与学科建设、人才培养结合起来，针对学院实际，积极探索支部设置新模式，成立了“大师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支部” 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864120" y="275417"/>
            <a:ext cx="7562215" cy="773430"/>
          </a:xfrm>
          <a:prstGeom prst="parallelogram">
            <a:avLst>
              <a:gd name="adj" fmla="val 8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探索特色典型培育新模式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51017" y="6294704"/>
            <a:ext cx="375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大师</a:t>
            </a:r>
            <a:r>
              <a:rPr lang="en-US" altLang="zh-CN" b="1" dirty="0" smtClean="0"/>
              <a:t>+</a:t>
            </a:r>
            <a:r>
              <a:rPr lang="zh-CN" altLang="en-US" b="1" dirty="0" smtClean="0"/>
              <a:t>支部</a:t>
            </a:r>
            <a:endParaRPr lang="zh-CN" altLang="en-US" b="1" dirty="0"/>
          </a:p>
        </p:txBody>
      </p:sp>
      <p:pic>
        <p:nvPicPr>
          <p:cNvPr id="24" name="Picture 4" descr="http://mail.lzu.edu.cn/coremail/s/%E5%8D%97%E5%BF%97%E6%A0%87%E9%99%A2%E5%A3%AB%E8%80%83%E5%AF%9F%E8%B4%B5%E5%B7%9E.jpg?sid=CAkniEMMrKeMdTKGWOMMfjcAzKLtBdRT&amp;func=mbox%3agetMessageData&amp;mode=&amp;mid=1%3a1tbiAQUICVIWRXACZgAAsQ&amp;part=3&amp;mbox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019" y="2494407"/>
            <a:ext cx="5598736" cy="3764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70605" y="2799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605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6338433" y="270854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1776200" y="2918091"/>
            <a:ext cx="780305" cy="491696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0468427">
            <a:off x="6695254" y="3212809"/>
            <a:ext cx="287475" cy="485049"/>
          </a:xfrm>
          <a:prstGeom prst="triangle">
            <a:avLst>
              <a:gd name="adj" fmla="val 43901"/>
            </a:avLst>
          </a:prstGeom>
          <a:solidFill>
            <a:srgbClr val="C00000">
              <a:alpha val="5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864120" y="275417"/>
            <a:ext cx="7562215" cy="773430"/>
          </a:xfrm>
          <a:prstGeom prst="parallelogram">
            <a:avLst>
              <a:gd name="adj" fmla="val 8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探索特色典型培育新模式</a:t>
            </a:r>
            <a:endParaRPr lang="zh-CN" altLang="en-US" sz="2800" b="1" dirty="0"/>
          </a:p>
        </p:txBody>
      </p:sp>
      <p:pic>
        <p:nvPicPr>
          <p:cNvPr id="40962" name="Picture 2" descr="http://mail.lzu.edu.cn/coremail/s/%E4%B8%B4%E6%B3%BD%E5%9B%BE%E7%89%87%EF%BC%882%EF%BC%89.jpg?sid=CAkniEMMrKeMdTKGWOMMfjcAzKLtBdRT&amp;func=mbox%3agetMessageData&amp;mode=&amp;mid=1%3a1tbiAQUICVIWRXACZgAAsQ&amp;part=2&amp;mbox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572" y="2427144"/>
            <a:ext cx="5708073" cy="35190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20292" y="6102178"/>
            <a:ext cx="40455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临泽“野外台站</a:t>
            </a:r>
            <a:r>
              <a:rPr lang="en-US" altLang="zh-CN" b="1" dirty="0" smtClean="0"/>
              <a:t>+</a:t>
            </a:r>
            <a:r>
              <a:rPr lang="zh-CN" altLang="en-US" b="1" dirty="0" smtClean="0"/>
              <a:t>支部”建设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387985" y="1138555"/>
            <a:ext cx="84353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   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以“野外台站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支部”形式设立支部 ，做到哪里有党员，哪里就有党组织，哪里有党组织，哪里就有健全的组织生活和党组织作用的充分发挥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19685" y="1291590"/>
            <a:ext cx="9183370" cy="28136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74625" y="2314257"/>
            <a:ext cx="898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汇报完毕，谢谢！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4748" y="4603462"/>
            <a:ext cx="581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884937" y="-1221993"/>
            <a:ext cx="7023253" cy="9066882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160319" y="-1160318"/>
            <a:ext cx="6823363" cy="9144006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13633" y="2509801"/>
            <a:ext cx="43167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一、问题清单</a:t>
            </a:r>
            <a:endParaRPr lang="zh-CN" altLang="en-US" sz="5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850265" y="262255"/>
            <a:ext cx="7562215" cy="773430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9455" y="319405"/>
            <a:ext cx="7705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（一）学院党委问题清单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4015" y="1659890"/>
            <a:ext cx="85147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altLang="zh-CN" sz="3200" b="1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sz="32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学院党建工作</a:t>
            </a:r>
            <a:r>
              <a:rPr lang="zh-CN" altLang="zh-CN" sz="3200" b="1" kern="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顶层设计和统筹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安排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有待加强</a:t>
            </a:r>
            <a:endParaRPr lang="en-US" altLang="zh-CN" sz="3200" b="1" kern="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spcAft>
                <a:spcPts val="0"/>
              </a:spcAft>
            </a:pPr>
            <a:endParaRPr lang="en-US" altLang="zh-CN" sz="3200" b="1" kern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/>
            <a:r>
              <a:rPr lang="zh-CN" altLang="en-US" sz="3200" b="1" kern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表现：</a:t>
            </a:r>
            <a:r>
              <a:rPr lang="zh-CN" altLang="en-US" sz="3200" b="1" kern="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学院党委对</a:t>
            </a:r>
            <a:r>
              <a:rPr lang="zh-CN" altLang="zh-CN" sz="3200" b="1" kern="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党支部建设指导不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系统</a:t>
            </a:r>
            <a:r>
              <a:rPr lang="zh-CN" altLang="en-US" sz="32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，</a:t>
            </a:r>
            <a:r>
              <a:rPr lang="zh-CN" altLang="en-US" sz="3200" b="1" kern="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开展党内培训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不足，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缺乏</a:t>
            </a:r>
            <a:r>
              <a:rPr lang="zh-CN" altLang="zh-CN" sz="3200" b="1" kern="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对三会一课制度执行的监督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管理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zh-CN" altLang="en-US" sz="3200" b="1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党委</a:t>
            </a:r>
            <a:r>
              <a:rPr lang="zh-CN" altLang="en-US" sz="3200" b="1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班子</a:t>
            </a:r>
            <a:r>
              <a:rPr lang="zh-CN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3200" b="1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学院</a:t>
            </a:r>
            <a:r>
              <a:rPr lang="zh-CN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党建工作研究不够深入</a:t>
            </a:r>
            <a:r>
              <a:rPr lang="zh-CN" altLang="en-US" sz="32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，</a:t>
            </a:r>
            <a:r>
              <a:rPr lang="zh-CN" altLang="en-US" sz="3200" b="1" kern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对分工责任外的</a:t>
            </a:r>
            <a:r>
              <a:rPr lang="zh-CN" altLang="en-US" sz="32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工作了解</a:t>
            </a:r>
            <a:r>
              <a:rPr lang="zh-CN" altLang="en-US" sz="3200" b="1" kern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不足，深入</a:t>
            </a:r>
            <a:r>
              <a:rPr lang="zh-CN" altLang="en-US" sz="32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榆中校区调研力度不够。</a:t>
            </a:r>
            <a:endParaRPr lang="en-US" altLang="zh-CN" sz="3200" b="1" kern="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  <a:p>
            <a:pPr algn="just"/>
            <a:endParaRPr lang="zh-CN" altLang="en-US" sz="3200" b="1" kern="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zh-CN" altLang="zh-CN" sz="32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850265" y="247015"/>
            <a:ext cx="7562215" cy="773430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9455" y="342265"/>
            <a:ext cx="7705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（一）学院党委问题清单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2961" y="1927146"/>
            <a:ext cx="7938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教工党员发展困难，培养效果不佳</a:t>
            </a:r>
          </a:p>
          <a:p>
            <a:pPr algn="just">
              <a:spcAft>
                <a:spcPts val="0"/>
              </a:spcAft>
            </a:pPr>
            <a:endParaRPr lang="zh-CN" altLang="zh-CN" sz="3200" b="1" kern="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表现：党委班子成员在紧密联系教工群众工作方面不够积极主动；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在教工党员发展中作用发挥不充分。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850265" y="254635"/>
            <a:ext cx="7562215" cy="773430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9455" y="349885"/>
            <a:ext cx="770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（一）学院党委问题清单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5135" y="1941195"/>
            <a:ext cx="805688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学院党委对网络思想阵地的重视程度不够</a:t>
            </a:r>
            <a:endParaRPr lang="zh-CN" altLang="zh-CN" sz="32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zh-CN" sz="3200" b="1" kern="0" dirty="0">
              <a:solidFill>
                <a:srgbClr val="00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表现：网络阵地仅停留在监督、管理和疏导上，对于主动以新的理论、方法、热点讨论等营造积极氛围做的还不够深入。</a:t>
            </a:r>
            <a:endParaRPr lang="en-US" altLang="zh-CN" sz="3200" b="1" kern="0" dirty="0">
              <a:solidFill>
                <a:srgbClr val="00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850265" y="216535"/>
            <a:ext cx="7562215" cy="773430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9455" y="311785"/>
            <a:ext cx="7705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（一）学院党委问题清单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555" y="1927225"/>
            <a:ext cx="8270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青年教师思想政治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教育工作缺乏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系统性与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科学性</a:t>
            </a:r>
            <a:endParaRPr lang="zh-CN" altLang="zh-CN" sz="32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zh-CN" sz="3200" b="1" kern="0" dirty="0">
              <a:solidFill>
                <a:srgbClr val="00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表现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学院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党委对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教师“育人”功能发挥的引导不足</a:t>
            </a:r>
            <a:endParaRPr lang="en-US" altLang="zh-CN" sz="3200" b="1" kern="0" dirty="0">
              <a:solidFill>
                <a:srgbClr val="00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850265" y="262255"/>
            <a:ext cx="7562215" cy="773430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9455" y="357505"/>
            <a:ext cx="7705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（二）党支部问题清单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575" y="1659890"/>
            <a:ext cx="854138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行政支部和教工支部</a:t>
            </a:r>
            <a:r>
              <a:rPr lang="zh-CN" altLang="en-US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主要问题：</a:t>
            </a:r>
          </a:p>
          <a:p>
            <a:pPr algn="l">
              <a:spcAft>
                <a:spcPts val="0"/>
              </a:spcAft>
            </a:pP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en-US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r>
              <a:rPr 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集</a:t>
            </a: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中学习时间不够。</a:t>
            </a:r>
          </a:p>
          <a:p>
            <a:pPr algn="l">
              <a:spcAft>
                <a:spcPts val="0"/>
              </a:spcAft>
            </a:pP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en-US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三会一课”制度还需进一步规范，</a:t>
            </a: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组织生活欠缺创新。</a:t>
            </a:r>
          </a:p>
          <a:p>
            <a:pPr algn="l">
              <a:spcAft>
                <a:spcPts val="0"/>
              </a:spcAft>
            </a:pPr>
            <a:r>
              <a:rPr lang="en-US" alt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en-US" altLang="zh-CN" sz="3200" b="1" kern="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新</a:t>
            </a: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党员发展困难。</a:t>
            </a:r>
          </a:p>
          <a:p>
            <a:pPr algn="l">
              <a:spcAft>
                <a:spcPts val="0"/>
              </a:spcAft>
            </a:pPr>
            <a:r>
              <a:rPr lang="zh-CN" altLang="en-US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altLang="zh-CN" sz="3200" b="1" kern="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学</a:t>
            </a:r>
            <a:r>
              <a:rPr lang="zh-CN" altLang="en-US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科带头人等先进典型的模范带头作用有待进一步发挥。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850265" y="239395"/>
            <a:ext cx="7562215" cy="773430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9455" y="334645"/>
            <a:ext cx="7705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（二）党支部问题清单</a:t>
            </a:r>
            <a:endParaRPr lang="zh-CN" altLang="en-US" sz="40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3065" y="1466215"/>
            <a:ext cx="8385175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0" dirty="0" smtClean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研究生支部</a:t>
            </a:r>
            <a:r>
              <a:rPr lang="zh-CN" altLang="en-US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主要问题：</a:t>
            </a:r>
          </a:p>
          <a:p>
            <a:pPr algn="l">
              <a:spcAft>
                <a:spcPts val="0"/>
              </a:spcAft>
            </a:pP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en-US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r>
              <a:rPr lang="zh-CN" altLang="en-US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组</a:t>
            </a:r>
            <a:r>
              <a:rPr lang="zh-CN" altLang="en-US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织生活多样</a:t>
            </a:r>
            <a:r>
              <a:rPr lang="zh-CN" altLang="en-US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化欠缺，</a:t>
            </a:r>
            <a:r>
              <a:rPr lang="zh-CN" altLang="en-US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主动学习的意识有待提高，网络党建工作还需要进一步创新和完善</a:t>
            </a: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</a:p>
          <a:p>
            <a:pPr algn="l">
              <a:spcAft>
                <a:spcPts val="0"/>
              </a:spcAft>
            </a:pPr>
            <a:r>
              <a:rPr lang="zh-CN" sz="3200" b="1" kern="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200" b="1" kern="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en-US" altLang="zh-CN" sz="3200" b="1" kern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三会一课”制度还需进一步规范，支部书记讲党课的积极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性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欠缺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党员的继续教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育</a:t>
            </a:r>
            <a:r>
              <a:rPr lang="zh-CN" altLang="en-US" sz="32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需要</a:t>
            </a:r>
            <a:r>
              <a:rPr lang="zh-CN" sz="3200" b="1" kern="0" dirty="0" smtClean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加</a:t>
            </a:r>
            <a:r>
              <a:rPr lang="zh-CN" sz="3200" b="1" kern="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强。</a:t>
            </a:r>
            <a:endParaRPr lang="zh-CN" sz="3200" b="1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  <a:sym typeface="+mn-ea"/>
            </a:endParaRPr>
          </a:p>
          <a:p>
            <a:pPr algn="l">
              <a:spcAft>
                <a:spcPts val="0"/>
              </a:spcAft>
            </a:pPr>
            <a:r>
              <a:rPr lang="zh-CN" sz="3200" b="1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    </a:t>
            </a:r>
            <a:r>
              <a:rPr lang="en-US" alt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3</a:t>
            </a:r>
            <a:r>
              <a:rPr lang="en-US" altLang="zh-CN" sz="3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.</a:t>
            </a:r>
            <a:r>
              <a:rPr 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培</a:t>
            </a:r>
            <a:r>
              <a:rPr lang="zh-CN" sz="3200" b="1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养联系人与积极分子的联</a:t>
            </a:r>
            <a:r>
              <a:rPr 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系</a:t>
            </a:r>
            <a:r>
              <a:rPr lang="zh-CN" altLang="en-US" sz="32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不紧密</a:t>
            </a:r>
            <a:r>
              <a:rPr 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。</a:t>
            </a:r>
          </a:p>
          <a:p>
            <a:pPr algn="l">
              <a:spcAft>
                <a:spcPts val="0"/>
              </a:spcAft>
            </a:pPr>
            <a:r>
              <a:rPr 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    </a:t>
            </a:r>
            <a:r>
              <a:rPr lang="en-US" alt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4</a:t>
            </a:r>
            <a:r>
              <a:rPr lang="en-US" altLang="zh-CN" sz="3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.</a:t>
            </a:r>
            <a:r>
              <a:rPr 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批</a:t>
            </a:r>
            <a:r>
              <a:rPr lang="zh-CN" sz="3200" b="1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评与自我批评的力度、深度、广</a:t>
            </a:r>
            <a:r>
              <a:rPr lang="zh-CN" sz="3200" b="1" kern="100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度</a:t>
            </a:r>
            <a:r>
              <a:rPr lang="zh-CN" altLang="en-US" sz="32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+mn-ea"/>
              </a:rPr>
              <a:t>不够。</a:t>
            </a:r>
            <a:endParaRPr lang="en-US" altLang="zh-CN" sz="3200" b="1" kern="100" dirty="0" smtClean="0">
              <a:solidFill>
                <a:srgbClr val="00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1.3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1359</Words>
  <Application>Microsoft Office PowerPoint</Application>
  <PresentationFormat>全屏显示(4:3)</PresentationFormat>
  <Paragraphs>149</Paragraphs>
  <Slides>25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cp:lastModifiedBy>深度完美技术论坛</cp:lastModifiedBy>
  <cp:revision>152</cp:revision>
  <dcterms:created xsi:type="dcterms:W3CDTF">2017-01-02T09:27:00Z</dcterms:created>
  <dcterms:modified xsi:type="dcterms:W3CDTF">2017-07-05T01:35:24Z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